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3" r:id="rId1"/>
  </p:sldMasterIdLst>
  <p:notesMasterIdLst>
    <p:notesMasterId r:id="rId33"/>
  </p:notesMasterIdLst>
  <p:sldIdLst>
    <p:sldId id="534" r:id="rId2"/>
    <p:sldId id="536" r:id="rId3"/>
    <p:sldId id="535" r:id="rId4"/>
    <p:sldId id="28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7" r:id="rId15"/>
    <p:sldId id="546" r:id="rId16"/>
    <p:sldId id="549" r:id="rId17"/>
    <p:sldId id="548" r:id="rId18"/>
    <p:sldId id="550" r:id="rId19"/>
    <p:sldId id="551" r:id="rId20"/>
    <p:sldId id="553" r:id="rId21"/>
    <p:sldId id="554" r:id="rId22"/>
    <p:sldId id="555" r:id="rId23"/>
    <p:sldId id="552" r:id="rId24"/>
    <p:sldId id="556" r:id="rId25"/>
    <p:sldId id="557" r:id="rId26"/>
    <p:sldId id="558" r:id="rId27"/>
    <p:sldId id="559" r:id="rId28"/>
    <p:sldId id="560" r:id="rId29"/>
    <p:sldId id="561" r:id="rId30"/>
    <p:sldId id="563" r:id="rId31"/>
    <p:sldId id="562" r:id="rId3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27FC8-8DE1-4220-A0E9-392871554B87}" type="datetimeFigureOut">
              <a:rPr lang="zh-TW" altLang="en-US" smtClean="0"/>
              <a:t>2020/6/16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D83E8-DC82-4D50-809D-37B56AAF37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45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1">
          <a:blip r:embed="rId2" cstate="screen">
            <a:alphaModFix amt="8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0808"/>
            <a:ext cx="9144000" cy="1470025"/>
          </a:xfrm>
          <a:solidFill>
            <a:srgbClr val="FFFFFF">
              <a:alpha val="80000"/>
            </a:srgbClr>
          </a:solidFill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87167"/>
            <a:ext cx="6400800" cy="197408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4000" b="1" cap="none" spc="0" baseline="0">
                <a:ln w="10160">
                  <a:solidFill>
                    <a:srgbClr val="C0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ea typeface="標楷體" panose="03000509000000000000" pitchFamily="65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C77C-3968-4809-B0D9-7267978115CF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030F321-9F8E-4C28-AEDC-DF0E2C52044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441" y="6397413"/>
            <a:ext cx="1197192" cy="4128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870A37F-FD5A-4C96-A667-E34D75473DDF}"/>
              </a:ext>
            </a:extLst>
          </p:cNvPr>
          <p:cNvSpPr/>
          <p:nvPr/>
        </p:nvSpPr>
        <p:spPr>
          <a:xfrm>
            <a:off x="1693177" y="6390593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cap="none" spc="0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本內容僅供授課使用，禁止提供網路下載、重製或翻印。</a:t>
            </a:r>
          </a:p>
        </p:txBody>
      </p:sp>
    </p:spTree>
    <p:extLst>
      <p:ext uri="{BB962C8B-B14F-4D97-AF65-F5344CB8AC3E}">
        <p14:creationId xmlns:p14="http://schemas.microsoft.com/office/powerpoint/2010/main" val="278144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B88E-B1A3-434E-91D8-A88B6CAD251B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23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7C88-E03F-4073-B745-BC89D187CB1C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60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C6DB-E838-4FB1-B9EB-EFDA37CC0AEC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0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ED5C0-6950-45A0-99CA-D1A3BCBE20E1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35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例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62869"/>
            <a:ext cx="7772400" cy="786011"/>
          </a:xfrm>
        </p:spPr>
        <p:txBody>
          <a:bodyPr anchor="t"/>
          <a:lstStyle>
            <a:lvl1pPr algn="l">
              <a:defRPr sz="4000" b="1" cap="all">
                <a:solidFill>
                  <a:schemeClr val="accent6"/>
                </a:solidFill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492896"/>
            <a:ext cx="7772400" cy="3744416"/>
          </a:xfrm>
          <a:noFill/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3148-BDF7-4390-81AA-F59EC18CDF0D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77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練習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62869"/>
            <a:ext cx="7772400" cy="786011"/>
          </a:xfrm>
        </p:spPr>
        <p:txBody>
          <a:bodyPr anchor="t"/>
          <a:lstStyle>
            <a:lvl1pPr algn="l">
              <a:defRPr sz="4000" b="1" cap="all">
                <a:solidFill>
                  <a:schemeClr val="accent3"/>
                </a:solidFill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492896"/>
            <a:ext cx="7772400" cy="3744416"/>
          </a:xfrm>
          <a:noFill/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A1679-5AF6-4B2D-B350-A92E43AEC599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0768"/>
            <a:ext cx="4038600" cy="50405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CA11D-971D-453C-85B7-CE9646D9931C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66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45AB3-F655-42E4-8CE4-F4E4A5EBAC77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24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F2D0-D92F-483E-9758-935F62E01F3C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AC9D-B7A6-406F-AD47-16305332B3C2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476A7F-DABD-4127-8C1B-E60FB69AE410}"/>
              </a:ext>
            </a:extLst>
          </p:cNvPr>
          <p:cNvSpPr txBox="1"/>
          <p:nvPr userDrawn="1"/>
        </p:nvSpPr>
        <p:spPr>
          <a:xfrm>
            <a:off x="395288" y="6381750"/>
            <a:ext cx="79216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200" b="1" dirty="0">
                <a:ea typeface="新細明體" pitchFamily="18" charset="-120"/>
              </a:rPr>
              <a:t>P</a:t>
            </a:r>
            <a:endParaRPr lang="zh-TW" altLang="en-US" sz="1200" b="1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95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C842-6970-4402-A840-ADD2DEBABAA1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25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E4EA4B9-35B9-40E5-95AA-90241BA1F8D5}"/>
              </a:ext>
            </a:extLst>
          </p:cNvPr>
          <p:cNvSpPr/>
          <p:nvPr/>
        </p:nvSpPr>
        <p:spPr>
          <a:xfrm>
            <a:off x="0" y="0"/>
            <a:ext cx="8028384" cy="1268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50155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66874" y="6381328"/>
            <a:ext cx="1392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A02719B3-191B-4F53-B575-72089666D8A1}" type="datetime1">
              <a:rPr lang="en-GB" altLang="zh-TW" smtClean="0"/>
              <a:t>16/06/2020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8132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FF700D2-071F-440E-A3FF-180D34BA4EC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D0F328F-BF98-4ECF-A569-D2B5D757F7D0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6397413"/>
            <a:ext cx="1209675" cy="412825"/>
          </a:xfrm>
          <a:prstGeom prst="rect">
            <a:avLst/>
          </a:prstGeom>
        </p:spPr>
      </p:pic>
      <p:pic>
        <p:nvPicPr>
          <p:cNvPr id="11" name="圖片 10" descr="一張含有 室外, 建築物, 大, 水 的圖片&#10;&#10;自動產生的描述">
            <a:extLst>
              <a:ext uri="{FF2B5EF4-FFF2-40B4-BE49-F238E27FC236}">
                <a16:creationId xmlns:a16="http://schemas.microsoft.com/office/drawing/2014/main" id="{10B2163E-9017-46C6-B86D-E18E6765BB17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514" r="21283"/>
          <a:stretch/>
        </p:blipFill>
        <p:spPr>
          <a:xfrm>
            <a:off x="7956376" y="-7385"/>
            <a:ext cx="1187624" cy="126876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99412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62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35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Ø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742950" indent="-285750" algn="l" defTabSz="914400" rtl="0" eaLnBrk="1" latinLnBrk="0" hangingPunct="1">
        <a:lnSpc>
          <a:spcPts val="3500"/>
        </a:lnSpc>
        <a:spcBef>
          <a:spcPts val="600"/>
        </a:spcBef>
        <a:spcAft>
          <a:spcPts val="600"/>
        </a:spcAft>
        <a:buFont typeface="Times New Roman" panose="02020603050405020304" pitchFamily="18" charset="0"/>
        <a:buChar char="‣"/>
        <a:defRPr sz="2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ts val="35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ts val="35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ts val="35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20363;&#38988;20.1.pdf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20363;&#38988;20.2.pdf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&#20363;&#38988;20.3.pdf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8E167-C255-48B7-BDC0-5A0D473C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9B30F0-252E-4F9E-AAF6-98D20D05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04362"/>
            <a:ext cx="8229600" cy="3851987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TW" altLang="en-US" dirty="0">
                <a:solidFill>
                  <a:prstClr val="black"/>
                </a:solidFill>
              </a:rPr>
              <a:t>本教學投影片係屬教科書著作之延伸，亦受著作權法之保護。</a:t>
            </a:r>
            <a:endParaRPr lang="en-US" altLang="zh-TW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TW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TW" altLang="en-US" dirty="0">
                <a:solidFill>
                  <a:prstClr val="black"/>
                </a:solidFill>
              </a:rPr>
              <a:t>請依出版社授權使用規範利用本教學資源，非經授權許可不得以影印、拷貝、列印等方法進行重製，亦不得改作、公開展示著作內容，亦請勿對第三人公開傳輸、散布。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16492C-436E-48B0-912A-FE20936E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28DF93-71AB-4893-9391-F5727E80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1</a:t>
            </a:fld>
            <a:endParaRPr lang="en-GB"/>
          </a:p>
        </p:txBody>
      </p:sp>
      <p:pic>
        <p:nvPicPr>
          <p:cNvPr id="6" name="圖片 4">
            <a:extLst>
              <a:ext uri="{FF2B5EF4-FFF2-40B4-BE49-F238E27FC236}">
                <a16:creationId xmlns:a16="http://schemas.microsoft.com/office/drawing/2014/main" id="{F7F299D7-567D-4752-B1DC-293FF2FDF8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15790"/>
            <a:ext cx="3711633" cy="997527"/>
          </a:xfrm>
          <a:prstGeom prst="rect">
            <a:avLst/>
          </a:prstGeom>
          <a:solidFill>
            <a:schemeClr val="bg1">
              <a:alpha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381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C4970-B92E-43C3-93C8-61D1AD88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20.2</a:t>
            </a:r>
            <a:r>
              <a:rPr lang="zh-TW" altLang="en-US" dirty="0"/>
              <a:t> 壓力之動力論詮釋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C40F679-5058-4E56-B3B5-25E11351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考慮裝在邊長為 </a:t>
            </a:r>
            <a:r>
              <a:rPr lang="en-US" altLang="zh-TW" i="1" dirty="0"/>
              <a:t>L </a:t>
            </a:r>
            <a:r>
              <a:rPr lang="zh-TW" altLang="en-US" dirty="0"/>
              <a:t>的正方體容器中的氣體，如圖 </a:t>
            </a:r>
            <a:r>
              <a:rPr lang="en-US" altLang="zh-TW" dirty="0" err="1"/>
              <a:t>20.1a</a:t>
            </a:r>
            <a:r>
              <a:rPr lang="en-US" altLang="zh-TW" dirty="0"/>
              <a:t> </a:t>
            </a:r>
            <a:r>
              <a:rPr lang="zh-TW" altLang="en-US" dirty="0"/>
              <a:t>所示。欲算出垂直於 </a:t>
            </a:r>
            <a:r>
              <a:rPr lang="en-US" altLang="zh-TW" i="1" dirty="0"/>
              <a:t>x </a:t>
            </a:r>
            <a:r>
              <a:rPr lang="zh-TW" altLang="en-US" dirty="0"/>
              <a:t>軸的面所產生的壓力，為簡化起見，設開始時分子間並不互相碰撞。一個分子，其速度之 </a:t>
            </a:r>
            <a:r>
              <a:rPr lang="en-US" altLang="zh-TW" i="1" dirty="0"/>
              <a:t>x </a:t>
            </a:r>
            <a:r>
              <a:rPr lang="zh-TW" altLang="en-US" dirty="0"/>
              <a:t>分量為 </a:t>
            </a:r>
            <a:r>
              <a:rPr lang="en-US" altLang="zh-TW" i="1" dirty="0" err="1"/>
              <a:t>υ</a:t>
            </a:r>
            <a:r>
              <a:rPr lang="en-US" altLang="zh-TW" baseline="-25000" dirty="0" err="1"/>
              <a:t>1</a:t>
            </a:r>
            <a:r>
              <a:rPr lang="en-US" altLang="zh-TW" i="1" baseline="-25000" dirty="0" err="1"/>
              <a:t>x</a:t>
            </a:r>
            <a:r>
              <a:rPr lang="zh-TW" altLang="en-US" dirty="0"/>
              <a:t>，當它與器壁作彈性碰撞，如圖 </a:t>
            </a:r>
            <a:r>
              <a:rPr lang="en-US" altLang="zh-TW" dirty="0" err="1"/>
              <a:t>20.1b</a:t>
            </a:r>
            <a:r>
              <a:rPr lang="en-US" altLang="zh-TW" dirty="0"/>
              <a:t> </a:t>
            </a:r>
            <a:r>
              <a:rPr lang="zh-TW" altLang="en-US" dirty="0"/>
              <a:t>所示，速度的 </a:t>
            </a:r>
            <a:r>
              <a:rPr lang="en-US" altLang="zh-TW" i="1" dirty="0"/>
              <a:t>y </a:t>
            </a:r>
            <a:r>
              <a:rPr lang="zh-TW" altLang="en-US" dirty="0"/>
              <a:t>與 </a:t>
            </a:r>
            <a:r>
              <a:rPr lang="en-US" altLang="zh-TW" i="1" dirty="0"/>
              <a:t>z </a:t>
            </a:r>
            <a:r>
              <a:rPr lang="zh-TW" altLang="en-US" dirty="0"/>
              <a:t>分量不會改變，而 </a:t>
            </a:r>
            <a:r>
              <a:rPr lang="en-US" altLang="zh-TW" i="1" dirty="0"/>
              <a:t>x </a:t>
            </a:r>
            <a:r>
              <a:rPr lang="zh-TW" altLang="en-US" dirty="0"/>
              <a:t>分量改變方向，故分子之線動量改變了：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29499C-AB32-48FE-B96F-3837ACE4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EC0BB8-1195-4228-A8E7-903786AB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39A3D7F-C360-43A6-AAAB-89BA2FEE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4437112"/>
            <a:ext cx="3873817" cy="4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B5B84-C722-4F35-ACBC-EA741BCB8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20.2</a:t>
            </a:r>
            <a:r>
              <a:rPr lang="zh-TW" altLang="en-US" dirty="0"/>
              <a:t> 壓力之動力論詮釋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4AC621D-4281-4888-B0B8-E918AE089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84" y="1306127"/>
            <a:ext cx="6048851" cy="4024313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035143-1D25-4718-AC46-50CE79CC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44C7AE-5080-4524-B7FC-7BBD7C8A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11</a:t>
            </a:fld>
            <a:endParaRPr lang="en-GB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4177AAF-8976-4B59-A81B-B4EBCDC4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0" y="4725144"/>
            <a:ext cx="3070860" cy="17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1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ED0ED-0117-46E3-AE0F-946A137F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20.2</a:t>
            </a:r>
            <a:r>
              <a:rPr lang="zh-TW" altLang="en-US" dirty="0"/>
              <a:t> 壓力之動力論詮釋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A345AD-AE6B-420F-9CA8-56FE9675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400"/>
              </a:lnSpc>
            </a:pPr>
            <a:r>
              <a:rPr lang="zh-TW" altLang="en-US" dirty="0"/>
              <a:t>而器壁也得到了大小相同、方向相反的衝量。然後分子會撞擊對面的牆再反彈回來，歷時 </a:t>
            </a:r>
            <a:r>
              <a:rPr lang="en-US" altLang="zh-TW" dirty="0" err="1"/>
              <a:t>Δ</a:t>
            </a:r>
            <a:r>
              <a:rPr lang="en-US" altLang="zh-TW" i="1" dirty="0" err="1"/>
              <a:t>t</a:t>
            </a:r>
            <a:r>
              <a:rPr lang="en-US" altLang="zh-TW" i="1" dirty="0"/>
              <a:t> </a:t>
            </a:r>
            <a:r>
              <a:rPr lang="zh-TW" altLang="en-US" i="1" dirty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2</a:t>
            </a:r>
            <a:r>
              <a:rPr lang="en-US" altLang="zh-TW" i="1" dirty="0" err="1"/>
              <a:t>L</a:t>
            </a:r>
            <a:r>
              <a:rPr lang="en-US" altLang="zh-TW" dirty="0"/>
              <a:t>/</a:t>
            </a:r>
            <a:r>
              <a:rPr lang="en-US" altLang="zh-TW" i="1" dirty="0" err="1"/>
              <a:t>υ</a:t>
            </a:r>
            <a:r>
              <a:rPr lang="en-US" altLang="zh-TW" baseline="-25000" dirty="0" err="1"/>
              <a:t>1</a:t>
            </a:r>
            <a:r>
              <a:rPr lang="en-US" altLang="zh-TW" i="1" baseline="-25000" dirty="0" err="1"/>
              <a:t>x</a:t>
            </a:r>
            <a:r>
              <a:rPr lang="zh-TW" altLang="en-US" dirty="0"/>
              <a:t>。單一分子施予牆一系列的衝量，因此，平均作用力為：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>
              <a:lnSpc>
                <a:spcPts val="3400"/>
              </a:lnSpc>
            </a:pPr>
            <a:r>
              <a:rPr lang="zh-TW" altLang="en-US" dirty="0"/>
              <a:t>所有分子施予的總平均力為： </a:t>
            </a:r>
            <a:br>
              <a:rPr lang="en-US" altLang="zh-TW" dirty="0"/>
            </a:br>
            <a:endParaRPr lang="en-US" altLang="zh-TW" dirty="0"/>
          </a:p>
          <a:p>
            <a:pPr>
              <a:lnSpc>
                <a:spcPts val="3400"/>
              </a:lnSpc>
            </a:pPr>
            <a:r>
              <a:rPr lang="zh-TW" altLang="en-US" dirty="0"/>
              <a:t>我們不知道 </a:t>
            </a:r>
            <a:r>
              <a:rPr lang="en-US" altLang="zh-TW" dirty="0" err="1"/>
              <a:t>Σ</a:t>
            </a:r>
            <a:r>
              <a:rPr lang="en-US" altLang="zh-TW" i="1" dirty="0" err="1"/>
              <a:t>υ</a:t>
            </a:r>
            <a:r>
              <a:rPr lang="en-US" altLang="zh-TW" baseline="30000" dirty="0" err="1"/>
              <a:t>2</a:t>
            </a:r>
            <a:r>
              <a:rPr lang="en-US" altLang="zh-TW" i="1" baseline="-25000" dirty="0" err="1"/>
              <a:t>ix</a:t>
            </a:r>
            <a:r>
              <a:rPr lang="en-US" altLang="zh-TW" i="1" dirty="0"/>
              <a:t> </a:t>
            </a:r>
            <a:r>
              <a:rPr lang="zh-TW" altLang="en-US" dirty="0"/>
              <a:t>多大，因為我們不知分子的速度分布情況。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C504E7-E44B-4F66-9876-95841A84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EA5E8B8-5A65-435F-8534-0605B09E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12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BEB8AB-01C6-4781-B731-E6BC6E7A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212976"/>
            <a:ext cx="3360420" cy="7467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87E2ED1-4BEC-4996-97D5-5A349DF53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543777"/>
            <a:ext cx="5980748" cy="6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5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1A4E9-0899-4578-A75B-A55AD7B3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20.2</a:t>
            </a:r>
            <a:r>
              <a:rPr lang="zh-TW" altLang="en-US" dirty="0"/>
              <a:t> 壓力之動力論詮釋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FC8207-C114-4149-89F5-5301C423E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而 </a:t>
            </a:r>
            <a:r>
              <a:rPr lang="en-US" altLang="zh-TW" i="1" dirty="0"/>
              <a:t>N </a:t>
            </a:r>
            <a:r>
              <a:rPr lang="zh-TW" altLang="en-US" dirty="0"/>
              <a:t>個分子的 </a:t>
            </a:r>
            <a:r>
              <a:rPr lang="en-US" altLang="zh-TW" i="1" dirty="0" err="1"/>
              <a:t>υ</a:t>
            </a:r>
            <a:r>
              <a:rPr lang="en-US" altLang="zh-TW" baseline="30000" dirty="0" err="1"/>
              <a:t>2</a:t>
            </a:r>
            <a:r>
              <a:rPr lang="en-US" altLang="zh-TW" i="1" baseline="-25000" dirty="0" err="1"/>
              <a:t>ix</a:t>
            </a:r>
            <a:r>
              <a:rPr lang="zh-TW" altLang="en-US" i="1" baseline="-25000" dirty="0"/>
              <a:t> </a:t>
            </a:r>
            <a:r>
              <a:rPr lang="zh-TW" altLang="en-US" dirty="0"/>
              <a:t>之平均值應為</a:t>
            </a:r>
            <a:r>
              <a:rPr lang="en-US" altLang="zh-TW" dirty="0"/>
              <a:t>(</a:t>
            </a:r>
            <a:r>
              <a:rPr lang="zh-TW" altLang="en-US" dirty="0"/>
              <a:t>不是某個別分子的時間平均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第 </a:t>
            </a:r>
            <a:r>
              <a:rPr lang="en-US" altLang="zh-TW" i="1" dirty="0" err="1"/>
              <a:t>i</a:t>
            </a:r>
            <a:r>
              <a:rPr lang="en-US" altLang="zh-TW" i="1" dirty="0"/>
              <a:t> </a:t>
            </a:r>
            <a:r>
              <a:rPr lang="zh-TW" altLang="en-US" dirty="0"/>
              <a:t>個分子的速率 </a:t>
            </a:r>
            <a:r>
              <a:rPr lang="en-US" altLang="zh-TW" i="1" dirty="0" err="1"/>
              <a:t>υ</a:t>
            </a:r>
            <a:r>
              <a:rPr lang="en-US" altLang="zh-TW" baseline="30000" dirty="0" err="1"/>
              <a:t>2</a:t>
            </a:r>
            <a:r>
              <a:rPr lang="en-US" altLang="zh-TW" i="1" baseline="-25000" dirty="0" err="1"/>
              <a:t>i</a:t>
            </a:r>
            <a:r>
              <a:rPr lang="en-US" altLang="zh-TW" dirty="0"/>
              <a:t> =</a:t>
            </a:r>
            <a:r>
              <a:rPr lang="zh-TW" altLang="en-US" dirty="0"/>
              <a:t> </a:t>
            </a:r>
            <a:r>
              <a:rPr lang="en-US" altLang="zh-TW" i="1" dirty="0" err="1"/>
              <a:t>υ</a:t>
            </a:r>
            <a:r>
              <a:rPr lang="en-US" altLang="zh-TW" baseline="30000" dirty="0" err="1"/>
              <a:t>2</a:t>
            </a:r>
            <a:r>
              <a:rPr lang="en-US" altLang="zh-TW" i="1" baseline="-25000" dirty="0" err="1"/>
              <a:t>ix</a:t>
            </a:r>
            <a:r>
              <a:rPr lang="en-US" altLang="zh-TW" i="1" dirty="0"/>
              <a:t> </a:t>
            </a:r>
            <a:r>
              <a:rPr lang="en-US" altLang="zh-TW" dirty="0"/>
              <a:t>+</a:t>
            </a:r>
            <a:r>
              <a:rPr lang="zh-TW" altLang="en-US" i="1" dirty="0"/>
              <a:t> </a:t>
            </a:r>
            <a:r>
              <a:rPr lang="en-US" altLang="zh-TW" i="1" dirty="0" err="1"/>
              <a:t>υ</a:t>
            </a:r>
            <a:r>
              <a:rPr lang="en-US" altLang="zh-TW" baseline="30000" dirty="0" err="1"/>
              <a:t>2</a:t>
            </a:r>
            <a:r>
              <a:rPr lang="en-US" altLang="zh-TW" i="1" baseline="-25000" dirty="0" err="1"/>
              <a:t>iy</a:t>
            </a:r>
            <a:r>
              <a:rPr lang="en-US" altLang="zh-TW" i="1" dirty="0"/>
              <a:t> </a:t>
            </a:r>
            <a:r>
              <a:rPr lang="en-US" altLang="zh-TW" dirty="0"/>
              <a:t>+</a:t>
            </a:r>
            <a:r>
              <a:rPr lang="en-US" altLang="zh-TW" i="1" dirty="0"/>
              <a:t> </a:t>
            </a:r>
            <a:r>
              <a:rPr lang="en-US" altLang="zh-TW" i="1" dirty="0" err="1"/>
              <a:t>υ</a:t>
            </a:r>
            <a:r>
              <a:rPr lang="en-US" altLang="zh-TW" baseline="30000" dirty="0" err="1"/>
              <a:t>2</a:t>
            </a:r>
            <a:r>
              <a:rPr lang="en-US" altLang="zh-TW" i="1" baseline="-25000" dirty="0" err="1"/>
              <a:t>iz</a:t>
            </a:r>
            <a:r>
              <a:rPr lang="zh-TW" altLang="en-US" dirty="0"/>
              <a:t>，故所有分子的平均值為：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由於分子運動完全隨機的，即沒有偏好的方向，所以可預期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9EBE3D-AA47-40CE-BF73-140254A41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2DA2096-F306-49E2-B238-4A3E2FC4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13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F91346-4BB0-4957-9831-8E5B2563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89" y="2204864"/>
            <a:ext cx="1493520" cy="74009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FEDD3B6-BA6F-4617-96FC-72F2D9A06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148338"/>
            <a:ext cx="2033587" cy="56007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2A76021-FBDE-4777-BCAA-09B2F93A0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5589240"/>
            <a:ext cx="2620328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6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6CC45C-7F8C-45D2-9287-3F0E9ED3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20.2</a:t>
            </a:r>
            <a:r>
              <a:rPr lang="zh-TW" altLang="en-US" dirty="0"/>
              <a:t> 壓力之動力論詮釋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CD9FFB-06CC-4B61-ACC6-50338429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                              代入 </a:t>
            </a:r>
            <a:r>
              <a:rPr lang="en-US" altLang="zh-TW" dirty="0"/>
              <a:t>20.1 </a:t>
            </a:r>
            <a:r>
              <a:rPr lang="zh-TW" altLang="en-US" dirty="0"/>
              <a:t>式，得總平均力為：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而施予面積 </a:t>
            </a:r>
            <a:r>
              <a:rPr lang="en-US" altLang="zh-TW" i="1" dirty="0"/>
              <a:t>A </a:t>
            </a:r>
            <a:r>
              <a:rPr lang="en-US" altLang="zh-TW" dirty="0"/>
              <a:t>=</a:t>
            </a:r>
            <a:r>
              <a:rPr lang="en-US" altLang="zh-TW" i="1" dirty="0"/>
              <a:t> </a:t>
            </a:r>
            <a:r>
              <a:rPr lang="en-US" altLang="zh-TW" i="1" dirty="0" err="1"/>
              <a:t>L</a:t>
            </a:r>
            <a:r>
              <a:rPr lang="en-US" altLang="zh-TW" baseline="30000" dirty="0" err="1"/>
              <a:t>2</a:t>
            </a:r>
            <a:r>
              <a:rPr lang="en-US" altLang="zh-TW" i="1" dirty="0"/>
              <a:t> </a:t>
            </a:r>
            <a:r>
              <a:rPr lang="zh-TW" altLang="en-US" dirty="0"/>
              <a:t>牆上所產生的壓力 </a:t>
            </a:r>
            <a:r>
              <a:rPr lang="en-US" altLang="zh-TW" i="1" dirty="0"/>
              <a:t>P </a:t>
            </a:r>
            <a:r>
              <a:rPr lang="en-US" altLang="zh-TW" dirty="0"/>
              <a:t>= </a:t>
            </a:r>
            <a:r>
              <a:rPr lang="en-US" altLang="zh-TW" i="1" dirty="0"/>
              <a:t>F/A </a:t>
            </a:r>
            <a:r>
              <a:rPr lang="zh-TW" altLang="en-US" dirty="0"/>
              <a:t>是：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式中，</a:t>
            </a:r>
            <a:r>
              <a:rPr lang="en-US" altLang="zh-TW" i="1" dirty="0"/>
              <a:t>V = </a:t>
            </a:r>
            <a:r>
              <a:rPr lang="en-US" altLang="zh-TW" i="1" dirty="0" err="1"/>
              <a:t>L</a:t>
            </a:r>
            <a:r>
              <a:rPr lang="en-US" altLang="zh-TW" baseline="30000" dirty="0" err="1"/>
              <a:t>3</a:t>
            </a:r>
            <a:r>
              <a:rPr lang="zh-TW" altLang="en-US" dirty="0"/>
              <a:t>。 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D74E75-977B-4B01-9F4B-B653FD9A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A4D1FE-A42A-476C-A80D-ABD8136C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14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49062A-E828-4A54-9601-AF62ADFA5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340768"/>
            <a:ext cx="2393633" cy="4800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8BAA4B7-91BA-4A18-903B-EBC5D4352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877043"/>
            <a:ext cx="1506855" cy="9134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24118E-8E87-4F94-A10A-D7450780D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647457"/>
            <a:ext cx="5407343" cy="8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3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E58C71-6F42-4D19-BCE0-C13244D5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20.2</a:t>
            </a:r>
            <a:r>
              <a:rPr lang="zh-TW" altLang="en-US" dirty="0"/>
              <a:t> 壓力之動力論詮釋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6A02E-11BE-4477-9608-BE10A234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分子的</a:t>
            </a:r>
            <a:r>
              <a:rPr lang="zh-TW" altLang="en-US" b="1" dirty="0">
                <a:solidFill>
                  <a:srgbClr val="C00000"/>
                </a:solidFill>
              </a:rPr>
              <a:t>方均根</a:t>
            </a:r>
            <a:r>
              <a:rPr lang="en-US" altLang="zh-TW" dirty="0"/>
              <a:t>(root mean square</a:t>
            </a:r>
            <a:r>
              <a:rPr lang="zh-TW" altLang="en-US" dirty="0"/>
              <a:t>；</a:t>
            </a:r>
            <a:r>
              <a:rPr lang="en-US" altLang="zh-TW" dirty="0"/>
              <a:t>rms)</a:t>
            </a:r>
            <a:r>
              <a:rPr lang="zh-TW" altLang="en-US" dirty="0"/>
              <a:t>速率定義為：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以密度 </a:t>
            </a:r>
            <a:r>
              <a:rPr lang="en-US" altLang="zh-TW" i="1" dirty="0"/>
              <a:t>ρ </a:t>
            </a:r>
            <a:r>
              <a:rPr lang="en-US" altLang="zh-TW" dirty="0"/>
              <a:t>= </a:t>
            </a:r>
            <a:r>
              <a:rPr lang="en-US" altLang="zh-TW" i="1" dirty="0"/>
              <a:t>Nm</a:t>
            </a:r>
            <a:r>
              <a:rPr lang="en-US" altLang="zh-TW" dirty="0"/>
              <a:t>/</a:t>
            </a:r>
            <a:r>
              <a:rPr lang="en-US" altLang="zh-TW" i="1" dirty="0"/>
              <a:t>V </a:t>
            </a:r>
            <a:r>
              <a:rPr lang="zh-TW" altLang="en-US" dirty="0"/>
              <a:t>表示，</a:t>
            </a:r>
            <a:r>
              <a:rPr lang="en-US" altLang="zh-TW" dirty="0"/>
              <a:t>20.2 </a:t>
            </a:r>
            <a:r>
              <a:rPr lang="zh-TW" altLang="en-US" dirty="0"/>
              <a:t>式可寫成： 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此方程式相當重要，因為宏觀的壓力能以微觀的變數，即分子的方均根速率來表示。雖然結果是以立方體容器導出，其公式與容器形狀並沒有關係，分子間的碰撞雖造成線動量交換，但不會影響所有分子對牆壁的平均作用力。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9D7D78-2175-47D9-AD38-2568D856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6983183-7C76-436B-B9E4-73EEB623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15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A851717-CE4F-4015-81FE-126EF12F1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50149"/>
            <a:ext cx="5380673" cy="6067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2F8B31-E3C4-441C-9271-FA4F14F0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176466"/>
            <a:ext cx="5547360" cy="82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1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5846E2D9-8E66-499B-A63B-CD8B8567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例題 </a:t>
            </a:r>
            <a:r>
              <a:rPr lang="en-US" altLang="zh-TW" dirty="0"/>
              <a:t>20.1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483E5C0-0D26-4481-AE26-CBDA2B24E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8 </a:t>
            </a:r>
            <a:r>
              <a:rPr lang="zh-TW" altLang="en-US" dirty="0"/>
              <a:t>個分子的速率各為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4</a:t>
            </a:r>
            <a:r>
              <a:rPr lang="zh-TW" altLang="en-US" dirty="0"/>
              <a:t>，</a:t>
            </a:r>
            <a:r>
              <a:rPr lang="en-US" altLang="zh-TW" dirty="0"/>
              <a:t>5</a:t>
            </a:r>
            <a:r>
              <a:rPr lang="zh-TW" altLang="en-US" dirty="0"/>
              <a:t>，</a:t>
            </a:r>
            <a:r>
              <a:rPr lang="en-US" altLang="zh-TW" dirty="0"/>
              <a:t>5</a:t>
            </a:r>
            <a:r>
              <a:rPr lang="zh-TW" altLang="en-US" dirty="0"/>
              <a:t>，</a:t>
            </a:r>
            <a:r>
              <a:rPr lang="en-US" altLang="zh-TW" dirty="0"/>
              <a:t>8</a:t>
            </a:r>
            <a:r>
              <a:rPr lang="zh-TW" altLang="en-US" dirty="0"/>
              <a:t>，</a:t>
            </a:r>
            <a:r>
              <a:rPr lang="en-US" altLang="zh-TW" dirty="0"/>
              <a:t>9</a:t>
            </a:r>
            <a:r>
              <a:rPr lang="zh-TW" altLang="en-US" dirty="0"/>
              <a:t>，</a:t>
            </a:r>
            <a:r>
              <a:rPr lang="en-US" altLang="zh-TW" dirty="0"/>
              <a:t>12</a:t>
            </a:r>
            <a:r>
              <a:rPr lang="zh-TW" altLang="en-US" dirty="0"/>
              <a:t>，</a:t>
            </a:r>
            <a:r>
              <a:rPr lang="en-US" altLang="zh-TW" dirty="0"/>
              <a:t>15 (</a:t>
            </a:r>
            <a:r>
              <a:rPr lang="zh-TW" altLang="en-US" dirty="0"/>
              <a:t>單位</a:t>
            </a:r>
            <a:r>
              <a:rPr lang="en-US" altLang="zh-TW" dirty="0"/>
              <a:t>m/s) </a:t>
            </a:r>
            <a:r>
              <a:rPr lang="zh-TW" altLang="en-US" dirty="0"/>
              <a:t>求：</a:t>
            </a:r>
            <a:r>
              <a:rPr lang="en-US" altLang="zh-TW" dirty="0"/>
              <a:t>(a) </a:t>
            </a:r>
            <a:r>
              <a:rPr lang="zh-TW" altLang="en-US" dirty="0"/>
              <a:t>平均速率；</a:t>
            </a:r>
            <a:r>
              <a:rPr lang="en-US" altLang="zh-TW" dirty="0"/>
              <a:t>(b) </a:t>
            </a:r>
            <a:r>
              <a:rPr lang="zh-TW" altLang="en-US" dirty="0"/>
              <a:t>方均根速率。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99A88D-BCC0-43C0-AC37-62D00CAF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35C157-03CB-4F68-A8AF-C9F7CC63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16</a:t>
            </a:fld>
            <a:endParaRPr lang="en-GB"/>
          </a:p>
        </p:txBody>
      </p:sp>
      <p:sp>
        <p:nvSpPr>
          <p:cNvPr id="8" name="箭號: 有線條的向右箭號 7">
            <a:hlinkClick r:id="rId2" action="ppaction://hlinkfile"/>
            <a:extLst>
              <a:ext uri="{FF2B5EF4-FFF2-40B4-BE49-F238E27FC236}">
                <a16:creationId xmlns:a16="http://schemas.microsoft.com/office/drawing/2014/main" id="{C36E07E1-755E-4D41-AA6A-ACDC1C91F6A2}"/>
              </a:ext>
            </a:extLst>
          </p:cNvPr>
          <p:cNvSpPr/>
          <p:nvPr/>
        </p:nvSpPr>
        <p:spPr>
          <a:xfrm>
            <a:off x="827584" y="3501008"/>
            <a:ext cx="792088" cy="648072"/>
          </a:xfrm>
          <a:prstGeom prst="stripedRightArrow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bg1"/>
                </a:solidFill>
              </a:rPr>
              <a:t>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12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2D0E2-CBA7-458B-B022-1BC30A1F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20.3</a:t>
            </a:r>
            <a:r>
              <a:rPr lang="zh-TW" altLang="en-US" dirty="0"/>
              <a:t> 溫度之動力論詮釋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5408FFC-897B-4B74-8FEB-5A233C839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86610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</a:pPr>
            <a:r>
              <a:rPr lang="zh-TW" altLang="en-US" dirty="0"/>
              <a:t>熱力學中溫度的概念僅是溫度計上的讀數而已，動力論則提供此概念更深入的物理基礎。把 </a:t>
            </a:r>
            <a:r>
              <a:rPr lang="en-US" altLang="zh-TW" dirty="0"/>
              <a:t>20.2 </a:t>
            </a:r>
            <a:r>
              <a:rPr lang="zh-TW" altLang="en-US" dirty="0"/>
              <a:t>式改寫成下面形式：</a:t>
            </a:r>
            <a:endParaRPr lang="en-US" altLang="zh-TW" dirty="0"/>
          </a:p>
          <a:p>
            <a:pPr>
              <a:lnSpc>
                <a:spcPts val="3200"/>
              </a:lnSpc>
            </a:pPr>
            <a:endParaRPr lang="en-US" altLang="zh-TW" dirty="0"/>
          </a:p>
          <a:p>
            <a:pPr>
              <a:lnSpc>
                <a:spcPts val="3200"/>
              </a:lnSpc>
            </a:pPr>
            <a:r>
              <a:rPr lang="zh-TW" altLang="en-US" dirty="0"/>
              <a:t>再與理想氣體定律：</a:t>
            </a:r>
            <a:r>
              <a:rPr lang="en-US" altLang="zh-TW" i="1" dirty="0"/>
              <a:t>PV </a:t>
            </a:r>
            <a:r>
              <a:rPr lang="en-US" altLang="zh-TW" dirty="0"/>
              <a:t>= </a:t>
            </a:r>
            <a:r>
              <a:rPr lang="en-US" altLang="zh-TW" i="1" dirty="0" err="1"/>
              <a:t>NkT</a:t>
            </a:r>
            <a:r>
              <a:rPr lang="en-US" altLang="zh-TW" i="1" dirty="0"/>
              <a:t> </a:t>
            </a:r>
            <a:r>
              <a:rPr lang="zh-TW" altLang="en-US" dirty="0"/>
              <a:t>比較，可得分子的</a:t>
            </a:r>
            <a:r>
              <a:rPr lang="zh-TW" altLang="en-US" b="1" dirty="0">
                <a:solidFill>
                  <a:srgbClr val="C00000"/>
                </a:solidFill>
              </a:rPr>
              <a:t>平均動能</a:t>
            </a:r>
            <a:r>
              <a:rPr lang="en-US" altLang="zh-TW" dirty="0"/>
              <a:t>(average kinetic energy)</a:t>
            </a:r>
            <a:r>
              <a:rPr lang="zh-TW" altLang="en-US" dirty="0"/>
              <a:t>：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en-US" altLang="zh-TW" sz="1600" dirty="0"/>
          </a:p>
          <a:p>
            <a:pPr>
              <a:lnSpc>
                <a:spcPct val="100000"/>
              </a:lnSpc>
            </a:pPr>
            <a:endParaRPr lang="en-US" altLang="zh-TW" dirty="0"/>
          </a:p>
          <a:p>
            <a:pPr>
              <a:lnSpc>
                <a:spcPts val="3200"/>
              </a:lnSpc>
            </a:pPr>
            <a:r>
              <a:rPr lang="zh-TW" altLang="en-US" dirty="0"/>
              <a:t>因此，對理想氣體</a:t>
            </a:r>
            <a:r>
              <a:rPr lang="en-US" altLang="zh-TW" dirty="0"/>
              <a:t>(</a:t>
            </a:r>
            <a:r>
              <a:rPr lang="zh-TW" altLang="en-US" dirty="0"/>
              <a:t>或高溫低密度的真實氣體</a:t>
            </a:r>
            <a:r>
              <a:rPr lang="en-US" altLang="zh-TW" dirty="0"/>
              <a:t>)</a:t>
            </a:r>
            <a:r>
              <a:rPr lang="zh-TW" altLang="en-US" dirty="0"/>
              <a:t>而言，所謂絕對溫度即為分子平均移動動能的量度，此為動力論的幾項成就之一。</a:t>
            </a:r>
            <a:endParaRPr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E07142-E5F9-4338-B84F-A7DA4171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81F2BF-B5BD-4818-B712-59969F67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88DB567-6D60-4EB1-997F-429A9664F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247" y="2420887"/>
            <a:ext cx="2286953" cy="77343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FEBB42E-5ED3-4EAD-9EC9-69540B54E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4274436"/>
            <a:ext cx="6147435" cy="7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8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FC7EF-6B3D-4952-BE21-252B9411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20.3</a:t>
            </a:r>
            <a:r>
              <a:rPr lang="zh-TW" altLang="en-US" dirty="0"/>
              <a:t> 溫度之動力論詮釋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8A6E1-2ADB-4D96-BC28-D25FF7CF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zh-TW" altLang="en-US" dirty="0"/>
              <a:t>由 </a:t>
            </a:r>
            <a:r>
              <a:rPr lang="en-US" altLang="zh-TW" dirty="0"/>
              <a:t>20.5 </a:t>
            </a:r>
            <a:r>
              <a:rPr lang="zh-TW" altLang="en-US" dirty="0"/>
              <a:t>式可知方均根速率會隨溫度改變。分子的方均根速率為： </a:t>
            </a:r>
            <a:br>
              <a:rPr lang="en-US" altLang="zh-TW" dirty="0"/>
            </a:br>
            <a:endParaRPr lang="en-US" altLang="zh-TW" dirty="0"/>
          </a:p>
          <a:p>
            <a:pPr>
              <a:lnSpc>
                <a:spcPts val="3600"/>
              </a:lnSpc>
            </a:pPr>
            <a:r>
              <a:rPr lang="en-US" altLang="zh-TW" dirty="0" err="1"/>
              <a:t>20.6a</a:t>
            </a:r>
            <a:r>
              <a:rPr lang="en-US" altLang="zh-TW" dirty="0"/>
              <a:t> </a:t>
            </a:r>
            <a:r>
              <a:rPr lang="zh-TW" altLang="en-US" dirty="0"/>
              <a:t>式也可用分子量 </a:t>
            </a:r>
            <a:r>
              <a:rPr lang="en-US" altLang="zh-TW" i="1" dirty="0"/>
              <a:t>M </a:t>
            </a:r>
            <a:r>
              <a:rPr lang="zh-TW" altLang="en-US" dirty="0"/>
              <a:t>與普適氣體常數 </a:t>
            </a:r>
            <a:r>
              <a:rPr lang="en-US" altLang="zh-TW" i="1" dirty="0"/>
              <a:t>R </a:t>
            </a:r>
            <a:r>
              <a:rPr lang="en-US" altLang="zh-TW" dirty="0"/>
              <a:t>= </a:t>
            </a:r>
            <a:r>
              <a:rPr lang="en-US" altLang="zh-TW" i="1" dirty="0" err="1"/>
              <a:t>kNA</a:t>
            </a:r>
            <a:r>
              <a:rPr lang="en-US" altLang="zh-TW" dirty="0"/>
              <a:t> </a:t>
            </a:r>
            <a:r>
              <a:rPr lang="zh-TW" altLang="en-US" dirty="0"/>
              <a:t>表示。分子總數 </a:t>
            </a:r>
            <a:r>
              <a:rPr lang="en-US" altLang="zh-TW" i="1" dirty="0"/>
              <a:t>N </a:t>
            </a:r>
            <a:r>
              <a:rPr lang="zh-TW" altLang="en-US" dirty="0"/>
              <a:t>與莫耳數</a:t>
            </a:r>
            <a:r>
              <a:rPr lang="en-US" altLang="zh-TW" i="1" dirty="0"/>
              <a:t>n </a:t>
            </a:r>
            <a:r>
              <a:rPr lang="zh-TW" altLang="en-US" dirty="0"/>
              <a:t>有關</a:t>
            </a:r>
            <a:r>
              <a:rPr lang="en-US" altLang="zh-TW" dirty="0"/>
              <a:t>(</a:t>
            </a:r>
            <a:r>
              <a:rPr lang="en-US" altLang="zh-TW" i="1" dirty="0"/>
              <a:t>N </a:t>
            </a:r>
            <a:r>
              <a:rPr lang="en-US" altLang="zh-TW" dirty="0"/>
              <a:t>= </a:t>
            </a:r>
            <a:r>
              <a:rPr lang="en-US" altLang="zh-TW" i="1" dirty="0" err="1"/>
              <a:t>nN</a:t>
            </a:r>
            <a:r>
              <a:rPr lang="en-US" altLang="zh-TW" i="1" baseline="-25000" dirty="0" err="1"/>
              <a:t>A</a:t>
            </a:r>
            <a:r>
              <a:rPr lang="en-US" altLang="zh-TW" dirty="0"/>
              <a:t>)</a:t>
            </a:r>
            <a:r>
              <a:rPr lang="zh-TW" altLang="en-US" dirty="0"/>
              <a:t>，氣體總質量 </a:t>
            </a:r>
            <a:r>
              <a:rPr lang="en-US" altLang="zh-TW" i="1" dirty="0"/>
              <a:t>Nm </a:t>
            </a:r>
            <a:r>
              <a:rPr lang="en-US" altLang="zh-TW" dirty="0"/>
              <a:t>= </a:t>
            </a:r>
            <a:r>
              <a:rPr lang="en-US" altLang="zh-TW" i="1" dirty="0" err="1"/>
              <a:t>nM</a:t>
            </a:r>
            <a:r>
              <a:rPr lang="zh-TW" altLang="en-US" dirty="0"/>
              <a:t>，可得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式中 </a:t>
            </a:r>
            <a:r>
              <a:rPr lang="en-US" altLang="zh-TW" i="1" dirty="0"/>
              <a:t>M </a:t>
            </a:r>
            <a:r>
              <a:rPr lang="zh-TW" altLang="en-US" dirty="0"/>
              <a:t>的單位為 </a:t>
            </a:r>
            <a:r>
              <a:rPr lang="en-US" altLang="zh-TW" dirty="0"/>
              <a:t>kg/mol)</a:t>
            </a:r>
            <a:r>
              <a:rPr lang="zh-TW" altLang="en-US" dirty="0"/>
              <a:t>所以在同一溫度下，輕的分子移動較快</a:t>
            </a:r>
            <a:r>
              <a:rPr lang="en-US" altLang="zh-TW" dirty="0"/>
              <a:t>(</a:t>
            </a:r>
            <a:r>
              <a:rPr lang="zh-TW" altLang="en-US" dirty="0"/>
              <a:t>總平均動能相同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831FCA-DBE3-4BAB-8AA4-E2975B82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C77B2C-9C4C-4E13-A168-5820CF8B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18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1E57BF-E1B1-4E33-B671-F99BC9E1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204864"/>
            <a:ext cx="5594033" cy="7600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F33EFB-1FCE-4526-AEE0-CEF419520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317" y="4309590"/>
            <a:ext cx="5627370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81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0FDC7-273D-450D-940F-A607359D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20.3</a:t>
            </a:r>
            <a:r>
              <a:rPr lang="zh-TW" altLang="en-US" dirty="0"/>
              <a:t> 溫度之動力論詮釋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C4C7E0-6D40-41A3-85AD-ADC49E8A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由 </a:t>
            </a:r>
            <a:r>
              <a:rPr lang="en-US" altLang="zh-TW" dirty="0" err="1"/>
              <a:t>19.18b</a:t>
            </a:r>
            <a:r>
              <a:rPr lang="en-US" altLang="zh-TW" dirty="0"/>
              <a:t> </a:t>
            </a:r>
            <a:r>
              <a:rPr lang="zh-TW" altLang="en-US" dirty="0"/>
              <a:t>式知聲速                     。許多氣體之 </a:t>
            </a:r>
            <a:r>
              <a:rPr lang="en-US" altLang="zh-TW" i="1" dirty="0"/>
              <a:t>γ </a:t>
            </a:r>
            <a:r>
              <a:rPr lang="zh-TW" altLang="en-US" dirty="0"/>
              <a:t>大約為 </a:t>
            </a:r>
            <a:r>
              <a:rPr lang="en-US" altLang="zh-TW" dirty="0"/>
              <a:t>1.3 </a:t>
            </a:r>
            <a:r>
              <a:rPr lang="zh-TW" altLang="en-US" dirty="0"/>
              <a:t>到 </a:t>
            </a:r>
            <a:r>
              <a:rPr lang="en-US" altLang="zh-TW" dirty="0"/>
              <a:t>1.66</a:t>
            </a:r>
            <a:r>
              <a:rPr lang="zh-TW" altLang="en-US" dirty="0"/>
              <a:t>，可知 </a:t>
            </a:r>
            <a:r>
              <a:rPr lang="en-US" altLang="zh-TW" i="1" dirty="0" err="1"/>
              <a:t>υ</a:t>
            </a:r>
            <a:r>
              <a:rPr lang="en-US" altLang="zh-TW" baseline="-25000" dirty="0" err="1"/>
              <a:t>s</a:t>
            </a:r>
            <a:r>
              <a:rPr lang="en-US" altLang="zh-TW" i="1" dirty="0"/>
              <a:t> </a:t>
            </a:r>
            <a:r>
              <a:rPr lang="zh-TW" altLang="en-US" dirty="0"/>
              <a:t>與方均根速率                差不多。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不過 </a:t>
            </a:r>
            <a:r>
              <a:rPr lang="en-US" altLang="zh-TW" i="1" dirty="0" err="1"/>
              <a:t>υ</a:t>
            </a:r>
            <a:r>
              <a:rPr lang="en-US" altLang="zh-TW" baseline="-25000" dirty="0" err="1"/>
              <a:t>s</a:t>
            </a:r>
            <a:r>
              <a:rPr lang="en-US" altLang="zh-TW" i="1" dirty="0"/>
              <a:t> &lt;</a:t>
            </a:r>
            <a:r>
              <a:rPr lang="zh-TW" altLang="en-US" dirty="0"/>
              <a:t> </a:t>
            </a:r>
            <a:r>
              <a:rPr lang="en-US" altLang="zh-TW" i="1" dirty="0" err="1"/>
              <a:t>υ</a:t>
            </a:r>
            <a:r>
              <a:rPr lang="en-US" altLang="zh-TW" baseline="-25000" dirty="0" err="1"/>
              <a:t>rms</a:t>
            </a:r>
            <a:r>
              <a:rPr lang="zh-TW" altLang="en-US" dirty="0"/>
              <a:t>： 聲波傳遞不可能比分子本身的運動還快。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D01BCC-04E5-40D4-BCBA-7F6B4F79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C4C4A5-FD86-4D17-B1D6-492B1D55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19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C8A8700-3D5C-4DE0-B519-A3AF2E81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556792"/>
            <a:ext cx="1773555" cy="45339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A1B9E1-FD39-4400-AAD5-4979D9EEA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2204864"/>
            <a:ext cx="1180148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2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普通物理學</a:t>
            </a:r>
            <a:r>
              <a:rPr lang="en-US" altLang="zh-TW" dirty="0"/>
              <a:t>(</a:t>
            </a:r>
            <a:r>
              <a:rPr lang="zh-TW" altLang="en-US" dirty="0"/>
              <a:t>第三版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zh-TW" altLang="en-US" sz="3600" dirty="0"/>
              <a:t>原著：</a:t>
            </a:r>
            <a:r>
              <a:rPr lang="en-US" altLang="zh-TW" sz="3600" dirty="0"/>
              <a:t>Harris Benson</a:t>
            </a:r>
            <a:endParaRPr lang="zh-TW" altLang="en-US" dirty="0"/>
          </a:p>
        </p:txBody>
      </p:sp>
      <p:sp>
        <p:nvSpPr>
          <p:cNvPr id="8195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 marL="1163638" indent="-116363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dirty="0"/>
              <a:t>譯者：蔡政男、林燈河、陳國昭、</a:t>
            </a:r>
            <a:endParaRPr lang="en-US" altLang="zh-TW" dirty="0"/>
          </a:p>
          <a:p>
            <a:pPr marL="1163638" indent="-116363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dirty="0"/>
              <a:t>　　　朱達勇、谷天心、徐植蔚、</a:t>
            </a:r>
            <a:endParaRPr lang="en-US" altLang="zh-TW" dirty="0"/>
          </a:p>
          <a:p>
            <a:pPr marL="1163638" indent="-1163638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dirty="0"/>
              <a:t>　　　鄭宜男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904EF3B-09E5-4F93-8D49-FDD84678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例題 </a:t>
            </a:r>
            <a:r>
              <a:rPr lang="en-US" altLang="zh-TW" dirty="0"/>
              <a:t>20.2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3C2C24B-5174-4F16-9F42-F9F5D80E6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求 </a:t>
            </a:r>
            <a:r>
              <a:rPr lang="en-US" altLang="zh-TW" dirty="0"/>
              <a:t>(a) </a:t>
            </a:r>
            <a:r>
              <a:rPr lang="zh-TW" altLang="en-US" dirty="0"/>
              <a:t>空氣分子在室溫 </a:t>
            </a:r>
            <a:r>
              <a:rPr lang="en-US" altLang="zh-TW" dirty="0" err="1"/>
              <a:t>25°C</a:t>
            </a:r>
            <a:r>
              <a:rPr lang="en-US" altLang="zh-TW" dirty="0"/>
              <a:t> </a:t>
            </a:r>
            <a:r>
              <a:rPr lang="zh-TW" altLang="en-US" dirty="0"/>
              <a:t>時的平均動能；</a:t>
            </a:r>
            <a:r>
              <a:rPr lang="en-US" altLang="zh-TW" dirty="0"/>
              <a:t>(b) </a:t>
            </a:r>
            <a:r>
              <a:rPr lang="zh-TW" altLang="en-US" dirty="0"/>
              <a:t>在室溫 </a:t>
            </a:r>
            <a:r>
              <a:rPr lang="en-US" altLang="zh-TW" dirty="0" err="1"/>
              <a:t>25°C</a:t>
            </a:r>
            <a:r>
              <a:rPr lang="en-US" altLang="zh-TW" dirty="0"/>
              <a:t> </a:t>
            </a:r>
            <a:r>
              <a:rPr lang="zh-TW" altLang="en-US" dirty="0"/>
              <a:t>時 </a:t>
            </a:r>
            <a:r>
              <a:rPr lang="en-US" altLang="zh-TW" dirty="0" err="1"/>
              <a:t>O</a:t>
            </a:r>
            <a:r>
              <a:rPr lang="en-US" altLang="zh-TW" baseline="-25000" dirty="0" err="1"/>
              <a:t>2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N</a:t>
            </a:r>
            <a:r>
              <a:rPr lang="en-US" altLang="zh-TW" baseline="-25000" dirty="0" err="1"/>
              <a:t>2</a:t>
            </a:r>
            <a:r>
              <a:rPr lang="en-US" altLang="zh-TW" dirty="0"/>
              <a:t> </a:t>
            </a:r>
            <a:r>
              <a:rPr lang="zh-TW" altLang="en-US" dirty="0"/>
              <a:t>的方均根速率。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D70F879-3617-4912-A614-B4A29313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427B72-891D-4EB5-B6D9-BCC1657F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20</a:t>
            </a:fld>
            <a:endParaRPr lang="en-GB"/>
          </a:p>
        </p:txBody>
      </p:sp>
      <p:sp>
        <p:nvSpPr>
          <p:cNvPr id="8" name="箭號: 有線條的向右箭號 7">
            <a:hlinkClick r:id="rId2" action="ppaction://hlinkfile"/>
            <a:extLst>
              <a:ext uri="{FF2B5EF4-FFF2-40B4-BE49-F238E27FC236}">
                <a16:creationId xmlns:a16="http://schemas.microsoft.com/office/drawing/2014/main" id="{D60B5508-976A-4D20-B2EF-AA8E18FFDA64}"/>
              </a:ext>
            </a:extLst>
          </p:cNvPr>
          <p:cNvSpPr/>
          <p:nvPr/>
        </p:nvSpPr>
        <p:spPr>
          <a:xfrm>
            <a:off x="827584" y="3501008"/>
            <a:ext cx="792088" cy="648072"/>
          </a:xfrm>
          <a:prstGeom prst="stripedRightArrow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bg1"/>
                </a:solidFill>
              </a:rPr>
              <a:t>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257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0D9F989-1EB9-4D62-8CAE-C8C2715F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3DBED65-7D0F-4676-93E5-BD3EBEBDB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H</a:t>
            </a:r>
            <a:r>
              <a:rPr lang="en-US" altLang="zh-TW" baseline="-25000" dirty="0" err="1"/>
              <a:t>2</a:t>
            </a:r>
            <a:r>
              <a:rPr lang="en-US" altLang="zh-TW" dirty="0"/>
              <a:t>(</a:t>
            </a:r>
            <a:r>
              <a:rPr lang="en-US" altLang="zh-TW" i="1" dirty="0"/>
              <a:t>M </a:t>
            </a:r>
            <a:r>
              <a:rPr lang="en-US" altLang="zh-TW" dirty="0"/>
              <a:t>= 2.02 g/mol)</a:t>
            </a:r>
            <a:r>
              <a:rPr lang="zh-TW" altLang="en-US" dirty="0"/>
              <a:t>在 </a:t>
            </a:r>
            <a:r>
              <a:rPr lang="en-US" altLang="zh-TW" dirty="0"/>
              <a:t>300 K </a:t>
            </a:r>
            <a:r>
              <a:rPr lang="zh-TW" altLang="en-US" dirty="0"/>
              <a:t>的方均根速率多大？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8C6335-E59E-4753-9906-9DBA8F6C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6B102FD-0538-466D-8EFC-1CDCAA9D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6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36044-CA31-4F11-8090-736012AB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8DE101-95E1-49AC-BA20-A1F0827C5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某氣體的方均根速率在某溫度下為 </a:t>
            </a:r>
            <a:r>
              <a:rPr lang="en-US" altLang="zh-TW" dirty="0"/>
              <a:t>400 m/s</a:t>
            </a:r>
            <a:r>
              <a:rPr lang="zh-TW" altLang="en-US" dirty="0"/>
              <a:t>。將氣體裝入盒中並帶上以 </a:t>
            </a:r>
            <a:r>
              <a:rPr lang="en-US" altLang="zh-TW" dirty="0"/>
              <a:t>40 m/s </a:t>
            </a:r>
            <a:r>
              <a:rPr lang="zh-TW" altLang="en-US" dirty="0"/>
              <a:t>行進的火車上，氣體溫度改變多少比例？ 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B54A91E-7F70-4F91-A747-DF3B98E1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303D27-EF3F-42D5-B093-2CA4DC4A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05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956CD-567A-408E-8A97-AE23A977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20.4</a:t>
            </a:r>
            <a:r>
              <a:rPr lang="zh-TW" altLang="en-US" dirty="0"/>
              <a:t> 理想氣體比熱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846CD78-5B00-4EFF-8C39-3C644B7A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理想氣體模型將氣體粒子視為一種無結構的硬球，它只有移動動能。此模型對 </a:t>
            </a:r>
            <a:r>
              <a:rPr lang="en-US" altLang="zh-TW" dirty="0"/>
              <a:t>He</a:t>
            </a:r>
            <a:r>
              <a:rPr lang="zh-TW" altLang="en-US" dirty="0"/>
              <a:t>、</a:t>
            </a:r>
            <a:r>
              <a:rPr lang="en-US" altLang="zh-TW" dirty="0"/>
              <a:t>Ne</a:t>
            </a:r>
            <a:r>
              <a:rPr lang="zh-TW" altLang="en-US" dirty="0"/>
              <a:t>、</a:t>
            </a:r>
            <a:r>
              <a:rPr lang="en-US" altLang="zh-TW" dirty="0" err="1"/>
              <a:t>Ar</a:t>
            </a:r>
            <a:r>
              <a:rPr lang="en-US" altLang="zh-TW" dirty="0"/>
              <a:t> </a:t>
            </a:r>
            <a:r>
              <a:rPr lang="zh-TW" altLang="en-US" dirty="0"/>
              <a:t>等單原子惰性氣體近似正確。</a:t>
            </a:r>
            <a:r>
              <a:rPr lang="en-US" altLang="zh-TW" i="1" dirty="0"/>
              <a:t>N </a:t>
            </a:r>
            <a:r>
              <a:rPr lang="zh-TW" altLang="en-US" dirty="0"/>
              <a:t>個這種分子的總能量可由 </a:t>
            </a:r>
            <a:r>
              <a:rPr lang="en-US" altLang="zh-TW" dirty="0"/>
              <a:t>20.5 </a:t>
            </a:r>
            <a:r>
              <a:rPr lang="zh-TW" altLang="en-US" dirty="0"/>
              <a:t>式得出：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式中以 </a:t>
            </a:r>
            <a:r>
              <a:rPr lang="en-US" altLang="zh-TW" i="1" dirty="0"/>
              <a:t>R </a:t>
            </a:r>
            <a:r>
              <a:rPr lang="en-US" altLang="zh-TW" dirty="0"/>
              <a:t>= </a:t>
            </a:r>
            <a:r>
              <a:rPr lang="en-US" altLang="zh-TW" i="1" dirty="0" err="1"/>
              <a:t>kN</a:t>
            </a:r>
            <a:r>
              <a:rPr lang="en-US" altLang="zh-TW" baseline="-25000" dirty="0" err="1"/>
              <a:t>A</a:t>
            </a:r>
            <a:r>
              <a:rPr lang="en-US" altLang="zh-TW" i="1" dirty="0"/>
              <a:t> </a:t>
            </a:r>
            <a:r>
              <a:rPr lang="zh-TW" altLang="en-US" dirty="0"/>
              <a:t>及 </a:t>
            </a:r>
            <a:r>
              <a:rPr lang="en-US" altLang="zh-TW" i="1" dirty="0"/>
              <a:t>N </a:t>
            </a:r>
            <a:r>
              <a:rPr lang="en-US" altLang="zh-TW" dirty="0"/>
              <a:t>= </a:t>
            </a:r>
            <a:r>
              <a:rPr lang="en-US" altLang="zh-TW" i="1" dirty="0" err="1"/>
              <a:t>nN</a:t>
            </a:r>
            <a:r>
              <a:rPr lang="en-US" altLang="zh-TW" baseline="-25000" dirty="0" err="1"/>
              <a:t>A</a:t>
            </a:r>
            <a:r>
              <a:rPr lang="en-US" altLang="zh-TW" i="1" dirty="0"/>
              <a:t> </a:t>
            </a:r>
            <a:r>
              <a:rPr lang="zh-TW" altLang="en-US" dirty="0"/>
              <a:t>而得之，可知理想氣體之內能僅與溫度有關。由絕熱自由膨脹實驗</a:t>
            </a:r>
            <a:r>
              <a:rPr lang="en-US" altLang="zh-TW" dirty="0"/>
              <a:t>(19.4</a:t>
            </a:r>
            <a:r>
              <a:rPr lang="zh-TW" altLang="en-US" dirty="0"/>
              <a:t>節</a:t>
            </a:r>
            <a:r>
              <a:rPr lang="en-US" altLang="zh-TW" dirty="0"/>
              <a:t>)</a:t>
            </a:r>
            <a:r>
              <a:rPr lang="zh-TW" altLang="en-US" dirty="0"/>
              <a:t>也可得到同樣的結論。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14F27D-3F2C-4542-9604-60F7EC5B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1407F1-5337-456E-AC69-1BD82A99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A3421EA-4900-4499-AA16-869AAB70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284984"/>
            <a:ext cx="6194108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1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7514AA-F27F-4CA8-BC00-B3FE4BC1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20.4</a:t>
            </a:r>
            <a:r>
              <a:rPr lang="zh-TW" altLang="en-US" dirty="0"/>
              <a:t> 理想氣體比熱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718D8E-61E4-436D-9973-99C4F5A6E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 </a:t>
            </a:r>
            <a:r>
              <a:rPr lang="en-US" altLang="zh-TW" dirty="0"/>
              <a:t>19.15 </a:t>
            </a:r>
            <a:r>
              <a:rPr lang="zh-TW" altLang="en-US" dirty="0"/>
              <a:t>式，理想氣體的定壓與定容莫耳比熱之差為：</a:t>
            </a:r>
            <a:endParaRPr lang="en-US" altLang="zh-TW" dirty="0"/>
          </a:p>
          <a:p>
            <a:pPr>
              <a:buNone/>
            </a:pPr>
            <a:r>
              <a:rPr lang="zh-TW" altLang="en-US" i="1" dirty="0"/>
              <a:t>                                       </a:t>
            </a:r>
            <a:r>
              <a:rPr lang="en-US" altLang="zh-TW" i="1" dirty="0"/>
              <a:t>C</a:t>
            </a:r>
            <a:r>
              <a:rPr lang="en-US" altLang="zh-TW" i="1" baseline="-25000" dirty="0"/>
              <a:t>p</a:t>
            </a:r>
            <a:r>
              <a:rPr lang="en-US" altLang="zh-TW" i="1" dirty="0"/>
              <a:t> </a:t>
            </a:r>
            <a:r>
              <a:rPr lang="en-US" altLang="zh-TW" dirty="0"/>
              <a:t>− </a:t>
            </a:r>
            <a:r>
              <a:rPr lang="en-US" altLang="zh-TW" i="1" dirty="0"/>
              <a:t>C</a:t>
            </a:r>
            <a:r>
              <a:rPr lang="el-GR" altLang="zh-TW" i="1" baseline="-25000" dirty="0"/>
              <a:t>υ</a:t>
            </a:r>
            <a:r>
              <a:rPr lang="el-GR" altLang="zh-TW" i="1" dirty="0"/>
              <a:t> </a:t>
            </a:r>
            <a:r>
              <a:rPr lang="el-GR" altLang="zh-TW" dirty="0"/>
              <a:t>= </a:t>
            </a:r>
            <a:r>
              <a:rPr lang="en-US" altLang="zh-TW" i="1" dirty="0"/>
              <a:t>R</a:t>
            </a:r>
          </a:p>
          <a:p>
            <a:endParaRPr lang="en-US" altLang="zh-TW" dirty="0"/>
          </a:p>
          <a:p>
            <a:r>
              <a:rPr lang="en-US" altLang="zh-TW" dirty="0"/>
              <a:t>20.7 </a:t>
            </a:r>
            <a:r>
              <a:rPr lang="zh-TW" altLang="en-US" dirty="0"/>
              <a:t>式可用以找出單原子理想氣體的兩種比熱值。在相同的溫度變化下，氣體吸收熱量的多寡視其改變狀態的過程而定。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5073BF-630C-4FC4-B934-9EFB4740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80A635-E81E-434B-A18C-07E01D74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72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BD307-929B-4CE4-8602-C0A3EE95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20.4</a:t>
            </a:r>
            <a:r>
              <a:rPr lang="zh-TW" altLang="en-US" dirty="0"/>
              <a:t> 理想氣體比熱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99B9AA8-2FB9-4CBC-BE34-28110D776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744" y="1484784"/>
            <a:ext cx="4100512" cy="4367213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D248C8-08C6-4C79-BAC3-B918CBB4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D7B297-2E10-403E-9AC9-F11FD212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39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3B95F-18C8-4C79-9033-9E99E17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20.4</a:t>
            </a:r>
            <a:r>
              <a:rPr lang="zh-TW" altLang="en-US" dirty="0"/>
              <a:t> 理想氣體比熱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BD874-F3D5-4518-893F-303EDE337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 </a:t>
            </a:r>
            <a:r>
              <a:rPr lang="en-US" altLang="zh-TW" i="1" dirty="0"/>
              <a:t>n </a:t>
            </a:r>
            <a:r>
              <a:rPr lang="zh-TW" altLang="en-US" dirty="0"/>
              <a:t>莫耳的氣體在定容下加熱，氣體不作功 </a:t>
            </a:r>
            <a:r>
              <a:rPr lang="en-US" altLang="zh-TW" i="1" dirty="0"/>
              <a:t>W </a:t>
            </a:r>
            <a:r>
              <a:rPr lang="en-US" altLang="zh-TW" dirty="0"/>
              <a:t>= 0</a:t>
            </a:r>
            <a:r>
              <a:rPr lang="zh-TW" altLang="en-US" dirty="0"/>
              <a:t>。由第一定律</a:t>
            </a:r>
            <a:r>
              <a:rPr lang="en-US" altLang="zh-TW" dirty="0"/>
              <a:t>(</a:t>
            </a:r>
            <a:r>
              <a:rPr lang="en-US" altLang="zh-TW" dirty="0" err="1"/>
              <a:t>Δ</a:t>
            </a:r>
            <a:r>
              <a:rPr lang="en-US" altLang="zh-TW" i="1" dirty="0" err="1"/>
              <a:t>U</a:t>
            </a:r>
            <a:r>
              <a:rPr lang="en-US" altLang="zh-TW" i="1" dirty="0"/>
              <a:t> </a:t>
            </a:r>
            <a:r>
              <a:rPr lang="en-US" altLang="zh-TW" dirty="0"/>
              <a:t>=</a:t>
            </a:r>
            <a:r>
              <a:rPr lang="en-US" altLang="zh-TW" i="1" dirty="0"/>
              <a:t> Q </a:t>
            </a:r>
            <a:r>
              <a:rPr lang="en-US" altLang="zh-TW" dirty="0"/>
              <a:t>− </a:t>
            </a:r>
            <a:r>
              <a:rPr lang="en-US" altLang="zh-TW" i="1" dirty="0"/>
              <a:t>W</a:t>
            </a:r>
            <a:r>
              <a:rPr lang="en-US" altLang="zh-TW" dirty="0"/>
              <a:t>)</a:t>
            </a:r>
            <a:r>
              <a:rPr lang="zh-TW" altLang="en-US" dirty="0"/>
              <a:t>可知，所有熱轉成內能：</a:t>
            </a:r>
            <a:r>
              <a:rPr lang="en-US" altLang="zh-TW" i="1" dirty="0" err="1"/>
              <a:t>Q</a:t>
            </a:r>
            <a:r>
              <a:rPr lang="en-US" altLang="zh-TW" i="1" baseline="-25000" dirty="0" err="1"/>
              <a:t>υ</a:t>
            </a:r>
            <a:r>
              <a:rPr lang="en-US" altLang="zh-TW" i="1" dirty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Δ</a:t>
            </a:r>
            <a:r>
              <a:rPr lang="en-US" altLang="zh-TW" i="1" dirty="0" err="1"/>
              <a:t>U</a:t>
            </a:r>
            <a:r>
              <a:rPr lang="zh-TW" altLang="en-US" dirty="0"/>
              <a:t>，下標代表熱是在定容下吸收的。由 </a:t>
            </a:r>
            <a:r>
              <a:rPr lang="en-US" altLang="zh-TW" dirty="0"/>
              <a:t>19.11 </a:t>
            </a:r>
            <a:r>
              <a:rPr lang="zh-TW" altLang="en-US" dirty="0"/>
              <a:t>式 </a:t>
            </a:r>
            <a:r>
              <a:rPr lang="en-US" altLang="zh-TW" i="1" dirty="0" err="1"/>
              <a:t>Q</a:t>
            </a:r>
            <a:r>
              <a:rPr lang="en-US" altLang="zh-TW" i="1" baseline="-25000" dirty="0" err="1"/>
              <a:t>υ</a:t>
            </a:r>
            <a:r>
              <a:rPr lang="en-US" altLang="zh-TW" i="1" dirty="0"/>
              <a:t> </a:t>
            </a:r>
            <a:r>
              <a:rPr lang="en-US" altLang="zh-TW" dirty="0"/>
              <a:t>= </a:t>
            </a:r>
            <a:r>
              <a:rPr lang="en-US" altLang="zh-TW" i="1" dirty="0" err="1"/>
              <a:t>nC</a:t>
            </a:r>
            <a:r>
              <a:rPr lang="en-US" altLang="zh-TW" i="1" baseline="-25000" dirty="0" err="1"/>
              <a:t>υ</a:t>
            </a:r>
            <a:r>
              <a:rPr lang="en-US" altLang="zh-TW" i="1" dirty="0"/>
              <a:t> </a:t>
            </a:r>
            <a:r>
              <a:rPr lang="en-US" altLang="zh-TW" dirty="0" err="1"/>
              <a:t>Δ</a:t>
            </a:r>
            <a:r>
              <a:rPr lang="en-US" altLang="zh-TW" i="1" dirty="0" err="1"/>
              <a:t>T</a:t>
            </a:r>
            <a:r>
              <a:rPr lang="zh-TW" altLang="en-US" dirty="0"/>
              <a:t>，</a:t>
            </a:r>
            <a:r>
              <a:rPr lang="en-US" altLang="zh-TW" i="1" dirty="0" err="1"/>
              <a:t>C</a:t>
            </a:r>
            <a:r>
              <a:rPr lang="en-US" altLang="zh-TW" i="1" baseline="-25000" dirty="0" err="1"/>
              <a:t>υ</a:t>
            </a:r>
            <a:r>
              <a:rPr lang="en-US" altLang="zh-TW" i="1" dirty="0"/>
              <a:t> </a:t>
            </a:r>
            <a:r>
              <a:rPr lang="zh-TW" altLang="en-US" dirty="0"/>
              <a:t>為定容莫耳比熱，因此： 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通常，此方程式只限於定容過程。然而理想氣體的內能僅為溫度的函數，因此，</a:t>
            </a:r>
            <a:r>
              <a:rPr lang="en-US" altLang="zh-TW" dirty="0"/>
              <a:t>20.8 </a:t>
            </a:r>
            <a:r>
              <a:rPr lang="zh-TW" altLang="en-US" dirty="0"/>
              <a:t>式適用於理想氣體的任何過程，即使並非定容。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0E9E4D-7652-4A7C-A3C1-602433DD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7EC152-4C36-4A21-8AFE-F1F9F671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26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6492A6-703E-4318-B9A5-DB4549F0F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501008"/>
            <a:ext cx="5607368" cy="43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84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720DB-F59A-4BDF-8C8E-3F72770C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20.4</a:t>
            </a:r>
            <a:r>
              <a:rPr lang="zh-TW" altLang="en-US" dirty="0"/>
              <a:t> 理想氣體比熱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4A8EDF-3702-4B95-8371-CE99214A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比較 </a:t>
            </a:r>
            <a:r>
              <a:rPr lang="en-US" altLang="zh-TW" dirty="0"/>
              <a:t>20.8 </a:t>
            </a:r>
            <a:r>
              <a:rPr lang="zh-TW" altLang="en-US" dirty="0"/>
              <a:t>式與 </a:t>
            </a:r>
            <a:r>
              <a:rPr lang="en-US" altLang="zh-TW" dirty="0"/>
              <a:t>20.7 </a:t>
            </a:r>
            <a:r>
              <a:rPr lang="zh-TW" altLang="en-US" dirty="0"/>
              <a:t>式                      ，得理想單原子氣體的定容莫耳比熱為：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i="1" dirty="0"/>
          </a:p>
          <a:p>
            <a:r>
              <a:rPr lang="en-US" altLang="zh-TW" i="1" dirty="0"/>
              <a:t>C</a:t>
            </a:r>
            <a:r>
              <a:rPr lang="el-GR" altLang="zh-TW" i="1" baseline="-25000" dirty="0"/>
              <a:t>υ</a:t>
            </a:r>
            <a:r>
              <a:rPr lang="el-GR" altLang="zh-TW" i="1" dirty="0"/>
              <a:t> </a:t>
            </a:r>
            <a:r>
              <a:rPr lang="zh-TW" altLang="en-US" dirty="0"/>
              <a:t>的值約為 </a:t>
            </a:r>
            <a:r>
              <a:rPr lang="en-US" altLang="zh-TW" dirty="0"/>
              <a:t>3 </a:t>
            </a:r>
            <a:r>
              <a:rPr lang="en-US" altLang="zh-TW" dirty="0" err="1"/>
              <a:t>cal</a:t>
            </a:r>
            <a:r>
              <a:rPr lang="en-US" altLang="zh-TW" dirty="0"/>
              <a:t>/mol</a:t>
            </a:r>
            <a:r>
              <a:rPr lang="zh-TW" altLang="en-US" dirty="0"/>
              <a:t>．</a:t>
            </a:r>
            <a:r>
              <a:rPr lang="en-US" altLang="zh-TW" dirty="0"/>
              <a:t>K</a:t>
            </a:r>
            <a:r>
              <a:rPr lang="zh-TW" altLang="en-US" dirty="0"/>
              <a:t>。利用 </a:t>
            </a:r>
            <a:r>
              <a:rPr lang="en-US" altLang="zh-TW" dirty="0"/>
              <a:t>20.9 </a:t>
            </a:r>
            <a:r>
              <a:rPr lang="zh-TW" altLang="en-US" dirty="0"/>
              <a:t>式：</a:t>
            </a:r>
            <a:r>
              <a:rPr lang="en-US" altLang="zh-TW" i="1" dirty="0"/>
              <a:t>C</a:t>
            </a:r>
            <a:r>
              <a:rPr lang="en-US" altLang="zh-TW" i="1" baseline="-25000" dirty="0"/>
              <a:t>p </a:t>
            </a:r>
            <a:r>
              <a:rPr lang="en-US" altLang="zh-TW" dirty="0"/>
              <a:t>− </a:t>
            </a:r>
            <a:r>
              <a:rPr lang="en-US" altLang="zh-TW" i="1" dirty="0"/>
              <a:t>C</a:t>
            </a:r>
            <a:r>
              <a:rPr lang="el-GR" altLang="zh-TW" i="1" baseline="-25000" dirty="0"/>
              <a:t>υ</a:t>
            </a:r>
            <a:r>
              <a:rPr lang="el-GR" altLang="zh-TW" baseline="-25000" dirty="0"/>
              <a:t> </a:t>
            </a:r>
            <a:r>
              <a:rPr lang="el-GR" altLang="zh-TW" dirty="0"/>
              <a:t>= </a:t>
            </a:r>
            <a:r>
              <a:rPr lang="en-US" altLang="zh-TW" i="1" dirty="0"/>
              <a:t>R</a:t>
            </a:r>
            <a:r>
              <a:rPr lang="zh-TW" altLang="en-US" dirty="0"/>
              <a:t>，可得：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兩者的比值為：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206BDE-2BFB-405A-ACC7-532E2785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0F92B06-6D70-44A7-9FF4-288A75BD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27</a:t>
            </a:fld>
            <a:endParaRPr lang="en-GB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6A211F-593D-407B-BB81-CAA0A7CD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914322" cy="8267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BBE18D-9A24-4CE0-BF9E-A317C7FC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407433"/>
            <a:ext cx="1820228" cy="65341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62F0FE1-9080-4154-B604-0A09B7FD7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49" y="4550464"/>
            <a:ext cx="7987665" cy="70675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F16D5F5-A8AA-4287-9A3B-FBCFC16CC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5634568"/>
            <a:ext cx="568071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72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079DE-308E-4C1E-B00E-287FE68D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20.4</a:t>
            </a:r>
            <a:r>
              <a:rPr lang="zh-TW" altLang="en-US" dirty="0"/>
              <a:t> 理想氣體比熱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B2F66-451D-4246-AA4C-D8A176A9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由表 </a:t>
            </a:r>
            <a:r>
              <a:rPr lang="en-US" altLang="zh-TW" dirty="0"/>
              <a:t>20.1 </a:t>
            </a:r>
            <a:r>
              <a:rPr lang="zh-TW" altLang="en-US" dirty="0"/>
              <a:t>可知，由動力論所預測的莫耳比熱以及 </a:t>
            </a:r>
            <a:r>
              <a:rPr lang="en-US" altLang="zh-TW" i="1" dirty="0"/>
              <a:t>C</a:t>
            </a:r>
            <a:r>
              <a:rPr lang="en-US" altLang="zh-TW" i="1" baseline="-25000" dirty="0"/>
              <a:t>p</a:t>
            </a:r>
            <a:r>
              <a:rPr lang="en-US" altLang="zh-TW" i="1" dirty="0"/>
              <a:t> </a:t>
            </a:r>
            <a:r>
              <a:rPr lang="zh-TW" altLang="en-US" i="1" dirty="0"/>
              <a:t>− </a:t>
            </a:r>
            <a:r>
              <a:rPr lang="en-US" altLang="zh-TW" i="1" dirty="0" err="1"/>
              <a:t>C</a:t>
            </a:r>
            <a:r>
              <a:rPr lang="en-US" altLang="zh-TW" i="1" baseline="-25000" dirty="0" err="1"/>
              <a:t>υ</a:t>
            </a:r>
            <a:r>
              <a:rPr lang="en-US" altLang="zh-TW" i="1" dirty="0"/>
              <a:t> </a:t>
            </a:r>
            <a:r>
              <a:rPr lang="zh-TW" altLang="en-US" dirty="0"/>
              <a:t>對真實單原子氣體相當符合。就雙原子及多原子氣體而言， </a:t>
            </a:r>
            <a:r>
              <a:rPr lang="en-US" altLang="zh-TW" i="1" dirty="0"/>
              <a:t>C</a:t>
            </a:r>
            <a:r>
              <a:rPr lang="en-US" altLang="zh-TW" i="1" baseline="-25000" dirty="0"/>
              <a:t>p</a:t>
            </a:r>
            <a:r>
              <a:rPr lang="en-US" altLang="zh-TW" i="1" dirty="0"/>
              <a:t> </a:t>
            </a:r>
            <a:r>
              <a:rPr lang="zh-TW" altLang="en-US" i="1" dirty="0"/>
              <a:t>− </a:t>
            </a:r>
            <a:r>
              <a:rPr lang="en-US" altLang="zh-TW" i="1" dirty="0" err="1"/>
              <a:t>C</a:t>
            </a:r>
            <a:r>
              <a:rPr lang="en-US" altLang="zh-TW" i="1" baseline="-25000" dirty="0" err="1"/>
              <a:t>υ</a:t>
            </a:r>
            <a:r>
              <a:rPr lang="zh-TW" altLang="en-US" dirty="0"/>
              <a:t>之預測值與實測值亦很接近，不過 </a:t>
            </a:r>
            <a:r>
              <a:rPr lang="en-US" altLang="zh-TW" i="1" dirty="0" err="1"/>
              <a:t>C</a:t>
            </a:r>
            <a:r>
              <a:rPr lang="en-US" altLang="zh-TW" i="1" baseline="-25000" dirty="0" err="1"/>
              <a:t>υ</a:t>
            </a:r>
            <a:r>
              <a:rPr lang="zh-TW" altLang="en-US" i="1" dirty="0"/>
              <a:t>與 </a:t>
            </a:r>
            <a:r>
              <a:rPr lang="en-US" altLang="zh-TW" i="1" dirty="0"/>
              <a:t>C</a:t>
            </a:r>
            <a:r>
              <a:rPr lang="en-US" altLang="zh-TW" i="1" baseline="-25000" dirty="0"/>
              <a:t>p</a:t>
            </a:r>
            <a:r>
              <a:rPr lang="en-US" altLang="zh-TW" i="1" dirty="0"/>
              <a:t> </a:t>
            </a:r>
            <a:r>
              <a:rPr lang="zh-TW" altLang="en-US" dirty="0"/>
              <a:t>各別的值並不相符。</a:t>
            </a:r>
            <a:r>
              <a:rPr lang="en-US" altLang="zh-TW" i="1" dirty="0"/>
              <a:t> C</a:t>
            </a:r>
            <a:r>
              <a:rPr lang="en-US" altLang="zh-TW" i="1" baseline="-25000" dirty="0"/>
              <a:t>p</a:t>
            </a:r>
            <a:r>
              <a:rPr lang="en-US" altLang="zh-TW" i="1" dirty="0"/>
              <a:t> </a:t>
            </a:r>
            <a:r>
              <a:rPr lang="zh-TW" altLang="en-US" i="1" dirty="0"/>
              <a:t>− </a:t>
            </a:r>
            <a:r>
              <a:rPr lang="en-US" altLang="zh-TW" i="1" dirty="0" err="1"/>
              <a:t>C</a:t>
            </a:r>
            <a:r>
              <a:rPr lang="en-US" altLang="zh-TW" i="1" baseline="-25000" dirty="0" err="1"/>
              <a:t>υ</a:t>
            </a:r>
            <a:r>
              <a:rPr lang="zh-TW" altLang="en-US" dirty="0"/>
              <a:t>之預測值與實測值很接近，實不足為奇，因為它代表了第一定律中的功。</a:t>
            </a:r>
            <a:endParaRPr lang="en-US" altLang="zh-TW" dirty="0"/>
          </a:p>
          <a:p>
            <a:r>
              <a:rPr lang="zh-TW" altLang="en-US" dirty="0"/>
              <a:t>雙原子氣體的 </a:t>
            </a:r>
            <a:r>
              <a:rPr lang="en-US" altLang="zh-TW" i="1" dirty="0"/>
              <a:t>C</a:t>
            </a:r>
            <a:r>
              <a:rPr lang="en-US" altLang="zh-TW" i="1" baseline="-25000" dirty="0"/>
              <a:t>p</a:t>
            </a:r>
            <a:r>
              <a:rPr lang="en-US" altLang="zh-TW" i="1" dirty="0"/>
              <a:t> </a:t>
            </a:r>
            <a:r>
              <a:rPr lang="zh-TW" altLang="en-US" dirty="0"/>
              <a:t>與</a:t>
            </a:r>
            <a:r>
              <a:rPr lang="en-US" altLang="zh-TW" i="1" dirty="0" err="1"/>
              <a:t>C</a:t>
            </a:r>
            <a:r>
              <a:rPr lang="en-US" altLang="zh-TW" i="1" baseline="-25000" dirty="0" err="1"/>
              <a:t>υ</a:t>
            </a:r>
            <a:r>
              <a:rPr lang="zh-TW" altLang="en-US" dirty="0"/>
              <a:t>之預測值與實測值不符是因為在計算內能時忽略了分子的結構。如果分子也有轉動與振動，這些運動會分享可用的能量，它們如何分享能量是由能量均分定理來預測的。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1E21F8B-75C0-467C-B6A8-D46F992B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C01692-812B-4D7C-85C0-2AB186F6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41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F1DE6-4E6B-4EF7-94BE-53FD51B2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20.4</a:t>
            </a:r>
            <a:r>
              <a:rPr lang="zh-TW" altLang="en-US" dirty="0"/>
              <a:t> 理想氣體比熱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517F63B-3DD4-4B18-B442-212A17ED2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084" y="1341438"/>
            <a:ext cx="7317832" cy="5014912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8C371B-7EDA-4DD0-AD65-7A42A87E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CE4436-7181-4822-838C-456CAD6F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68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FB9B2-2B8F-4CEF-9D10-BCFFA202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第 </a:t>
            </a:r>
            <a:r>
              <a:rPr lang="en-US" altLang="zh-TW" dirty="0"/>
              <a:t>20 </a:t>
            </a:r>
            <a:r>
              <a:rPr lang="zh-TW" altLang="en-US" dirty="0"/>
              <a:t>章 氣體動力論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9F5F770-528A-4B54-A2E2-A305448B4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86908"/>
            <a:ext cx="8229600" cy="4523971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151CB4-AE12-44BF-9BAC-64B6450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/>
              <a:t>第</a:t>
            </a:r>
            <a:r>
              <a:rPr lang="en-US" altLang="zh-TW" dirty="0"/>
              <a:t>20</a:t>
            </a:r>
            <a:r>
              <a:rPr lang="zh-TW" altLang="en-US" dirty="0"/>
              <a:t>章 氣體動力論</a:t>
            </a:r>
            <a:endParaRPr lang="en-GB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16D338-2626-4D3C-9E7E-BDC1F3B0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769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C7BD2503-7DE0-4FE8-8F61-0972BF13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例題 </a:t>
            </a:r>
            <a:r>
              <a:rPr lang="en-US" altLang="zh-TW" dirty="0"/>
              <a:t>20.3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AD1253C9-E908-4B5B-9F1E-BF42F5FC8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(a) </a:t>
            </a:r>
            <a:r>
              <a:rPr lang="zh-TW" altLang="en-US" dirty="0"/>
              <a:t>在定體積下；</a:t>
            </a:r>
            <a:r>
              <a:rPr lang="en-US" altLang="zh-TW" dirty="0"/>
              <a:t>(b) </a:t>
            </a:r>
            <a:r>
              <a:rPr lang="zh-TW" altLang="en-US" dirty="0"/>
              <a:t>定壓力下；欲將</a:t>
            </a:r>
            <a:r>
              <a:rPr lang="en-US" altLang="zh-TW" dirty="0"/>
              <a:t>2 </a:t>
            </a:r>
            <a:r>
              <a:rPr lang="zh-TW" altLang="en-US" dirty="0"/>
              <a:t>莫耳的氦氣由</a:t>
            </a:r>
            <a:r>
              <a:rPr lang="en-US" altLang="zh-TW" dirty="0" err="1"/>
              <a:t>0°C</a:t>
            </a:r>
            <a:r>
              <a:rPr lang="en-US" altLang="zh-TW" dirty="0"/>
              <a:t> </a:t>
            </a:r>
            <a:r>
              <a:rPr lang="zh-TW" altLang="en-US" dirty="0"/>
              <a:t>升高到</a:t>
            </a:r>
            <a:r>
              <a:rPr lang="en-US" altLang="zh-TW" dirty="0" err="1"/>
              <a:t>100°C</a:t>
            </a:r>
            <a:r>
              <a:rPr lang="en-US" altLang="zh-TW" dirty="0"/>
              <a:t> </a:t>
            </a:r>
            <a:r>
              <a:rPr lang="zh-TW" altLang="en-US" dirty="0"/>
              <a:t>需多少熱能？ </a:t>
            </a:r>
            <a:r>
              <a:rPr lang="en-US" altLang="zh-TW" dirty="0"/>
              <a:t>(c) </a:t>
            </a:r>
            <a:r>
              <a:rPr lang="zh-TW" altLang="en-US" dirty="0"/>
              <a:t> </a:t>
            </a:r>
            <a:r>
              <a:rPr lang="en-US" altLang="zh-TW" dirty="0"/>
              <a:t>(b)</a:t>
            </a:r>
            <a:r>
              <a:rPr lang="zh-TW" altLang="en-US" dirty="0"/>
              <a:t>部分所作的功多大？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158C8D-66DE-48A3-A4BF-F8DF623A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D93721-1E75-4771-8DA0-A9E91604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30</a:t>
            </a:fld>
            <a:endParaRPr lang="en-GB"/>
          </a:p>
        </p:txBody>
      </p:sp>
      <p:sp>
        <p:nvSpPr>
          <p:cNvPr id="8" name="箭號: 有線條的向右箭號 7">
            <a:hlinkClick r:id="rId2" action="ppaction://hlinkfile"/>
            <a:extLst>
              <a:ext uri="{FF2B5EF4-FFF2-40B4-BE49-F238E27FC236}">
                <a16:creationId xmlns:a16="http://schemas.microsoft.com/office/drawing/2014/main" id="{1F832EF3-22C8-4F7F-8D68-53934064639F}"/>
              </a:ext>
            </a:extLst>
          </p:cNvPr>
          <p:cNvSpPr/>
          <p:nvPr/>
        </p:nvSpPr>
        <p:spPr>
          <a:xfrm>
            <a:off x="827584" y="3933056"/>
            <a:ext cx="792088" cy="648072"/>
          </a:xfrm>
          <a:prstGeom prst="stripedRightArrow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bg1"/>
                </a:solidFill>
              </a:rPr>
              <a:t>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072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1D51235-EAC4-4C16-8460-5C12FFF6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練習題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7292E106-5CEF-41B4-9C52-AFF3DD8D5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汽缸容積為 </a:t>
            </a:r>
            <a:r>
              <a:rPr lang="en-US" altLang="zh-TW" dirty="0"/>
              <a:t>2.5 L</a:t>
            </a:r>
            <a:r>
              <a:rPr lang="zh-TW" altLang="en-US" dirty="0"/>
              <a:t>，有 </a:t>
            </a:r>
            <a:r>
              <a:rPr lang="en-US" altLang="zh-TW" dirty="0"/>
              <a:t>2 </a:t>
            </a:r>
            <a:r>
              <a:rPr lang="zh-TW" altLang="en-US" dirty="0"/>
              <a:t>莫耳的氦</a:t>
            </a:r>
            <a:r>
              <a:rPr lang="en-US" altLang="zh-TW" dirty="0"/>
              <a:t>(</a:t>
            </a:r>
            <a:r>
              <a:rPr lang="en-US" altLang="zh-TW" i="1" dirty="0"/>
              <a:t>M </a:t>
            </a:r>
            <a:r>
              <a:rPr lang="en-US" altLang="zh-TW" dirty="0"/>
              <a:t>= 4 g/mol)</a:t>
            </a:r>
            <a:r>
              <a:rPr lang="zh-TW" altLang="en-US" dirty="0"/>
              <a:t>，問溫度 </a:t>
            </a:r>
            <a:r>
              <a:rPr lang="en-US" altLang="zh-TW" dirty="0"/>
              <a:t>300 K </a:t>
            </a:r>
            <a:r>
              <a:rPr lang="zh-TW" altLang="en-US" dirty="0"/>
              <a:t>時此理想氣體之內能多少？ 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0E52C09-D630-413A-803F-E9AFC298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31DBA1-D021-4443-B68F-D8721E7B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18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BB68E4-6050-45B4-AC1C-F5365D7E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本章要點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D3CE4DDD-6333-443D-9F29-3AF572C7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70C0"/>
                </a:solidFill>
              </a:rPr>
              <a:t>理想氣體的分子模式。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70C0"/>
                </a:solidFill>
              </a:rPr>
              <a:t>以氣體動力論說明分子行為與溫度、壓力等的宏觀物理量關係。</a:t>
            </a: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484292E-2B1E-4B2A-828A-06B87EF5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B51AE4-A5DF-42AE-8387-94283D18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91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>
            <a:extLst>
              <a:ext uri="{FF2B5EF4-FFF2-40B4-BE49-F238E27FC236}">
                <a16:creationId xmlns:a16="http://schemas.microsoft.com/office/drawing/2014/main" id="{97CB3D1A-BCCE-4E9E-BD58-15D4B847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itchFamily="65" charset="-120"/>
              </a:rPr>
              <a:t>本章內容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8E8678-5313-4109-B6F5-93B489F1F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20.1</a:t>
            </a:r>
            <a:r>
              <a:rPr lang="zh-TW" altLang="zh-TW" b="1" dirty="0"/>
              <a:t> </a:t>
            </a:r>
            <a:r>
              <a:rPr lang="en-US" altLang="zh-TW" b="1" dirty="0"/>
              <a:t>  </a:t>
            </a:r>
            <a:r>
              <a:rPr lang="zh-TW" altLang="zh-TW" b="1" dirty="0"/>
              <a:t>理想氣體模型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20.2</a:t>
            </a:r>
            <a:r>
              <a:rPr lang="zh-TW" altLang="zh-TW" b="1" dirty="0"/>
              <a:t> </a:t>
            </a:r>
            <a:r>
              <a:rPr lang="en-US" altLang="zh-TW" b="1" dirty="0"/>
              <a:t>  </a:t>
            </a:r>
            <a:r>
              <a:rPr lang="zh-TW" altLang="zh-TW" b="1" dirty="0"/>
              <a:t>壓力之動力論詮釋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20.3  </a:t>
            </a:r>
            <a:r>
              <a:rPr lang="zh-TW" altLang="zh-TW" b="1" dirty="0"/>
              <a:t> 溫度之動力論詮釋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20.4  </a:t>
            </a:r>
            <a:r>
              <a:rPr lang="zh-TW" altLang="zh-TW" b="1" dirty="0"/>
              <a:t> 理想氣體比熱</a:t>
            </a:r>
            <a:endParaRPr lang="en-US" altLang="zh-TW" b="1" dirty="0"/>
          </a:p>
          <a:p>
            <a:pPr marL="0" indent="0">
              <a:buNone/>
            </a:pPr>
            <a:endParaRPr lang="zh-TW" altLang="zh-TW" b="1" dirty="0"/>
          </a:p>
          <a:p>
            <a:pPr marL="0" indent="0">
              <a:buNone/>
            </a:pPr>
            <a:endParaRPr lang="zh-TW" altLang="en-US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3322FB-91B9-4DD3-B7FE-B20E2F60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900E9B-7BB3-46C0-A4F4-CCB97DCC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4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B0FA9-F8EA-4A6C-8CEA-68181967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16EFEC-98E2-459E-BE0F-A8CECCD39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C00000"/>
                </a:solidFill>
              </a:rPr>
              <a:t>氣體動力論</a:t>
            </a:r>
            <a:r>
              <a:rPr lang="en-US" altLang="zh-TW" dirty="0"/>
              <a:t>(kinetic theory)</a:t>
            </a:r>
            <a:r>
              <a:rPr lang="zh-TW" altLang="en-US" dirty="0"/>
              <a:t>是將氣體宏觀的表現以合理的微觀的理論基礎來解釋，其假設為氣體是由許多隨機運動且經常互相碰撞的分子所組成。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在大氣壓力與室溫狀態下，</a:t>
            </a:r>
            <a:r>
              <a:rPr lang="en-US" altLang="zh-TW" dirty="0"/>
              <a:t>1 </a:t>
            </a:r>
            <a:r>
              <a:rPr lang="en-US" altLang="zh-TW" dirty="0" err="1"/>
              <a:t>cm</a:t>
            </a:r>
            <a:r>
              <a:rPr lang="en-US" altLang="zh-TW" baseline="30000" dirty="0" err="1"/>
              <a:t>3</a:t>
            </a:r>
            <a:r>
              <a:rPr lang="en-US" altLang="zh-TW" dirty="0"/>
              <a:t> </a:t>
            </a:r>
            <a:r>
              <a:rPr lang="zh-TW" altLang="en-US" dirty="0"/>
              <a:t>的氣體約有 </a:t>
            </a:r>
            <a:r>
              <a:rPr lang="en-US" altLang="zh-TW" dirty="0"/>
              <a:t>3 × 10</a:t>
            </a:r>
            <a:r>
              <a:rPr lang="en-US" altLang="zh-TW" baseline="30000" dirty="0"/>
              <a:t>19</a:t>
            </a:r>
            <a:r>
              <a:rPr lang="en-US" altLang="zh-TW" dirty="0"/>
              <a:t> </a:t>
            </a:r>
            <a:r>
              <a:rPr lang="zh-TW" altLang="en-US" dirty="0"/>
              <a:t>個分子，雖然無法應用牛頓定律於每一分子，卻</a:t>
            </a:r>
            <a:r>
              <a:rPr lang="zh-TW" altLang="en-US" b="1" dirty="0">
                <a:solidFill>
                  <a:srgbClr val="0070C0"/>
                </a:solidFill>
              </a:rPr>
              <a:t>可將微觀數量的平均值關聯到宏觀可測的如溫度與壓力等物理量。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1A82AD2-0DB9-4E4C-97F0-2CBE157F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0F221-7992-4EB2-91E7-954E111D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2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CB82F1-59FD-4618-BAF7-2B54C4E7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20.1</a:t>
            </a:r>
            <a:r>
              <a:rPr lang="zh-TW" altLang="en-US" dirty="0"/>
              <a:t> 理想氣體模型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C9C53A1E-F6B8-425E-B5B9-DADF82B3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氣體動力論有下列關於氣體分子的假設：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氣體含有非常多個以隨機速度運動的相同分子。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分子沒有內部結構，故動能為純移動動能。</a:t>
            </a:r>
          </a:p>
          <a:p>
            <a:pPr marL="914400" lvl="1" indent="-514350">
              <a:buFont typeface="+mj-lt"/>
              <a:buAutoNum type="arabicPeriod"/>
            </a:pPr>
            <a:r>
              <a:rPr lang="zh-TW" altLang="en-US" dirty="0"/>
              <a:t>分子間及分子與容器壁間只有簡短的彈性碰撞而無其他的交互作用。它們只有在很近的距離下才會有很強的排斥力，而碰撞的時間比碰撞間隔時間要小很多，故排斥力形成的位能變化可以忽略掉。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17BBEAF-7A4A-4BDC-8F13-07DF5D54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8D6DC3-8E6A-4685-BF8B-A1B98EF2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28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F4129-983A-4C77-9BB6-57F8E7C9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20.1</a:t>
            </a:r>
            <a:r>
              <a:rPr lang="zh-TW" altLang="en-US" dirty="0"/>
              <a:t> 理想氣體模型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106A2E-453F-4ACB-849D-3674D0232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+mj-lt"/>
              <a:buAutoNum type="arabicPeriod" startAt="4"/>
            </a:pPr>
            <a:r>
              <a:rPr lang="zh-TW" altLang="en-US" dirty="0"/>
              <a:t>分子間的平均距離比它們的直徑要大很多，這表示它們只占容器體積的很小部分</a:t>
            </a:r>
            <a:r>
              <a:rPr lang="en-US" altLang="zh-TW" dirty="0"/>
              <a:t>(</a:t>
            </a:r>
            <a:r>
              <a:rPr lang="zh-TW" altLang="en-US" dirty="0"/>
              <a:t>從液體的不可壓縮性看來，液體分子應該是盡可能的靠在一起，而由氣體的密度約為液體的千分之一看來，氣體分子間分開得很遠是很合理的。在大氣壓力及室溫下氣體分子間的平均距離約為 </a:t>
            </a:r>
            <a:r>
              <a:rPr lang="en-US" altLang="zh-TW" dirty="0"/>
              <a:t>10 </a:t>
            </a:r>
            <a:r>
              <a:rPr lang="zh-TW" altLang="en-US" dirty="0"/>
              <a:t>個原子的直徑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9D7269-632F-4073-A635-7DBE25C9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389C44-09C5-4770-8402-7E9D132A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0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EFF50D-010E-4ABD-8BC1-D2AF526B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20.1</a:t>
            </a:r>
            <a:r>
              <a:rPr lang="zh-TW" altLang="en-US" dirty="0"/>
              <a:t> 理想氣體模型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36A3D0-254C-49E5-BF36-C19012E46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這些假設對低密度、溫度在沸點以上的真實氣體也是正確的。為了簡單起見，我們假設沒有任何其他外力，如重力的作用。且分子速率的分布不隨時間變化──雖然個別的分子會因為碰撞而改變速度。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EB3EA59-533D-48CA-9CC2-720ED4C8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第</a:t>
            </a:r>
            <a:r>
              <a:rPr lang="en-US" altLang="zh-TW"/>
              <a:t>20</a:t>
            </a:r>
            <a:r>
              <a:rPr lang="zh-TW" altLang="en-US"/>
              <a:t>章 氣體動力論</a:t>
            </a:r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4530D3-7F32-4A31-924F-705CFACB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00D2-071F-440E-A3FF-180D34BA4EC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082081"/>
      </p:ext>
    </p:extLst>
  </p:cSld>
  <p:clrMapOvr>
    <a:masterClrMapping/>
  </p:clrMapOvr>
</p:sld>
</file>

<file path=ppt/theme/theme1.xml><?xml version="1.0" encoding="utf-8"?>
<a:theme xmlns:a="http://schemas.openxmlformats.org/drawingml/2006/main" name="PHY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HYS.potx" id="{98E04493-CB15-4BD8-BACC-575DD2A1C759}" vid="{E35F2D3A-49ED-4280-A7AD-151964FEB1B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蔡政男</Template>
  <TotalTime>275</TotalTime>
  <Words>2096</Words>
  <Application>Microsoft Office PowerPoint</Application>
  <PresentationFormat>如螢幕大小 (4:3)</PresentationFormat>
  <Paragraphs>150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標楷體</vt:lpstr>
      <vt:lpstr>Arial</vt:lpstr>
      <vt:lpstr>Calibri</vt:lpstr>
      <vt:lpstr>Times New Roman</vt:lpstr>
      <vt:lpstr>Wingdings</vt:lpstr>
      <vt:lpstr>PHYS</vt:lpstr>
      <vt:lpstr>PowerPoint 簡報</vt:lpstr>
      <vt:lpstr>普通物理學(第三版) 原著：Harris Benson</vt:lpstr>
      <vt:lpstr>第 20 章 氣體動力論</vt:lpstr>
      <vt:lpstr>本章要點</vt:lpstr>
      <vt:lpstr>本章內容</vt:lpstr>
      <vt:lpstr>PowerPoint 簡報</vt:lpstr>
      <vt:lpstr>20.1 理想氣體模型</vt:lpstr>
      <vt:lpstr>20.1 理想氣體模型</vt:lpstr>
      <vt:lpstr>20.1 理想氣體模型</vt:lpstr>
      <vt:lpstr>20.2 壓力之動力論詮釋</vt:lpstr>
      <vt:lpstr>20.2 壓力之動力論詮釋</vt:lpstr>
      <vt:lpstr>20.2 壓力之動力論詮釋</vt:lpstr>
      <vt:lpstr>20.2 壓力之動力論詮釋</vt:lpstr>
      <vt:lpstr>20.2 壓力之動力論詮釋</vt:lpstr>
      <vt:lpstr>20.2 壓力之動力論詮釋</vt:lpstr>
      <vt:lpstr>例題 20.1</vt:lpstr>
      <vt:lpstr>20.3 溫度之動力論詮釋</vt:lpstr>
      <vt:lpstr>20.3 溫度之動力論詮釋</vt:lpstr>
      <vt:lpstr>20.3 溫度之動力論詮釋</vt:lpstr>
      <vt:lpstr>例題 20.2</vt:lpstr>
      <vt:lpstr>練習題1</vt:lpstr>
      <vt:lpstr>練習題2</vt:lpstr>
      <vt:lpstr>20.4 理想氣體比熱</vt:lpstr>
      <vt:lpstr>20.4 理想氣體比熱</vt:lpstr>
      <vt:lpstr>20.4 理想氣體比熱</vt:lpstr>
      <vt:lpstr>20.4 理想氣體比熱</vt:lpstr>
      <vt:lpstr>20.4 理想氣體比熱</vt:lpstr>
      <vt:lpstr>20.4 理想氣體比熱</vt:lpstr>
      <vt:lpstr>20.4 理想氣體比熱</vt:lpstr>
      <vt:lpstr>例題 20.3</vt:lpstr>
      <vt:lpstr>練習題3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OYA-T08</dc:creator>
  <cp:lastModifiedBy>Fenny Lee</cp:lastModifiedBy>
  <cp:revision>67</cp:revision>
  <dcterms:created xsi:type="dcterms:W3CDTF">2013-07-30T05:38:04Z</dcterms:created>
  <dcterms:modified xsi:type="dcterms:W3CDTF">2020-06-16T09:26:48Z</dcterms:modified>
</cp:coreProperties>
</file>