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70" r:id="rId5"/>
    <p:sldId id="273" r:id="rId6"/>
    <p:sldId id="274" r:id="rId7"/>
    <p:sldId id="259" r:id="rId8"/>
    <p:sldId id="260" r:id="rId9"/>
    <p:sldId id="264" r:id="rId10"/>
    <p:sldId id="266" r:id="rId11"/>
    <p:sldId id="265" r:id="rId12"/>
    <p:sldId id="263" r:id="rId13"/>
    <p:sldId id="267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6FF"/>
    <a:srgbClr val="CCF4D0"/>
    <a:srgbClr val="F8141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BA5B0-FE0E-497E-903A-7B08A840AE27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8DBB-AE0D-40E8-A664-57E4A30D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1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2FA4E-F037-4D09-87DD-6D5CEF8985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9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2FA4E-F037-4D09-87DD-6D5CEF8985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9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2FA4E-F037-4D09-87DD-6D5CEF8985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9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2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3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4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2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AF07-798E-4982-B24D-159AA574C292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8064896" cy="1035546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I.O.T</a:t>
            </a:r>
            <a:r>
              <a:rPr lang="en-US" altLang="ko-KR" sz="3200" dirty="0" smtClean="0"/>
              <a:t> </a:t>
            </a:r>
            <a:r>
              <a:rPr lang="en-US" altLang="ko-KR" sz="4000" dirty="0" smtClean="0">
                <a:solidFill>
                  <a:srgbClr val="0070C0"/>
                </a:solidFill>
              </a:rPr>
              <a:t>CCTV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감시 </a:t>
            </a:r>
            <a:r>
              <a:rPr lang="ko-KR" altLang="en-US" sz="2000" dirty="0" smtClean="0"/>
              <a:t>서비스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1840" y="3573016"/>
            <a:ext cx="5216624" cy="2376264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불법 주차 감시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	2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불법 투기 감시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		3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자동 경보 알림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6218148"/>
            <a:ext cx="447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소화전 주변을 실시간 감시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smtClean="0"/>
              <a:t>불법 주차나 투기 할 시 경보 알림  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11960" y="6237312"/>
            <a:ext cx="123836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concept</a:t>
            </a:r>
            <a:endParaRPr lang="ko-KR" altLang="en-US" b="1" dirty="0"/>
          </a:p>
        </p:txBody>
      </p:sp>
      <p:pic>
        <p:nvPicPr>
          <p:cNvPr id="1032" name="Picture 8" descr="C:\Users\u\Desktop\Documents\개발 목록\타이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0486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3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 흐름도 </a:t>
            </a:r>
            <a:r>
              <a:rPr lang="en-US" altLang="ko-KR" sz="2400" dirty="0" smtClean="0"/>
              <a:t>(CCTV)</a:t>
            </a:r>
            <a:endParaRPr lang="ko-KR" altLang="en-US" sz="2400" dirty="0"/>
          </a:p>
        </p:txBody>
      </p:sp>
      <p:pic>
        <p:nvPicPr>
          <p:cNvPr id="1026" name="Picture 2" descr="C:\Users\u\Desktop\소화전 불법 주차감시\데이터흐름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38564" cy="531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웹 서버 구상도</a:t>
            </a:r>
            <a:endParaRPr lang="ko-KR" altLang="en-US" sz="2400" dirty="0"/>
          </a:p>
        </p:txBody>
      </p:sp>
      <p:pic>
        <p:nvPicPr>
          <p:cNvPr id="1029" name="Picture 5" descr="C:\Users\u\Desktop\Documents\개발 목록\server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1"/>
            <a:ext cx="936103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2195736" y="2492896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u\Desktop\Documents\개발 목록\we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4944"/>
            <a:ext cx="1008112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\Desktop\Documents\개발 목록\ey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68" y="4020480"/>
            <a:ext cx="689248" cy="6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꺾인 연결선 27"/>
          <p:cNvCxnSpPr>
            <a:stCxn id="1029" idx="3"/>
          </p:cNvCxnSpPr>
          <p:nvPr/>
        </p:nvCxnSpPr>
        <p:spPr>
          <a:xfrm flipV="1">
            <a:off x="1547663" y="3286744"/>
            <a:ext cx="936105" cy="610309"/>
          </a:xfrm>
          <a:prstGeom prst="bentConnector3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32" idx="3"/>
            <a:endCxn id="1033" idx="1"/>
          </p:cNvCxnSpPr>
          <p:nvPr/>
        </p:nvCxnSpPr>
        <p:spPr>
          <a:xfrm>
            <a:off x="3491880" y="3286744"/>
            <a:ext cx="534888" cy="1078360"/>
          </a:xfrm>
          <a:prstGeom prst="bentConnector3">
            <a:avLst>
              <a:gd name="adj1" fmla="val 5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구름 56"/>
          <p:cNvSpPr/>
          <p:nvPr/>
        </p:nvSpPr>
        <p:spPr>
          <a:xfrm>
            <a:off x="395536" y="2708920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server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구름 62"/>
          <p:cNvSpPr/>
          <p:nvPr/>
        </p:nvSpPr>
        <p:spPr>
          <a:xfrm>
            <a:off x="2339752" y="2276872"/>
            <a:ext cx="1656184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구현으로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3759324" y="4797152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담당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55576" y="4423976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270024" y="364502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16448" y="441641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구름 32"/>
          <p:cNvSpPr/>
          <p:nvPr/>
        </p:nvSpPr>
        <p:spPr>
          <a:xfrm>
            <a:off x="611560" y="4725144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Base</a:t>
            </a:r>
          </a:p>
        </p:txBody>
      </p:sp>
      <p:cxnSp>
        <p:nvCxnSpPr>
          <p:cNvPr id="34" name="꺾인 연결선 33"/>
          <p:cNvCxnSpPr>
            <a:stCxn id="1029" idx="2"/>
            <a:endCxn id="33" idx="3"/>
          </p:cNvCxnSpPr>
          <p:nvPr/>
        </p:nvCxnSpPr>
        <p:spPr>
          <a:xfrm rot="16200000" flipH="1">
            <a:off x="939433" y="4505283"/>
            <a:ext cx="388371" cy="108012"/>
          </a:xfrm>
          <a:prstGeom prst="bentConnector3">
            <a:avLst>
              <a:gd name="adj1" fmla="val 5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91598" y="2585809"/>
            <a:ext cx="3704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불법 주차 데이터를 받을 경우 데이터베이스에 저장한다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6" name="타원 45"/>
          <p:cNvSpPr/>
          <p:nvPr/>
        </p:nvSpPr>
        <p:spPr>
          <a:xfrm>
            <a:off x="5006328" y="2622054"/>
            <a:ext cx="285752" cy="28575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11661" y="3219448"/>
            <a:ext cx="285753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13176" y="3876088"/>
            <a:ext cx="36233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해당 지역 목록을 선택하여 해당 구역 확인 할 경우 </a:t>
            </a:r>
            <a:r>
              <a:rPr lang="ko-KR" altLang="en-US" sz="1100" dirty="0"/>
              <a:t>지난 </a:t>
            </a:r>
            <a:r>
              <a:rPr lang="ko-KR" altLang="en-US" sz="1100" dirty="0" smtClean="0"/>
              <a:t>해당구역불법주차내역을 확인할 </a:t>
            </a:r>
            <a:r>
              <a:rPr lang="ko-KR" altLang="en-US" sz="1100" dirty="0"/>
              <a:t>수 있어야 한다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> </a:t>
            </a:r>
          </a:p>
          <a:p>
            <a:pPr fontAlgn="base"/>
            <a:endParaRPr lang="ko-KR" altLang="en-US" sz="1100" dirty="0"/>
          </a:p>
        </p:txBody>
      </p:sp>
      <p:sp>
        <p:nvSpPr>
          <p:cNvPr id="50" name="타원 49"/>
          <p:cNvSpPr/>
          <p:nvPr/>
        </p:nvSpPr>
        <p:spPr>
          <a:xfrm>
            <a:off x="5023098" y="386524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8484" y="4437112"/>
            <a:ext cx="458099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사용자가 입력한 상태에 따라 상태전환 메시지를 </a:t>
            </a:r>
            <a:endParaRPr lang="en-US" altLang="ko-KR" sz="1100" dirty="0" smtClean="0"/>
          </a:p>
          <a:p>
            <a:pPr fontAlgn="base"/>
            <a:r>
              <a:rPr lang="ko-KR" altLang="en-US" sz="1100" dirty="0" smtClean="0"/>
              <a:t>변경하여 해당 지역 </a:t>
            </a:r>
            <a:r>
              <a:rPr lang="ko-KR" altLang="en-US" sz="1100" dirty="0" err="1" smtClean="0"/>
              <a:t>라즈베리파이로</a:t>
            </a:r>
            <a:r>
              <a:rPr lang="ko-KR" altLang="en-US" sz="1100" dirty="0" smtClean="0"/>
              <a:t> 보낸다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</a:p>
          <a:p>
            <a:pPr fontAlgn="base"/>
            <a:endParaRPr lang="ko-KR" altLang="en-US" sz="1100" dirty="0"/>
          </a:p>
        </p:txBody>
      </p:sp>
      <p:cxnSp>
        <p:nvCxnSpPr>
          <p:cNvPr id="25" name="직선 화살표 연결선 24"/>
          <p:cNvCxnSpPr>
            <a:endCxn id="1029" idx="1"/>
          </p:cNvCxnSpPr>
          <p:nvPr/>
        </p:nvCxnSpPr>
        <p:spPr>
          <a:xfrm>
            <a:off x="107504" y="3893859"/>
            <a:ext cx="504056" cy="3194"/>
          </a:xfrm>
          <a:prstGeom prst="straightConnector1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404445" y="3212976"/>
            <a:ext cx="37040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/>
              <a:t>새로운 불법 </a:t>
            </a:r>
            <a:r>
              <a:rPr lang="ko-KR" altLang="en-US" sz="1100" dirty="0" smtClean="0"/>
              <a:t>주차 데이터가 들어왔을 </a:t>
            </a:r>
            <a:r>
              <a:rPr lang="ko-KR" altLang="en-US" sz="1100" dirty="0"/>
              <a:t>경우 팝업 </a:t>
            </a:r>
            <a:r>
              <a:rPr lang="ko-KR" altLang="en-US" sz="1100" dirty="0" smtClean="0"/>
              <a:t>메시지로 </a:t>
            </a:r>
            <a:r>
              <a:rPr lang="ko-KR" altLang="en-US" sz="1100" dirty="0"/>
              <a:t>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3566168" y="29249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023098" y="450912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77553"/>
              </p:ext>
            </p:extLst>
          </p:nvPr>
        </p:nvGraphicFramePr>
        <p:xfrm>
          <a:off x="406074" y="1868053"/>
          <a:ext cx="1944216" cy="2664579"/>
        </p:xfrm>
        <a:graphic>
          <a:graphicData uri="http://schemas.openxmlformats.org/drawingml/2006/table">
            <a:tbl>
              <a:tblPr/>
              <a:tblGrid>
                <a:gridCol w="1944216"/>
              </a:tblGrid>
              <a:tr h="252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</a:t>
                      </a:r>
                      <a:endParaRPr lang="en-US" altLang="ko-KR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81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ip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등록일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653136"/>
            <a:ext cx="9144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용어설명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Id – </a:t>
            </a:r>
            <a:r>
              <a:rPr lang="ko-KR" altLang="en-US" sz="1400" dirty="0"/>
              <a:t>고유</a:t>
            </a:r>
            <a:r>
              <a:rPr lang="en-US" altLang="ko-KR" sz="1400" dirty="0"/>
              <a:t> </a:t>
            </a:r>
            <a:r>
              <a:rPr lang="ko-KR" altLang="en-US" sz="1400" dirty="0"/>
              <a:t>번호</a:t>
            </a:r>
            <a:endParaRPr lang="en-US" altLang="ko-KR" sz="1400" dirty="0"/>
          </a:p>
          <a:p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- 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라우터</a:t>
            </a:r>
            <a:r>
              <a:rPr lang="ko-KR" altLang="en-US" sz="1400" dirty="0"/>
              <a:t> 번호</a:t>
            </a:r>
            <a:endParaRPr lang="en-US" altLang="ko-KR" sz="1400" dirty="0"/>
          </a:p>
          <a:p>
            <a:r>
              <a:rPr lang="ko-KR" altLang="en-US" sz="1400" dirty="0"/>
              <a:t>시간 </a:t>
            </a:r>
            <a:r>
              <a:rPr lang="en-US" altLang="ko-KR" sz="1400" dirty="0"/>
              <a:t>– </a:t>
            </a:r>
            <a:r>
              <a:rPr lang="ko-KR" altLang="en-US" sz="1400" dirty="0"/>
              <a:t>사진이 들어온 시간</a:t>
            </a:r>
            <a:endParaRPr lang="en-US" altLang="ko-KR" sz="14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       0</a:t>
            </a:r>
            <a:r>
              <a:rPr lang="en-US" altLang="ko-KR" sz="1200" dirty="0"/>
              <a:t>(</a:t>
            </a:r>
            <a:r>
              <a:rPr lang="ko-KR" altLang="en-US" sz="1200" dirty="0"/>
              <a:t>불법주차 최초 사진</a:t>
            </a:r>
            <a:r>
              <a:rPr lang="en-US" altLang="ko-KR" sz="1200" dirty="0"/>
              <a:t>),15(</a:t>
            </a:r>
            <a:r>
              <a:rPr lang="ko-KR" altLang="en-US" sz="1200" dirty="0"/>
              <a:t>불법주차라고 판단이 된 사진 </a:t>
            </a:r>
            <a:r>
              <a:rPr lang="en-US" altLang="ko-KR" sz="1200" dirty="0"/>
              <a:t>),16(</a:t>
            </a:r>
            <a:r>
              <a:rPr lang="ko-KR" altLang="en-US" sz="1200" dirty="0"/>
              <a:t>불법주차 이후 매분 사진들은 최대 </a:t>
            </a:r>
            <a:r>
              <a:rPr lang="en-US" altLang="ko-KR" sz="1200" dirty="0"/>
              <a:t>30</a:t>
            </a:r>
            <a:r>
              <a:rPr lang="ko-KR" altLang="en-US" sz="1200" dirty="0"/>
              <a:t>까지 저장 가능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ex)0,15</a:t>
            </a:r>
            <a:r>
              <a:rPr lang="en-US" altLang="ko-KR" sz="1200" dirty="0"/>
              <a:t>,...,30</a:t>
            </a:r>
          </a:p>
          <a:p>
            <a:r>
              <a:rPr lang="ko-KR" altLang="en-US" sz="1400" dirty="0"/>
              <a:t>사진 </a:t>
            </a:r>
            <a:r>
              <a:rPr lang="en-US" altLang="ko-KR" sz="1400" dirty="0"/>
              <a:t>– </a:t>
            </a:r>
            <a:r>
              <a:rPr lang="ko-KR" altLang="en-US" sz="1400" dirty="0"/>
              <a:t>불법 주차 사진</a:t>
            </a:r>
            <a:endParaRPr lang="en-US" altLang="ko-KR" sz="1400" dirty="0"/>
          </a:p>
          <a:p>
            <a:r>
              <a:rPr lang="ko-KR" altLang="en-US" sz="1400" dirty="0"/>
              <a:t>등록일 </a:t>
            </a:r>
            <a:r>
              <a:rPr lang="en-US" altLang="ko-KR" sz="1400" dirty="0"/>
              <a:t>– </a:t>
            </a:r>
            <a:r>
              <a:rPr lang="ko-KR" altLang="en-US" sz="1400" dirty="0"/>
              <a:t>불법주차 된 사진의 날짜</a:t>
            </a:r>
            <a:endParaRPr lang="en-US" altLang="ko-KR" sz="1400" dirty="0"/>
          </a:p>
          <a:p>
            <a:r>
              <a:rPr lang="ko-KR" altLang="en-US" sz="1400" dirty="0"/>
              <a:t>상태 </a:t>
            </a:r>
            <a:r>
              <a:rPr lang="en-US" altLang="ko-KR" sz="1400" dirty="0"/>
              <a:t>– ‘</a:t>
            </a:r>
            <a:r>
              <a:rPr lang="ko-KR" altLang="en-US" sz="1400" dirty="0"/>
              <a:t>감시</a:t>
            </a:r>
            <a:r>
              <a:rPr lang="en-US" altLang="ko-KR" sz="1400" dirty="0"/>
              <a:t>’,’</a:t>
            </a:r>
            <a:r>
              <a:rPr lang="ko-KR" altLang="en-US" sz="1400" dirty="0"/>
              <a:t>경보</a:t>
            </a:r>
            <a:r>
              <a:rPr lang="en-US" altLang="ko-KR" sz="1400" dirty="0"/>
              <a:t>’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6856" y="122491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데이터베이</a:t>
            </a:r>
            <a:r>
              <a:rPr lang="ko-KR" altLang="en-US" sz="2400" dirty="0"/>
              <a:t>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1154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논리</a:t>
            </a:r>
            <a:r>
              <a:rPr lang="ko-KR" altLang="en-US" dirty="0"/>
              <a:t>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11154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</a:t>
            </a:r>
            <a:r>
              <a:rPr lang="ko-KR" altLang="en-US" dirty="0" smtClean="0"/>
              <a:t>리적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22855"/>
              </p:ext>
            </p:extLst>
          </p:nvPr>
        </p:nvGraphicFramePr>
        <p:xfrm>
          <a:off x="3173214" y="1926124"/>
          <a:ext cx="5893916" cy="2750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347"/>
                <a:gridCol w="1382348"/>
                <a:gridCol w="842664"/>
                <a:gridCol w="445003"/>
                <a:gridCol w="445003"/>
                <a:gridCol w="170426"/>
                <a:gridCol w="703010"/>
                <a:gridCol w="170426"/>
                <a:gridCol w="1429689"/>
              </a:tblGrid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Col #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Column 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Key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Comments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int(4)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고유번호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int(4)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ip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라즈베리파이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ip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라우터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번호</a:t>
                      </a:r>
                    </a:p>
                  </a:txBody>
                  <a:tcPr marL="9525" marR="9525" marT="9525" marB="0" anchor="ctr"/>
                </a:tc>
              </a:tr>
              <a:tr h="104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counter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int(4)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사진이 들어온 시간</a:t>
                      </a:r>
                      <a:r>
                        <a:rPr lang="en-US" altLang="ko-KR" sz="800" u="none" strike="noStrike">
                          <a:effectLst/>
                        </a:rPr>
                        <a:t>: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 {0(</a:t>
                      </a:r>
                      <a:r>
                        <a:rPr lang="ko-KR" altLang="en-US" sz="800" u="none" strike="noStrike">
                          <a:effectLst/>
                        </a:rPr>
                        <a:t>불법주차 최초 사진</a:t>
                      </a:r>
                      <a:r>
                        <a:rPr lang="en-US" altLang="ko-KR" sz="800" u="none" strike="noStrike">
                          <a:effectLst/>
                        </a:rPr>
                        <a:t>),15(</a:t>
                      </a:r>
                      <a:r>
                        <a:rPr lang="ko-KR" altLang="en-US" sz="800" u="none" strike="noStrike">
                          <a:effectLst/>
                        </a:rPr>
                        <a:t>불법주차라고 판단이 된 사진 </a:t>
                      </a:r>
                      <a:r>
                        <a:rPr lang="en-US" altLang="ko-KR" sz="800" u="none" strike="noStrike">
                          <a:effectLst/>
                        </a:rPr>
                        <a:t>),16(</a:t>
                      </a:r>
                      <a:r>
                        <a:rPr lang="ko-KR" altLang="en-US" sz="800" u="none" strike="noStrike">
                          <a:effectLst/>
                        </a:rPr>
                        <a:t>불법주차 이후 매분 사진들은 최대 </a:t>
                      </a:r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r>
                        <a:rPr lang="ko-KR" altLang="en-US" sz="800" u="none" strike="noStrike">
                          <a:effectLst/>
                        </a:rPr>
                        <a:t>까지 저장 가능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ex)0,15,...,30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picture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varchar(300)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불법주차 사진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93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r_date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불법주차 된 사진의 날짜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status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blooean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‘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ture</a:t>
                      </a:r>
                      <a:r>
                        <a:rPr lang="en-US" sz="1000" u="none" strike="noStrike" dirty="0">
                          <a:effectLst/>
                        </a:rPr>
                        <a:t>','false'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4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7745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UI </a:t>
            </a:r>
            <a:r>
              <a:rPr lang="ko-KR" altLang="en-US" sz="3200" dirty="0" smtClean="0"/>
              <a:t>구상도</a:t>
            </a:r>
            <a:endParaRPr lang="ko-KR" altLang="en-US" sz="3200" dirty="0"/>
          </a:p>
        </p:txBody>
      </p:sp>
      <p:sp>
        <p:nvSpPr>
          <p:cNvPr id="8" name="왼쪽 화살표 7"/>
          <p:cNvSpPr/>
          <p:nvPr/>
        </p:nvSpPr>
        <p:spPr>
          <a:xfrm>
            <a:off x="4486833" y="1268760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66953" y="129754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불법 주차가 되었을 경우</a:t>
            </a:r>
            <a:endParaRPr lang="en-US" altLang="ko-KR" dirty="0" smtClean="0"/>
          </a:p>
          <a:p>
            <a:r>
              <a:rPr lang="ko-KR" altLang="en-US" dirty="0" smtClean="0"/>
              <a:t>팝업 </a:t>
            </a:r>
            <a:r>
              <a:rPr lang="ko-KR" altLang="en-US" dirty="0" err="1" smtClean="0"/>
              <a:t>메세지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10800000">
            <a:off x="3419872" y="4941168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50805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팝업 메시지 클릭 이후 화면</a:t>
            </a:r>
            <a:endParaRPr lang="ko-KR" altLang="en-US" dirty="0"/>
          </a:p>
        </p:txBody>
      </p:sp>
      <p:pic>
        <p:nvPicPr>
          <p:cNvPr id="1026" name="Picture 2" descr="C:\Users\u\Desktop\해야할거\스위치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0" y="1022459"/>
            <a:ext cx="4248472" cy="26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3830057"/>
            <a:ext cx="4248472" cy="26886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8085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7745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UI </a:t>
            </a:r>
            <a:r>
              <a:rPr lang="ko-KR" altLang="en-US" sz="3200" dirty="0" smtClean="0"/>
              <a:t>구상도</a:t>
            </a:r>
            <a:endParaRPr lang="ko-KR" altLang="en-US" sz="3200" dirty="0"/>
          </a:p>
        </p:txBody>
      </p:sp>
      <p:sp>
        <p:nvSpPr>
          <p:cNvPr id="8" name="왼쪽 화살표 7"/>
          <p:cNvSpPr/>
          <p:nvPr/>
        </p:nvSpPr>
        <p:spPr>
          <a:xfrm>
            <a:off x="4486833" y="1268760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66953" y="129754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경보가 켜졌을 경우</a:t>
            </a:r>
            <a:endParaRPr lang="en-US" altLang="ko-KR" dirty="0" smtClean="0"/>
          </a:p>
          <a:p>
            <a:r>
              <a:rPr lang="ko-KR" altLang="en-US" dirty="0" smtClean="0"/>
              <a:t>목록에서도 확인 가능</a:t>
            </a:r>
            <a:endParaRPr lang="ko-KR" altLang="en-US" dirty="0"/>
          </a:p>
        </p:txBody>
      </p:sp>
      <p:sp>
        <p:nvSpPr>
          <p:cNvPr id="10" name="왼쪽 화살표 9"/>
          <p:cNvSpPr/>
          <p:nvPr/>
        </p:nvSpPr>
        <p:spPr>
          <a:xfrm rot="10800000">
            <a:off x="3419872" y="4941168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7277" y="4869160"/>
            <a:ext cx="3262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경보가 꺼진 경우</a:t>
            </a:r>
            <a:endParaRPr lang="en-US" altLang="ko-KR" dirty="0" smtClean="0"/>
          </a:p>
          <a:p>
            <a:r>
              <a:rPr lang="ko-KR" altLang="en-US" dirty="0" smtClean="0"/>
              <a:t>목록에서 보이던 경보도 같이 꺼짐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687" y="1100352"/>
            <a:ext cx="4248472" cy="26886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4023" y="3861048"/>
            <a:ext cx="4248472" cy="26638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2808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04664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요구사항 명세서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51279"/>
              </p:ext>
            </p:extLst>
          </p:nvPr>
        </p:nvGraphicFramePr>
        <p:xfrm>
          <a:off x="112960" y="989439"/>
          <a:ext cx="8928994" cy="546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154"/>
                <a:gridCol w="1156154"/>
                <a:gridCol w="1157796"/>
                <a:gridCol w="340864"/>
                <a:gridCol w="3298396"/>
                <a:gridCol w="1819630"/>
              </a:tblGrid>
              <a:tr h="187437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업무구분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업무기능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유스케이스명세</a:t>
                      </a:r>
                      <a:r>
                        <a:rPr lang="ko-KR" altLang="en-US" sz="800" u="none" strike="noStrike" dirty="0">
                          <a:effectLst/>
                        </a:rPr>
                        <a:t> 단위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</a:tr>
              <a:tr h="19595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>
                          <a:effectLst/>
                        </a:rPr>
                        <a:t>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>
                          <a:effectLst/>
                        </a:rPr>
                        <a:t>중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>
                          <a:effectLst/>
                        </a:rPr>
                        <a:t>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FIX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3395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CCTV </a:t>
                      </a:r>
                      <a:r>
                        <a:rPr lang="ko-KR" altLang="en-US" sz="800" u="none" strike="noStrike" dirty="0">
                          <a:effectLst/>
                        </a:rPr>
                        <a:t>불법 주차 감시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[H CCTV]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기본기능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설정 파일에 현 시스템의 기본 정보가 저장되어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기본정보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: </a:t>
                      </a:r>
                      <a:r>
                        <a:rPr lang="ko-KR" altLang="en-US" sz="800" u="none" strike="noStrike" dirty="0">
                          <a:effectLst/>
                        </a:rPr>
                        <a:t>해당구역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현재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경보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579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감시기능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CV01</a:t>
                      </a:r>
                      <a:r>
                        <a:rPr lang="ko-KR" altLang="en-US" sz="800" u="none" strike="noStrike" dirty="0">
                          <a:effectLst/>
                        </a:rPr>
                        <a:t>이 완료되면 사진을 프로그램이 </a:t>
                      </a:r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분 전 사진과 현 사진을 비교를 하여 불법 주차 여부를 판단하고 그 결과를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에 최초 불법주차 사진으로 저장한다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294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매 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분마다 해당 구역의 사진을 찍어서 라즈베리에 저장한다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기본기능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감시차량은 </a:t>
                      </a:r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대로 한정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51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상태 지정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불법 주차가 </a:t>
                      </a:r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r>
                        <a:rPr lang="ko-KR" altLang="en-US" sz="800" u="none" strike="noStrike">
                          <a:effectLst/>
                        </a:rPr>
                        <a:t>분을 경과하면 불법 주차 상태를 ‘경보’로 전환한다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전환 될 시 웹 서버로 불법 주차 데이터를 전송한다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30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불법 주차가 </a:t>
                      </a:r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r>
                        <a:rPr lang="ko-KR" altLang="en-US" sz="800" u="none" strike="noStrike">
                          <a:effectLst/>
                        </a:rPr>
                        <a:t>분을 경과하면 불법 주차 상태를 ‘감시’로 전환한다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전환 될 시 웹 서버로 불법 주차 데이터를 전송한다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35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불법 주차 차량이 나갔다면 불법 주차 상태를 ‘감시’ 상태로 전환한다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85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불법 주차 상태가 ‘경보’ 상태라면 웹 서버로 불법주차 데이터를 매 분마다 전송한다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36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불법 주차 상태가 ‘경보’ 상태라면 </a:t>
                      </a: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r>
                        <a:rPr lang="ko-KR" altLang="en-US" sz="800" u="none" strike="noStrike">
                          <a:effectLst/>
                        </a:rPr>
                        <a:t>분마다 경고메시지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텍스트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를 읽어 음성으로 방송할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294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상태 변경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웹 서버로부터 ‘감시’명령을 받을 경우 불법 주차 상태를 ‘감시’상태로 전환한다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현 상태보다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웹서버</a:t>
                      </a:r>
                      <a:r>
                        <a:rPr lang="ko-KR" altLang="en-US" sz="800" u="none" strike="noStrike" dirty="0">
                          <a:effectLst/>
                        </a:rPr>
                        <a:t> 요청이 우선 순위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51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웹 서버로부터 ‘경보’명령을 받을 경우 불법 주차 상태를 ‘경보’상태로 전환한다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현 상태보다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웹서버</a:t>
                      </a:r>
                      <a:r>
                        <a:rPr lang="ko-KR" altLang="en-US" sz="800" u="none" strike="noStrike" dirty="0">
                          <a:effectLst/>
                        </a:rPr>
                        <a:t> 요청이 우선 순위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17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[L server]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모니터링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새로운 불법 주차가 감지되었을 경우 팝업 메시지를 보여준다</a:t>
                      </a:r>
                      <a:r>
                        <a:rPr lang="en-US" altLang="ko-KR" sz="800" u="none" strike="noStrike">
                          <a:effectLst/>
                        </a:rPr>
                        <a:t>.(</a:t>
                      </a:r>
                      <a:r>
                        <a:rPr lang="ko-KR" altLang="en-US" sz="800" u="none" strike="noStrike">
                          <a:effectLst/>
                        </a:rPr>
                        <a:t>웹으로 표시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(1</a:t>
                      </a:r>
                      <a:r>
                        <a:rPr lang="ko-KR" altLang="en-US" sz="800" u="none" strike="noStrike" dirty="0">
                          <a:effectLst/>
                        </a:rPr>
                        <a:t>분마다 데이터 조회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30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800" u="none" strike="noStrike">
                          <a:effectLst/>
                        </a:rPr>
                        <a:t>[H CCTV]</a:t>
                      </a:r>
                      <a:r>
                        <a:rPr lang="ko-KR" altLang="en-US" sz="800" u="none" strike="noStrike">
                          <a:effectLst/>
                        </a:rPr>
                        <a:t>목록을 선택하였을 경우 지난 불법주차내역을 확인할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각 </a:t>
                      </a:r>
                      <a:r>
                        <a:rPr lang="en-US" altLang="ko-KR" sz="800" u="none" strike="noStrike" dirty="0">
                          <a:effectLst/>
                        </a:rPr>
                        <a:t>[H CCTV]</a:t>
                      </a:r>
                      <a:r>
                        <a:rPr lang="ko-KR" altLang="en-US" sz="800" u="none" strike="noStrike" dirty="0">
                          <a:effectLst/>
                        </a:rPr>
                        <a:t>이 설치된 목록 구성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315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경보 상태 변경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사용자가 입력한 값</a:t>
                      </a:r>
                      <a:r>
                        <a:rPr lang="en-US" altLang="ko-KR" sz="800" u="none" strike="noStrike">
                          <a:effectLst/>
                        </a:rPr>
                        <a:t>(On, Off)</a:t>
                      </a:r>
                      <a:r>
                        <a:rPr lang="ko-KR" altLang="en-US" sz="800" u="none" strike="noStrike">
                          <a:effectLst/>
                        </a:rPr>
                        <a:t>에 따라 라즈베리파이의 경보상태를 변경할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on: </a:t>
                      </a:r>
                      <a:r>
                        <a:rPr lang="ko-KR" altLang="en-US" sz="800" u="none" strike="noStrike" dirty="0">
                          <a:effectLst/>
                        </a:rPr>
                        <a:t>경보 상태 전환 </a:t>
                      </a:r>
                      <a:r>
                        <a:rPr lang="en-US" altLang="ko-KR" sz="800" u="none" strike="noStrike" dirty="0">
                          <a:effectLst/>
                        </a:rPr>
                        <a:t>/ off: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상태 전환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굴림체"/>
                      </a:endParaRPr>
                    </a:p>
                  </a:txBody>
                  <a:tcPr marL="5457" marR="5457" marT="545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2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377230"/>
            <a:ext cx="8064896" cy="1035546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목     차 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7984" y="2276872"/>
            <a:ext cx="4032448" cy="3456384"/>
          </a:xfrm>
        </p:spPr>
        <p:txBody>
          <a:bodyPr>
            <a:no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IOT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스마트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CCTV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감시 서비스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개요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시스템 요구사항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구상도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요구사항 명세서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2" name="Picture 8" descr="C:\Users\u\Desktop\Documents\개발 목록\타이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048657" cy="6858000"/>
          </a:xfrm>
          <a:prstGeom prst="rect">
            <a:avLst/>
          </a:prstGeom>
          <a:blipFill dpi="0" rotWithShape="1">
            <a:blip r:embed="rId3">
              <a:alphaModFix amt="38000"/>
            </a:blip>
            <a:srcRect/>
            <a:tile tx="0" ty="0" sx="100000" sy="100000" flip="none" algn="tl"/>
          </a:blipFill>
          <a:extLst/>
        </p:spPr>
      </p:pic>
    </p:spTree>
    <p:extLst>
      <p:ext uri="{BB962C8B-B14F-4D97-AF65-F5344CB8AC3E}">
        <p14:creationId xmlns:p14="http://schemas.microsoft.com/office/powerpoint/2010/main" val="9343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476672"/>
            <a:ext cx="4392488" cy="79208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I.O.T </a:t>
            </a:r>
            <a:r>
              <a:rPr lang="ko-KR" altLang="en-US" sz="2000" dirty="0" smtClean="0"/>
              <a:t>스마트 </a:t>
            </a:r>
            <a:r>
              <a:rPr lang="en-US" altLang="ko-KR" sz="2000" dirty="0" smtClean="0"/>
              <a:t>CCTV </a:t>
            </a:r>
            <a:r>
              <a:rPr lang="ko-KR" altLang="en-US" sz="2000" dirty="0" smtClean="0"/>
              <a:t>감시 서비스</a:t>
            </a:r>
            <a:endParaRPr lang="ko-KR" altLang="en-US" sz="2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67544" y="5636840"/>
            <a:ext cx="8208912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200" dirty="0" smtClean="0"/>
              <a:t>법적으로 불법 주차나 투기가 금지된 소화전이나 기타 법적 부지에 설치하여 움직임으로 감지 타이머를 설정하여 만약 일정 크기의 움직임이 내에서 멈추었을 경우를 감지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알림 경보를 나타나게 하여 그 해당 담당자와 투기한 사람 모두가 알 수 있도록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976508" y="2060848"/>
            <a:ext cx="5043764" cy="3096344"/>
            <a:chOff x="1760484" y="1988840"/>
            <a:chExt cx="5043764" cy="3096344"/>
          </a:xfrm>
        </p:grpSpPr>
        <p:sp>
          <p:nvSpPr>
            <p:cNvPr id="6" name="구름 5"/>
            <p:cNvSpPr/>
            <p:nvPr/>
          </p:nvSpPr>
          <p:spPr>
            <a:xfrm>
              <a:off x="1763688" y="1988840"/>
              <a:ext cx="5040560" cy="3096344"/>
            </a:xfrm>
            <a:prstGeom prst="cloud">
              <a:avLst/>
            </a:prstGeom>
            <a:noFill/>
            <a:ln w="92075" cmpd="thickThin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구름 2"/>
            <p:cNvSpPr/>
            <p:nvPr/>
          </p:nvSpPr>
          <p:spPr>
            <a:xfrm>
              <a:off x="1760484" y="1988840"/>
              <a:ext cx="5040560" cy="3096344"/>
            </a:xfrm>
            <a:prstGeom prst="cloud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251520" y="2816932"/>
            <a:ext cx="1152128" cy="3240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concept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310389"/>
            <a:ext cx="1728192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소화전 주변 감시</a:t>
            </a:r>
            <a:endParaRPr lang="en-US" altLang="ko-KR" sz="1050" b="1" dirty="0" smtClean="0"/>
          </a:p>
          <a:p>
            <a:r>
              <a:rPr lang="en-US" altLang="ko-KR" sz="800" dirty="0" smtClean="0"/>
              <a:t>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불법 주차 감시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쓰레기 불법 투기 감시</a:t>
            </a:r>
            <a:endParaRPr lang="en-US" altLang="ko-KR" sz="10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444208" y="1988840"/>
            <a:ext cx="432048" cy="774086"/>
          </a:xfrm>
          <a:prstGeom prst="straightConnector1">
            <a:avLst/>
          </a:prstGeom>
          <a:ln w="76200"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5905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859801" y="260648"/>
            <a:ext cx="2888663" cy="1773337"/>
            <a:chOff x="6084168" y="116632"/>
            <a:chExt cx="2888663" cy="1773337"/>
          </a:xfrm>
        </p:grpSpPr>
        <p:sp>
          <p:nvSpPr>
            <p:cNvPr id="20" name="구름 19"/>
            <p:cNvSpPr/>
            <p:nvPr/>
          </p:nvSpPr>
          <p:spPr>
            <a:xfrm>
              <a:off x="6086003" y="116632"/>
              <a:ext cx="2886828" cy="1773337"/>
            </a:xfrm>
            <a:prstGeom prst="cloud">
              <a:avLst/>
            </a:prstGeom>
            <a:noFill/>
            <a:ln w="92075" cmpd="thickThin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구름 20"/>
            <p:cNvSpPr/>
            <p:nvPr/>
          </p:nvSpPr>
          <p:spPr>
            <a:xfrm>
              <a:off x="6084168" y="116632"/>
              <a:ext cx="2886828" cy="1773337"/>
            </a:xfrm>
            <a:prstGeom prst="cloud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7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116632"/>
            <a:ext cx="439248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261771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필요성 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/>
              <a:t>감시가 </a:t>
            </a:r>
            <a:r>
              <a:rPr lang="ko-KR" altLang="en-US" sz="2400" dirty="0"/>
              <a:t>취약한 소화전을 자동화</a:t>
            </a:r>
            <a:endParaRPr lang="en-US" altLang="ko-KR" sz="2400" dirty="0"/>
          </a:p>
          <a:p>
            <a:r>
              <a:rPr lang="en-US" altLang="ko-KR" sz="2400" dirty="0"/>
              <a:t>     </a:t>
            </a:r>
          </a:p>
          <a:p>
            <a:r>
              <a:rPr lang="ko-KR" altLang="en-US" sz="2400" dirty="0"/>
              <a:t>실용성 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/>
              <a:t>소화전 </a:t>
            </a:r>
            <a:r>
              <a:rPr lang="ko-KR" altLang="en-US" sz="2400" dirty="0"/>
              <a:t>불법 주차 </a:t>
            </a:r>
            <a:r>
              <a:rPr lang="ko-KR" altLang="en-US" sz="2400" dirty="0" smtClean="0"/>
              <a:t>최소화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/>
              <a:t>화재 </a:t>
            </a:r>
            <a:r>
              <a:rPr lang="ko-KR" altLang="en-US" sz="2400" dirty="0"/>
              <a:t>진압에 </a:t>
            </a:r>
            <a:r>
              <a:rPr lang="ko-KR" altLang="en-US" sz="2400" dirty="0" smtClean="0"/>
              <a:t>대한 교통 통제 원활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타겟층</a:t>
            </a:r>
            <a:r>
              <a:rPr lang="ko-KR" altLang="en-US" sz="2400" dirty="0" smtClean="0"/>
              <a:t> 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/>
              <a:t>소화전 </a:t>
            </a:r>
            <a:r>
              <a:rPr lang="ko-KR" altLang="en-US" sz="2400" dirty="0"/>
              <a:t>앞에 불법주차가 자주 발생하는 지역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0" name="구름 9"/>
          <p:cNvSpPr/>
          <p:nvPr/>
        </p:nvSpPr>
        <p:spPr>
          <a:xfrm>
            <a:off x="251520" y="548680"/>
            <a:ext cx="4392488" cy="84899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기획 의도</a:t>
            </a:r>
            <a:endParaRPr lang="ko-KR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116632"/>
            <a:ext cx="439248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7998" y="3140968"/>
            <a:ext cx="6048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해당 구역 불법 주차 </a:t>
            </a:r>
            <a:r>
              <a:rPr lang="ko-KR" altLang="en-US" sz="2000" dirty="0" smtClean="0"/>
              <a:t>감시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해당 구역 불법 주차 </a:t>
            </a:r>
            <a:r>
              <a:rPr lang="ko-KR" altLang="en-US" sz="2000" dirty="0" smtClean="0"/>
              <a:t>경보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불법 주차 데이터 </a:t>
            </a:r>
            <a:r>
              <a:rPr lang="ko-KR" altLang="en-US" sz="2000" dirty="0" smtClean="0"/>
              <a:t>저장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웹 화면으로 확인 </a:t>
            </a:r>
            <a:r>
              <a:rPr lang="ko-KR" altLang="en-US" sz="2000" dirty="0" smtClean="0"/>
              <a:t>가능</a:t>
            </a:r>
            <a:endParaRPr lang="en-US" altLang="ko-KR" sz="2000" dirty="0"/>
          </a:p>
        </p:txBody>
      </p:sp>
      <p:sp>
        <p:nvSpPr>
          <p:cNvPr id="12" name="구름 11"/>
          <p:cNvSpPr/>
          <p:nvPr/>
        </p:nvSpPr>
        <p:spPr>
          <a:xfrm>
            <a:off x="477998" y="973396"/>
            <a:ext cx="3517937" cy="1087451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요구사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항</a:t>
            </a:r>
          </a:p>
        </p:txBody>
      </p:sp>
    </p:spTree>
    <p:extLst>
      <p:ext uri="{BB962C8B-B14F-4D97-AF65-F5344CB8AC3E}">
        <p14:creationId xmlns:p14="http://schemas.microsoft.com/office/powerpoint/2010/main" val="10161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116632"/>
            <a:ext cx="439248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2708920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지정된 </a:t>
            </a:r>
            <a:r>
              <a:rPr lang="ko-KR" altLang="en-US" sz="2800" dirty="0" err="1" smtClean="0"/>
              <a:t>라즈베리파이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에서 </a:t>
            </a:r>
            <a:r>
              <a:rPr lang="ko-KR" altLang="en-US" sz="2800" dirty="0"/>
              <a:t>웹 서버를 통한 불법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주차 </a:t>
            </a:r>
            <a:r>
              <a:rPr lang="ko-KR" altLang="en-US" sz="2800" dirty="0"/>
              <a:t>내역 </a:t>
            </a:r>
            <a:r>
              <a:rPr lang="ko-KR" altLang="en-US" sz="2800" dirty="0" smtClean="0"/>
              <a:t>확인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불법 주차 시 경보방송 </a:t>
            </a:r>
            <a:r>
              <a:rPr lang="ko-KR" altLang="en-US" sz="2800" dirty="0" smtClean="0"/>
              <a:t>실시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경보상태 </a:t>
            </a:r>
            <a:r>
              <a:rPr lang="ko-KR" altLang="en-US" sz="2800" dirty="0" smtClean="0"/>
              <a:t>제어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담당자도 제어가능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11" name="구름 10"/>
          <p:cNvSpPr/>
          <p:nvPr/>
        </p:nvSpPr>
        <p:spPr>
          <a:xfrm>
            <a:off x="323528" y="588962"/>
            <a:ext cx="3240360" cy="1039838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개발내</a:t>
            </a:r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4016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508" y="116632"/>
            <a:ext cx="4392488" cy="792088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시스템 요구사항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708920"/>
            <a:ext cx="38884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부품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err="1" smtClean="0"/>
              <a:t>라즈베리</a:t>
            </a:r>
            <a:r>
              <a:rPr lang="ko-KR" altLang="en-US" sz="1500" dirty="0" smtClean="0"/>
              <a:t> 파이</a:t>
            </a:r>
            <a:r>
              <a:rPr lang="en-US" altLang="ko-KR" sz="1500" dirty="0" smtClean="0"/>
              <a:t>3 </a:t>
            </a:r>
            <a:r>
              <a:rPr lang="ko-KR" altLang="en-US" sz="1500" dirty="0" smtClean="0"/>
              <a:t>전용 카메라 모듈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초보자용 </a:t>
            </a:r>
            <a:r>
              <a:rPr lang="ko-KR" altLang="en-US" sz="1500" dirty="0" err="1" smtClean="0"/>
              <a:t>스타터</a:t>
            </a:r>
            <a:r>
              <a:rPr lang="ko-KR" altLang="en-US" sz="1500" dirty="0" smtClean="0"/>
              <a:t> 키트 </a:t>
            </a:r>
            <a:r>
              <a:rPr lang="en-US" altLang="ko-KR" sz="1500" dirty="0" smtClean="0"/>
              <a:t>V2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128GB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USB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64GB SD card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7</a:t>
            </a:r>
            <a:r>
              <a:rPr lang="ko-KR" altLang="en-US" sz="1500" dirty="0" smtClean="0"/>
              <a:t>인치 터치스크린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LCD </a:t>
            </a:r>
            <a:r>
              <a:rPr lang="ko-KR" altLang="en-US" sz="1500" dirty="0" smtClean="0"/>
              <a:t>터치스크린 케이스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카메라 </a:t>
            </a:r>
            <a:r>
              <a:rPr lang="ko-KR" altLang="en-US" sz="1500" dirty="0" err="1" smtClean="0"/>
              <a:t>홀더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마이크로 랩 </a:t>
            </a:r>
            <a:r>
              <a:rPr lang="en-US" altLang="ko-KR" sz="1500" dirty="0" smtClean="0"/>
              <a:t>B-17</a:t>
            </a:r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270892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개발언어 및 환경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err="1" smtClean="0"/>
              <a:t>MariaDB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개발 </a:t>
            </a:r>
            <a:r>
              <a:rPr lang="en-US" altLang="ko-KR" sz="1500" dirty="0" smtClean="0"/>
              <a:t>OS : windows10,Raspbian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Eclipse Oxygen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Java/python(</a:t>
            </a:r>
            <a:r>
              <a:rPr lang="ko-KR" altLang="en-US" sz="1500" dirty="0" err="1" smtClean="0"/>
              <a:t>라즈베리파이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err="1" smtClean="0"/>
              <a:t>톰켓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9.0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JDK 9.0.1</a:t>
            </a:r>
          </a:p>
        </p:txBody>
      </p:sp>
      <p:sp>
        <p:nvSpPr>
          <p:cNvPr id="10" name="구름 9"/>
          <p:cNvSpPr/>
          <p:nvPr/>
        </p:nvSpPr>
        <p:spPr>
          <a:xfrm>
            <a:off x="323528" y="1936775"/>
            <a:ext cx="2808312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H/W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구름 10"/>
          <p:cNvSpPr/>
          <p:nvPr/>
        </p:nvSpPr>
        <p:spPr>
          <a:xfrm>
            <a:off x="4860032" y="1956941"/>
            <a:ext cx="2232248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/W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CCTV </a:t>
            </a:r>
            <a:r>
              <a:rPr lang="ko-KR" altLang="en-US" sz="2400" dirty="0" smtClean="0"/>
              <a:t>구상도</a:t>
            </a:r>
            <a:endParaRPr lang="ko-KR" altLang="en-US" sz="2400" dirty="0"/>
          </a:p>
        </p:txBody>
      </p:sp>
      <p:pic>
        <p:nvPicPr>
          <p:cNvPr id="1026" name="Picture 2" descr="C:\Users\u\Desktop\Documents\개발 목록\카메라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5389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\Desktop\Documents\개발 목록\wif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35" y="1637357"/>
            <a:ext cx="414933" cy="4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\Desktop\Documents\개발 목록\serve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2357438"/>
            <a:ext cx="936103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059832" y="1421333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u\Desktop\Documents\개발 목록\speak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6012160" y="1421333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83632" y="2801751"/>
            <a:ext cx="1156996" cy="4917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</a:rPr>
              <a:t>라즈베리파이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2" name="Picture 8" descr="C:\Users\u\Desktop\Documents\개발 목록\we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07" y="1853381"/>
            <a:ext cx="1008112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\Desktop\Documents\개발 목록\ey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2948917"/>
            <a:ext cx="689248" cy="6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>
            <a:endCxn id="7" idx="1"/>
          </p:cNvCxnSpPr>
          <p:nvPr/>
        </p:nvCxnSpPr>
        <p:spPr>
          <a:xfrm rot="16200000" flipH="1">
            <a:off x="473430" y="2637444"/>
            <a:ext cx="510190" cy="310214"/>
          </a:xfrm>
          <a:prstGeom prst="bentConnector2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1027" idx="2"/>
          </p:cNvCxnSpPr>
          <p:nvPr/>
        </p:nvCxnSpPr>
        <p:spPr>
          <a:xfrm flipV="1">
            <a:off x="2040628" y="2052290"/>
            <a:ext cx="235674" cy="995356"/>
          </a:xfrm>
          <a:prstGeom prst="bentConnector2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27" idx="3"/>
            <a:endCxn id="1029" idx="1"/>
          </p:cNvCxnSpPr>
          <p:nvPr/>
        </p:nvCxnSpPr>
        <p:spPr>
          <a:xfrm>
            <a:off x="2483768" y="1844824"/>
            <a:ext cx="1512169" cy="980666"/>
          </a:xfrm>
          <a:prstGeom prst="bentConnector3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29" idx="3"/>
            <a:endCxn id="1032" idx="1"/>
          </p:cNvCxnSpPr>
          <p:nvPr/>
        </p:nvCxnSpPr>
        <p:spPr>
          <a:xfrm flipV="1">
            <a:off x="4932040" y="2215181"/>
            <a:ext cx="1740967" cy="610309"/>
          </a:xfrm>
          <a:prstGeom prst="bentConnector3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32" idx="3"/>
            <a:endCxn id="1033" idx="1"/>
          </p:cNvCxnSpPr>
          <p:nvPr/>
        </p:nvCxnSpPr>
        <p:spPr>
          <a:xfrm flipH="1">
            <a:off x="7681118" y="2215181"/>
            <a:ext cx="1" cy="1078360"/>
          </a:xfrm>
          <a:prstGeom prst="bentConnector5">
            <a:avLst>
              <a:gd name="adj1" fmla="val -22860000000"/>
              <a:gd name="adj2" fmla="val 50796"/>
              <a:gd name="adj3" fmla="val 2286010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2"/>
            <a:endCxn id="1031" idx="3"/>
          </p:cNvCxnSpPr>
          <p:nvPr/>
        </p:nvCxnSpPr>
        <p:spPr>
          <a:xfrm rot="5400000">
            <a:off x="910831" y="3193180"/>
            <a:ext cx="450938" cy="651661"/>
          </a:xfrm>
          <a:prstGeom prst="bentConnector2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구름 42"/>
          <p:cNvSpPr/>
          <p:nvPr/>
        </p:nvSpPr>
        <p:spPr>
          <a:xfrm>
            <a:off x="107504" y="1340768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불법주차 감지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구름 52"/>
          <p:cNvSpPr/>
          <p:nvPr/>
        </p:nvSpPr>
        <p:spPr>
          <a:xfrm>
            <a:off x="467544" y="4085629"/>
            <a:ext cx="1296144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 주차 경보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구름 53"/>
          <p:cNvSpPr/>
          <p:nvPr/>
        </p:nvSpPr>
        <p:spPr>
          <a:xfrm>
            <a:off x="1463173" y="966116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무선으로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전송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구름 55"/>
          <p:cNvSpPr/>
          <p:nvPr/>
        </p:nvSpPr>
        <p:spPr>
          <a:xfrm>
            <a:off x="4362079" y="3981895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Base</a:t>
            </a:r>
          </a:p>
        </p:txBody>
      </p:sp>
      <p:sp>
        <p:nvSpPr>
          <p:cNvPr id="57" name="구름 56"/>
          <p:cNvSpPr/>
          <p:nvPr/>
        </p:nvSpPr>
        <p:spPr>
          <a:xfrm>
            <a:off x="3494944" y="1637357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server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꺾인 연결선 48"/>
          <p:cNvCxnSpPr>
            <a:stCxn id="1029" idx="2"/>
            <a:endCxn id="56" idx="3"/>
          </p:cNvCxnSpPr>
          <p:nvPr/>
        </p:nvCxnSpPr>
        <p:spPr>
          <a:xfrm rot="16200000" flipH="1">
            <a:off x="4342724" y="3414806"/>
            <a:ext cx="716685" cy="474154"/>
          </a:xfrm>
          <a:prstGeom prst="bentConnector3">
            <a:avLst>
              <a:gd name="adj1" fmla="val 5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구름 62"/>
          <p:cNvSpPr/>
          <p:nvPr/>
        </p:nvSpPr>
        <p:spPr>
          <a:xfrm>
            <a:off x="6660232" y="1182140"/>
            <a:ext cx="1656184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구현으로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7380312" y="3725589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담당자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96808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불법 주차 감지 </a:t>
            </a:r>
            <a:endParaRPr lang="en-US" altLang="ko-KR" sz="1200" dirty="0" smtClean="0"/>
          </a:p>
          <a:p>
            <a:r>
              <a:rPr lang="en-US" altLang="ko-KR" sz="1200" dirty="0" smtClean="0"/>
              <a:t>15</a:t>
            </a:r>
            <a:r>
              <a:rPr lang="ko-KR" altLang="en-US" sz="1200" dirty="0" smtClean="0"/>
              <a:t>분 후 경보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930766" y="4941168"/>
            <a:ext cx="236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서버로 경보 데이터 및</a:t>
            </a:r>
            <a:endParaRPr lang="en-US" altLang="ko-KR" sz="1200" dirty="0" smtClean="0"/>
          </a:p>
          <a:p>
            <a:r>
              <a:rPr lang="ko-KR" altLang="en-US" sz="1200" dirty="0" smtClean="0"/>
              <a:t> 불법주차 데이터  전송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025970" y="4941168"/>
            <a:ext cx="2662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 저장 후 담당자에게 알림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89620" y="506536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717022" y="508518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883632" y="4653136"/>
            <a:ext cx="6928728" cy="216024"/>
          </a:xfrm>
          <a:prstGeom prst="righ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20" y="5734997"/>
            <a:ext cx="266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불법 주차가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분까지 지속되거나 </a:t>
            </a:r>
            <a:endParaRPr lang="en-US" altLang="ko-KR" sz="1200" dirty="0" smtClean="0"/>
          </a:p>
          <a:p>
            <a:r>
              <a:rPr lang="ko-KR" altLang="en-US" sz="1200" dirty="0" smtClean="0"/>
              <a:t>그 전에 차가 이동할 경우 경보 종료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434822" y="5703638"/>
            <a:ext cx="236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서버로 경보 종료 데이터 및</a:t>
            </a:r>
            <a:endParaRPr lang="en-US" altLang="ko-KR" sz="1200" dirty="0" smtClean="0"/>
          </a:p>
          <a:p>
            <a:r>
              <a:rPr lang="ko-KR" altLang="en-US" sz="1200" dirty="0" smtClean="0"/>
              <a:t> 불법주차 데이터  전송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251520" y="58075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06128" y="58075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위로 굽은 화살표 10"/>
          <p:cNvSpPr/>
          <p:nvPr/>
        </p:nvSpPr>
        <p:spPr>
          <a:xfrm>
            <a:off x="827584" y="4797152"/>
            <a:ext cx="4817062" cy="864096"/>
          </a:xfrm>
          <a:prstGeom prst="bentUpArrow">
            <a:avLst>
              <a:gd name="adj1" fmla="val 10891"/>
              <a:gd name="adj2" fmla="val 12213"/>
              <a:gd name="adj3" fmla="val 26103"/>
            </a:avLst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796136" y="494116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 rot="10800000">
            <a:off x="728525" y="6165304"/>
            <a:ext cx="6928728" cy="216024"/>
          </a:xfrm>
          <a:prstGeom prst="righ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99792" y="6381329"/>
            <a:ext cx="385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담당자의 상태 요청에 따라 감지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경보 상태 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39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라즈베리파이</a:t>
            </a:r>
            <a:r>
              <a:rPr lang="ko-KR" altLang="en-US" sz="2400" dirty="0" smtClean="0"/>
              <a:t> 구상도</a:t>
            </a:r>
            <a:endParaRPr lang="ko-KR" altLang="en-US" sz="2400" dirty="0"/>
          </a:p>
        </p:txBody>
      </p:sp>
      <p:pic>
        <p:nvPicPr>
          <p:cNvPr id="1026" name="Picture 2" descr="C:\Users\u\Desktop\Documents\개발 목록\카메라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01453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\Desktop\Documents\개발 목록\wif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43" y="2213421"/>
            <a:ext cx="414933" cy="4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\Desktop\Documents\개발 목록\speak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18768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55640" y="3377815"/>
            <a:ext cx="1156996" cy="4917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라즈베리파이</a:t>
            </a:r>
            <a:endParaRPr lang="ko-KR" altLang="en-US" sz="1050" dirty="0"/>
          </a:p>
        </p:txBody>
      </p:sp>
      <p:cxnSp>
        <p:nvCxnSpPr>
          <p:cNvPr id="12" name="꺾인 연결선 11"/>
          <p:cNvCxnSpPr>
            <a:endCxn id="7" idx="1"/>
          </p:cNvCxnSpPr>
          <p:nvPr/>
        </p:nvCxnSpPr>
        <p:spPr>
          <a:xfrm rot="16200000" flipH="1">
            <a:off x="545438" y="3213508"/>
            <a:ext cx="510190" cy="310214"/>
          </a:xfrm>
          <a:prstGeom prst="bentConnector2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1027" idx="2"/>
          </p:cNvCxnSpPr>
          <p:nvPr/>
        </p:nvCxnSpPr>
        <p:spPr>
          <a:xfrm flipV="1">
            <a:off x="2112636" y="2628354"/>
            <a:ext cx="235674" cy="995356"/>
          </a:xfrm>
          <a:prstGeom prst="bentConnector2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2"/>
            <a:endCxn id="1031" idx="3"/>
          </p:cNvCxnSpPr>
          <p:nvPr/>
        </p:nvCxnSpPr>
        <p:spPr>
          <a:xfrm rot="5400000">
            <a:off x="861991" y="3890092"/>
            <a:ext cx="692634" cy="651661"/>
          </a:xfrm>
          <a:prstGeom prst="bentConnector2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구름 42"/>
          <p:cNvSpPr/>
          <p:nvPr/>
        </p:nvSpPr>
        <p:spPr>
          <a:xfrm>
            <a:off x="179512" y="1933946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불법주차 감지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구름 52"/>
          <p:cNvSpPr/>
          <p:nvPr/>
        </p:nvSpPr>
        <p:spPr>
          <a:xfrm>
            <a:off x="539552" y="4877717"/>
            <a:ext cx="1296144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 주차 경보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구름 53"/>
          <p:cNvSpPr/>
          <p:nvPr/>
        </p:nvSpPr>
        <p:spPr>
          <a:xfrm>
            <a:off x="1535181" y="1542180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무선으로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전송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8469" y="1996283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매 </a:t>
            </a:r>
            <a:r>
              <a:rPr lang="en-US" altLang="ko-KR" sz="1100" dirty="0"/>
              <a:t>1</a:t>
            </a:r>
            <a:r>
              <a:rPr lang="ko-KR" altLang="en-US" sz="1100" dirty="0"/>
              <a:t>분마다 해당 구역의 사진을 찍어서 </a:t>
            </a:r>
            <a:r>
              <a:rPr lang="ko-KR" altLang="en-US" sz="1100" dirty="0" err="1"/>
              <a:t>라즈베리에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저장한다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929232" y="258543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58256" y="199340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7584" y="394389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55976" y="2496295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4008" y="2423168"/>
            <a:ext cx="41200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사진을 </a:t>
            </a:r>
            <a:r>
              <a:rPr lang="ko-KR" altLang="en-US" sz="1100" dirty="0"/>
              <a:t>프로그램이 </a:t>
            </a:r>
            <a:r>
              <a:rPr lang="en-US" altLang="ko-KR" sz="1100" dirty="0"/>
              <a:t>1</a:t>
            </a:r>
            <a:r>
              <a:rPr lang="ko-KR" altLang="en-US" sz="1100" dirty="0"/>
              <a:t>분 전 사진과 현 사진을 비교를 하여 불법 주차 여부를 판단하고 그 결과를 </a:t>
            </a:r>
            <a:r>
              <a:rPr lang="en-US" altLang="ko-KR" sz="1100" dirty="0"/>
              <a:t>DB</a:t>
            </a:r>
            <a:r>
              <a:rPr lang="ko-KR" altLang="en-US" sz="1100" dirty="0"/>
              <a:t>에 최초 불법주차 사진으로 저장한다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5" name="타원 34"/>
          <p:cNvSpPr/>
          <p:nvPr/>
        </p:nvSpPr>
        <p:spPr>
          <a:xfrm>
            <a:off x="1835696" y="3912259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355976" y="314324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3169670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현재 불법 주차 상태에 따라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감시</a:t>
            </a:r>
            <a:r>
              <a:rPr lang="en-US" altLang="ko-KR" sz="1100" dirty="0" smtClean="0"/>
              <a:t>’,’</a:t>
            </a:r>
            <a:r>
              <a:rPr lang="ko-KR" altLang="en-US" sz="1100" dirty="0" smtClean="0"/>
              <a:t>경보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상태로 전환한다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4355976" y="3719312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31618" y="3719312"/>
            <a:ext cx="4120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/>
              <a:t>불법 주차 상태가 ‘경보’ 상태라면 </a:t>
            </a:r>
            <a:r>
              <a:rPr lang="en-US" altLang="ko-KR" sz="1100" dirty="0"/>
              <a:t>5</a:t>
            </a:r>
            <a:r>
              <a:rPr lang="ko-KR" altLang="en-US" sz="1100" dirty="0"/>
              <a:t>분마다 경고메시지</a:t>
            </a:r>
            <a:r>
              <a:rPr lang="en-US" altLang="ko-KR" sz="1100" dirty="0"/>
              <a:t>(</a:t>
            </a:r>
            <a:r>
              <a:rPr lang="ko-KR" altLang="en-US" sz="1100" dirty="0"/>
              <a:t>텍스트</a:t>
            </a:r>
            <a:r>
              <a:rPr lang="en-US" altLang="ko-KR" sz="1100" dirty="0"/>
              <a:t>)</a:t>
            </a:r>
            <a:r>
              <a:rPr lang="ko-KR" altLang="en-US" sz="1100" dirty="0"/>
              <a:t>를 읽어 음성으로 </a:t>
            </a:r>
            <a:r>
              <a:rPr lang="ko-KR" altLang="en-US" sz="1100" dirty="0" smtClean="0"/>
              <a:t>방송한다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1117896" y="4591965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화살표 연결선 3"/>
          <p:cNvCxnSpPr>
            <a:endCxn id="1027" idx="3"/>
          </p:cNvCxnSpPr>
          <p:nvPr/>
        </p:nvCxnSpPr>
        <p:spPr>
          <a:xfrm flipH="1">
            <a:off x="2555776" y="2420887"/>
            <a:ext cx="1080120" cy="1"/>
          </a:xfrm>
          <a:prstGeom prst="straightConnector1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131840" y="1997397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355976" y="436738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8024" y="4367384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상태 전환 시 불법 주차 데이터를 웹 서버로 전송한다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48" name="타원 47"/>
          <p:cNvSpPr/>
          <p:nvPr/>
        </p:nvSpPr>
        <p:spPr>
          <a:xfrm>
            <a:off x="2555776" y="257346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566168" y="257574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55976" y="494344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44485" y="4943448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웹 서버로부터 상태 전환 명령을 받을 경우 전환한다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1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963</Words>
  <Application>Microsoft Office PowerPoint</Application>
  <PresentationFormat>화면 슬라이드 쇼(4:3)</PresentationFormat>
  <Paragraphs>291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I.O.T CCTV 감시 서비스</vt:lpstr>
      <vt:lpstr>목     차 </vt:lpstr>
      <vt:lpstr>I.O.T 스마트 CCTV 감시 서비스</vt:lpstr>
      <vt:lpstr>PowerPoint 프레젠테이션</vt:lpstr>
      <vt:lpstr>PowerPoint 프레젠테이션</vt:lpstr>
      <vt:lpstr>PowerPoint 프레젠테이션</vt:lpstr>
      <vt:lpstr>시스템 요구사항</vt:lpstr>
      <vt:lpstr>CCTV 구상도</vt:lpstr>
      <vt:lpstr>라즈베리파이 구상도</vt:lpstr>
      <vt:lpstr>데이터 흐름도 (CCTV)</vt:lpstr>
      <vt:lpstr>웹 서버 구상도</vt:lpstr>
      <vt:lpstr>데이터베이스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109</cp:revision>
  <dcterms:created xsi:type="dcterms:W3CDTF">2017-09-25T04:46:40Z</dcterms:created>
  <dcterms:modified xsi:type="dcterms:W3CDTF">2017-10-30T07:48:31Z</dcterms:modified>
</cp:coreProperties>
</file>