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66" r:id="rId5"/>
    <p:sldId id="257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9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47D40-EE10-4C38-80D2-3FDF96555BC5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479B4-82E5-41A6-BCB6-5CC264FFC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712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479B4-82E5-41A6-BCB6-5CC264FFC3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373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ECB-5CC7-4676-BDC0-64D6F3A1FFC2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4A9F-8FAB-4F3C-9D21-B50CFAA5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49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ECB-5CC7-4676-BDC0-64D6F3A1FFC2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4A9F-8FAB-4F3C-9D21-B50CFAA5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98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ECB-5CC7-4676-BDC0-64D6F3A1FFC2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4A9F-8FAB-4F3C-9D21-B50CFAA5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64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ECB-5CC7-4676-BDC0-64D6F3A1FFC2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4A9F-8FAB-4F3C-9D21-B50CFAA5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87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ECB-5CC7-4676-BDC0-64D6F3A1FFC2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4A9F-8FAB-4F3C-9D21-B50CFAA5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43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ECB-5CC7-4676-BDC0-64D6F3A1FFC2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4A9F-8FAB-4F3C-9D21-B50CFAA5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14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ECB-5CC7-4676-BDC0-64D6F3A1FFC2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4A9F-8FAB-4F3C-9D21-B50CFAA5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7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ECB-5CC7-4676-BDC0-64D6F3A1FFC2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4A9F-8FAB-4F3C-9D21-B50CFAA5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30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ECB-5CC7-4676-BDC0-64D6F3A1FFC2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4A9F-8FAB-4F3C-9D21-B50CFAA5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0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ECB-5CC7-4676-BDC0-64D6F3A1FFC2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4A9F-8FAB-4F3C-9D21-B50CFAA5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10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5ECB-5CC7-4676-BDC0-64D6F3A1FFC2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54A9F-8FAB-4F3C-9D21-B50CFAA5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74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35ECB-5CC7-4676-BDC0-64D6F3A1FFC2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54A9F-8FAB-4F3C-9D21-B50CFAA5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74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CCTV</a:t>
            </a:r>
            <a:r>
              <a:rPr lang="ko-KR" altLang="en-US" dirty="0" smtClean="0"/>
              <a:t> 제어 </a:t>
            </a:r>
            <a:r>
              <a:rPr lang="ko-KR" altLang="en-US" dirty="0"/>
              <a:t>매</a:t>
            </a:r>
            <a:r>
              <a:rPr lang="ko-KR" altLang="en-US" dirty="0" smtClean="0"/>
              <a:t>뉴얼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2000" dirty="0" smtClean="0"/>
              <a:t>1.</a:t>
            </a:r>
            <a:r>
              <a:rPr lang="ko-KR" altLang="en-US" sz="2000" dirty="0" smtClean="0"/>
              <a:t>카메라 모듈매뉴얼</a:t>
            </a:r>
            <a:endParaRPr lang="en-US" altLang="ko-KR" sz="2000" dirty="0" smtClean="0"/>
          </a:p>
          <a:p>
            <a:pPr algn="l"/>
            <a:r>
              <a:rPr lang="en-US" altLang="ko-KR" sz="2000" dirty="0" smtClean="0"/>
              <a:t>2.</a:t>
            </a:r>
            <a:r>
              <a:rPr lang="ko-KR" altLang="en-US" sz="2000" dirty="0" smtClean="0"/>
              <a:t>경보 제어 모듈 매뉴얼</a:t>
            </a:r>
            <a:endParaRPr lang="en-US" altLang="ko-KR" sz="2000" dirty="0" smtClean="0"/>
          </a:p>
          <a:p>
            <a:pPr algn="l"/>
            <a:r>
              <a:rPr lang="en-US" altLang="ko-KR" sz="2000" dirty="0" smtClean="0"/>
              <a:t>3.</a:t>
            </a:r>
            <a:r>
              <a:rPr lang="ko-KR" altLang="en-US" sz="2000" dirty="0" smtClean="0"/>
              <a:t>웹 서버 전송 매뉴얼 </a:t>
            </a:r>
            <a:endParaRPr lang="en-US" altLang="ko-KR" sz="2000" dirty="0" smtClean="0"/>
          </a:p>
          <a:p>
            <a:pPr algn="l"/>
            <a:r>
              <a:rPr lang="en-US" altLang="ko-KR" sz="2000" dirty="0" smtClean="0"/>
              <a:t>4.</a:t>
            </a:r>
            <a:r>
              <a:rPr lang="ko-KR" altLang="en-US" sz="2000" dirty="0" smtClean="0"/>
              <a:t>경보 결과 송신 매뉴얼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1495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539552" y="620688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100" dirty="0"/>
              <a:t>1</a:t>
            </a:r>
            <a:r>
              <a:rPr lang="en-US" altLang="ko-KR" sz="3100" dirty="0" smtClean="0"/>
              <a:t>.</a:t>
            </a:r>
            <a:r>
              <a:rPr lang="ko-KR" altLang="en-US" sz="3100" dirty="0" smtClean="0"/>
              <a:t>카메라 모듈 </a:t>
            </a:r>
            <a:r>
              <a:rPr lang="ko-KR" altLang="en-US" sz="3100" dirty="0"/>
              <a:t>매</a:t>
            </a:r>
            <a:r>
              <a:rPr lang="ko-KR" altLang="en-US" sz="3100" dirty="0" smtClean="0"/>
              <a:t>뉴얼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	-</a:t>
            </a:r>
            <a:r>
              <a:rPr lang="ko-KR" altLang="en-US" sz="2800" dirty="0" smtClean="0"/>
              <a:t>카메라 모듈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endParaRPr lang="ko-KR" altLang="en-US" sz="2800" dirty="0"/>
          </a:p>
        </p:txBody>
      </p:sp>
      <p:sp>
        <p:nvSpPr>
          <p:cNvPr id="2" name="직사각형 1"/>
          <p:cNvSpPr/>
          <p:nvPr/>
        </p:nvSpPr>
        <p:spPr>
          <a:xfrm>
            <a:off x="395536" y="355875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7A9E74"/>
                </a:solidFill>
              </a:rPr>
              <a:t>고품질 </a:t>
            </a:r>
            <a:r>
              <a:rPr lang="en-US" altLang="ko-KR" dirty="0">
                <a:solidFill>
                  <a:srgbClr val="7A9E74"/>
                </a:solidFill>
              </a:rPr>
              <a:t>8MP Sony IMX219 </a:t>
            </a:r>
            <a:r>
              <a:rPr lang="ko-KR" altLang="en-US" dirty="0">
                <a:solidFill>
                  <a:srgbClr val="7A9E74"/>
                </a:solidFill>
              </a:rPr>
              <a:t>이미지 센서를 통한 고정초점렌즈 </a:t>
            </a:r>
            <a:r>
              <a:rPr lang="en-US" altLang="ko-KR" dirty="0">
                <a:solidFill>
                  <a:srgbClr val="7A9E74"/>
                </a:solidFill>
              </a:rPr>
              <a:t>/ 3280 x 2464 (</a:t>
            </a:r>
            <a:r>
              <a:rPr lang="ko-KR" altLang="en-US" dirty="0">
                <a:solidFill>
                  <a:srgbClr val="7A9E74"/>
                </a:solidFill>
              </a:rPr>
              <a:t>사진</a:t>
            </a:r>
            <a:r>
              <a:rPr lang="en-US" altLang="ko-KR" dirty="0">
                <a:solidFill>
                  <a:srgbClr val="7A9E74"/>
                </a:solidFill>
              </a:rPr>
              <a:t>), 1080p30, 720p60, 640x480p60/90 (</a:t>
            </a:r>
            <a:r>
              <a:rPr lang="ko-KR" altLang="en-US" dirty="0">
                <a:solidFill>
                  <a:srgbClr val="7A9E74"/>
                </a:solidFill>
              </a:rPr>
              <a:t>비디오</a:t>
            </a:r>
            <a:r>
              <a:rPr lang="en-US" altLang="ko-KR" dirty="0">
                <a:solidFill>
                  <a:srgbClr val="7A9E74"/>
                </a:solidFill>
              </a:rPr>
              <a:t>) / CSI </a:t>
            </a:r>
            <a:r>
              <a:rPr lang="ko-KR" altLang="en-US" dirty="0">
                <a:solidFill>
                  <a:srgbClr val="7A9E74"/>
                </a:solidFill>
              </a:rPr>
              <a:t>인터페이스 </a:t>
            </a:r>
            <a:r>
              <a:rPr lang="en-US" altLang="ko-KR" dirty="0">
                <a:solidFill>
                  <a:srgbClr val="7A9E74"/>
                </a:solidFill>
              </a:rPr>
              <a:t>/ 25mm x 23mm x </a:t>
            </a:r>
            <a:r>
              <a:rPr lang="en-US" altLang="ko-KR" dirty="0" smtClean="0">
                <a:solidFill>
                  <a:srgbClr val="7A9E74"/>
                </a:solidFill>
              </a:rPr>
              <a:t>9mm</a:t>
            </a:r>
            <a:endParaRPr lang="ko-KR" altLang="en-US" dirty="0">
              <a:solidFill>
                <a:srgbClr val="7A9E74"/>
              </a:solidFill>
            </a:endParaRPr>
          </a:p>
        </p:txBody>
      </p:sp>
      <p:pic>
        <p:nvPicPr>
          <p:cNvPr id="2050" name="Picture 2" descr="C:\Users\u\Desktop\해야할거\스위치\카메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772816"/>
            <a:ext cx="26098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23528" y="1772816"/>
            <a:ext cx="49685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7A9E74"/>
                </a:solidFill>
              </a:rPr>
              <a:t>카메라 모듈을 이용</a:t>
            </a:r>
            <a:r>
              <a:rPr lang="ko-KR" altLang="en-US" dirty="0">
                <a:solidFill>
                  <a:srgbClr val="7A9E74"/>
                </a:solidFill>
              </a:rPr>
              <a:t>하</a:t>
            </a:r>
            <a:r>
              <a:rPr lang="ko-KR" altLang="en-US" dirty="0" smtClean="0">
                <a:solidFill>
                  <a:srgbClr val="7A9E74"/>
                </a:solidFill>
              </a:rPr>
              <a:t>여 사진을 찍을 수 있다</a:t>
            </a:r>
            <a:r>
              <a:rPr lang="en-US" altLang="ko-KR" dirty="0" smtClean="0">
                <a:solidFill>
                  <a:srgbClr val="7A9E74"/>
                </a:solidFill>
              </a:rPr>
              <a:t>.</a:t>
            </a:r>
          </a:p>
          <a:p>
            <a:endParaRPr lang="en-US" altLang="ko-KR" dirty="0">
              <a:solidFill>
                <a:srgbClr val="7A9E74"/>
              </a:solidFill>
            </a:endParaRPr>
          </a:p>
          <a:p>
            <a:r>
              <a:rPr lang="ko-KR" altLang="en-US" dirty="0" smtClean="0">
                <a:solidFill>
                  <a:srgbClr val="7A9E74"/>
                </a:solidFill>
              </a:rPr>
              <a:t>이 모듈을 </a:t>
            </a:r>
            <a:r>
              <a:rPr lang="ko-KR" altLang="en-US" dirty="0">
                <a:solidFill>
                  <a:srgbClr val="7A9E74"/>
                </a:solidFill>
              </a:rPr>
              <a:t>사</a:t>
            </a:r>
            <a:r>
              <a:rPr lang="ko-KR" altLang="en-US" dirty="0" smtClean="0">
                <a:solidFill>
                  <a:srgbClr val="7A9E74"/>
                </a:solidFill>
              </a:rPr>
              <a:t>용하여 </a:t>
            </a:r>
            <a:r>
              <a:rPr lang="en-US" altLang="ko-KR" dirty="0" smtClean="0">
                <a:solidFill>
                  <a:srgbClr val="7A9E74"/>
                </a:solidFill>
              </a:rPr>
              <a:t>1</a:t>
            </a:r>
            <a:r>
              <a:rPr lang="ko-KR" altLang="en-US" dirty="0" smtClean="0">
                <a:solidFill>
                  <a:srgbClr val="7A9E74"/>
                </a:solidFill>
              </a:rPr>
              <a:t>분마다 사진을 찍는다</a:t>
            </a:r>
            <a:r>
              <a:rPr lang="en-US" altLang="ko-KR" dirty="0" smtClean="0">
                <a:solidFill>
                  <a:srgbClr val="7A9E74"/>
                </a:solidFill>
              </a:rPr>
              <a:t>.</a:t>
            </a:r>
            <a:endParaRPr lang="ko-KR" altLang="en-US" dirty="0">
              <a:solidFill>
                <a:srgbClr val="7A9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27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51520" y="302791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100" dirty="0" smtClean="0"/>
              <a:t>1.</a:t>
            </a:r>
            <a:r>
              <a:rPr lang="ko-KR" altLang="en-US" sz="3100" dirty="0" smtClean="0"/>
              <a:t>카메라 모듈 매뉴얼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	-</a:t>
            </a:r>
            <a:r>
              <a:rPr lang="ko-KR" altLang="en-US" sz="2800" dirty="0" err="1" smtClean="0"/>
              <a:t>라즈베리파이</a:t>
            </a:r>
            <a:r>
              <a:rPr lang="en-US" altLang="ko-KR" sz="2800" dirty="0" smtClean="0"/>
              <a:t>3</a:t>
            </a:r>
            <a:r>
              <a:rPr lang="ko-KR" altLang="en-US" sz="2800" dirty="0" smtClean="0"/>
              <a:t> 모듈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endParaRPr lang="ko-KR" altLang="en-US" sz="2800" dirty="0"/>
          </a:p>
        </p:txBody>
      </p:sp>
      <p:sp>
        <p:nvSpPr>
          <p:cNvPr id="9" name="직사각형 8"/>
          <p:cNvSpPr/>
          <p:nvPr/>
        </p:nvSpPr>
        <p:spPr>
          <a:xfrm>
            <a:off x="205489" y="2134011"/>
            <a:ext cx="5040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altLang="ko-KR" dirty="0">
                <a:solidFill>
                  <a:srgbClr val="7A9E74"/>
                </a:solidFill>
              </a:rPr>
              <a:t>1.2GHz 64</a:t>
            </a:r>
            <a:r>
              <a:rPr lang="ko-KR" altLang="ko-KR" dirty="0">
                <a:solidFill>
                  <a:srgbClr val="7A9E74"/>
                </a:solidFill>
              </a:rPr>
              <a:t>비트 </a:t>
            </a:r>
            <a:r>
              <a:rPr lang="ko-KR" altLang="ko-KR" dirty="0" err="1">
                <a:solidFill>
                  <a:srgbClr val="7A9E74"/>
                </a:solidFill>
              </a:rPr>
              <a:t>쿼드</a:t>
            </a:r>
            <a:r>
              <a:rPr lang="ko-KR" altLang="ko-KR" dirty="0">
                <a:solidFill>
                  <a:srgbClr val="7A9E74"/>
                </a:solidFill>
              </a:rPr>
              <a:t> 코어 </a:t>
            </a:r>
            <a:r>
              <a:rPr lang="en-US" altLang="ko-KR" dirty="0">
                <a:solidFill>
                  <a:srgbClr val="7A9E74"/>
                </a:solidFill>
              </a:rPr>
              <a:t>ARMv8 CPU</a:t>
            </a:r>
            <a:endParaRPr lang="ko-KR" altLang="ko-KR" dirty="0">
              <a:solidFill>
                <a:srgbClr val="7A9E74"/>
              </a:solidFill>
            </a:endParaRPr>
          </a:p>
          <a:p>
            <a:pPr fontAlgn="t"/>
            <a:r>
              <a:rPr lang="en-US" altLang="ko-KR" dirty="0">
                <a:solidFill>
                  <a:srgbClr val="7A9E74"/>
                </a:solidFill>
              </a:rPr>
              <a:t>802.11n </a:t>
            </a:r>
            <a:r>
              <a:rPr lang="ko-KR" altLang="ko-KR" dirty="0">
                <a:solidFill>
                  <a:srgbClr val="7A9E74"/>
                </a:solidFill>
              </a:rPr>
              <a:t>무선 </a:t>
            </a:r>
            <a:r>
              <a:rPr lang="en-US" altLang="ko-KR" dirty="0">
                <a:solidFill>
                  <a:srgbClr val="7A9E74"/>
                </a:solidFill>
              </a:rPr>
              <a:t>LAN</a:t>
            </a:r>
            <a:endParaRPr lang="ko-KR" altLang="ko-KR" dirty="0">
              <a:solidFill>
                <a:srgbClr val="7A9E74"/>
              </a:solidFill>
            </a:endParaRPr>
          </a:p>
          <a:p>
            <a:pPr fontAlgn="t"/>
            <a:r>
              <a:rPr lang="en-US" altLang="ko-KR" dirty="0">
                <a:solidFill>
                  <a:srgbClr val="7A9E74"/>
                </a:solidFill>
              </a:rPr>
              <a:t>Bluetooth 4.0</a:t>
            </a:r>
            <a:endParaRPr lang="ko-KR" altLang="ko-KR" dirty="0">
              <a:solidFill>
                <a:srgbClr val="7A9E74"/>
              </a:solidFill>
            </a:endParaRPr>
          </a:p>
          <a:p>
            <a:pPr fontAlgn="t"/>
            <a:r>
              <a:rPr lang="en-US" altLang="ko-KR" dirty="0">
                <a:solidFill>
                  <a:srgbClr val="7A9E74"/>
                </a:solidFill>
              </a:rPr>
              <a:t>BLE</a:t>
            </a:r>
            <a:endParaRPr lang="ko-KR" altLang="ko-KR" dirty="0">
              <a:solidFill>
                <a:srgbClr val="7A9E74"/>
              </a:solidFill>
            </a:endParaRPr>
          </a:p>
          <a:p>
            <a:pPr fontAlgn="t"/>
            <a:r>
              <a:rPr lang="en-US" altLang="ko-KR" dirty="0">
                <a:solidFill>
                  <a:srgbClr val="7A9E74"/>
                </a:solidFill>
              </a:rPr>
              <a:t>USB </a:t>
            </a:r>
            <a:r>
              <a:rPr lang="ko-KR" altLang="ko-KR" dirty="0">
                <a:solidFill>
                  <a:srgbClr val="7A9E74"/>
                </a:solidFill>
              </a:rPr>
              <a:t>포트 </a:t>
            </a:r>
            <a:r>
              <a:rPr lang="en-US" altLang="ko-KR" dirty="0">
                <a:solidFill>
                  <a:srgbClr val="7A9E74"/>
                </a:solidFill>
              </a:rPr>
              <a:t>4</a:t>
            </a:r>
            <a:r>
              <a:rPr lang="ko-KR" altLang="ko-KR" dirty="0">
                <a:solidFill>
                  <a:srgbClr val="7A9E74"/>
                </a:solidFill>
              </a:rPr>
              <a:t>개</a:t>
            </a:r>
          </a:p>
          <a:p>
            <a:pPr fontAlgn="t"/>
            <a:r>
              <a:rPr lang="en-US" altLang="ko-KR" dirty="0">
                <a:solidFill>
                  <a:srgbClr val="7A9E74"/>
                </a:solidFill>
              </a:rPr>
              <a:t>GPIO </a:t>
            </a:r>
            <a:r>
              <a:rPr lang="ko-KR" altLang="ko-KR" dirty="0">
                <a:solidFill>
                  <a:srgbClr val="7A9E74"/>
                </a:solidFill>
              </a:rPr>
              <a:t>핀 </a:t>
            </a:r>
            <a:r>
              <a:rPr lang="en-US" altLang="ko-KR" dirty="0">
                <a:solidFill>
                  <a:srgbClr val="7A9E74"/>
                </a:solidFill>
              </a:rPr>
              <a:t>40</a:t>
            </a:r>
            <a:r>
              <a:rPr lang="ko-KR" altLang="ko-KR" dirty="0">
                <a:solidFill>
                  <a:srgbClr val="7A9E74"/>
                </a:solidFill>
              </a:rPr>
              <a:t>개</a:t>
            </a:r>
          </a:p>
          <a:p>
            <a:pPr fontAlgn="t"/>
            <a:r>
              <a:rPr lang="ko-KR" altLang="ko-KR" dirty="0">
                <a:solidFill>
                  <a:srgbClr val="7A9E74"/>
                </a:solidFill>
              </a:rPr>
              <a:t>전체 </a:t>
            </a:r>
            <a:r>
              <a:rPr lang="en-US" altLang="ko-KR" dirty="0">
                <a:solidFill>
                  <a:srgbClr val="7A9E74"/>
                </a:solidFill>
              </a:rPr>
              <a:t>HDMI </a:t>
            </a:r>
            <a:r>
              <a:rPr lang="ko-KR" altLang="ko-KR" dirty="0">
                <a:solidFill>
                  <a:srgbClr val="7A9E74"/>
                </a:solidFill>
              </a:rPr>
              <a:t>포트</a:t>
            </a:r>
          </a:p>
          <a:p>
            <a:pPr fontAlgn="t"/>
            <a:r>
              <a:rPr lang="ko-KR" altLang="ko-KR" dirty="0" err="1">
                <a:solidFill>
                  <a:srgbClr val="7A9E74"/>
                </a:solidFill>
              </a:rPr>
              <a:t>이더넷</a:t>
            </a:r>
            <a:r>
              <a:rPr lang="ko-KR" altLang="ko-KR" dirty="0">
                <a:solidFill>
                  <a:srgbClr val="7A9E74"/>
                </a:solidFill>
              </a:rPr>
              <a:t> 포트</a:t>
            </a:r>
          </a:p>
          <a:p>
            <a:pPr fontAlgn="t"/>
            <a:r>
              <a:rPr lang="ko-KR" altLang="ko-KR" dirty="0">
                <a:solidFill>
                  <a:srgbClr val="7A9E74"/>
                </a:solidFill>
              </a:rPr>
              <a:t>카메라 인터페이스</a:t>
            </a:r>
            <a:r>
              <a:rPr lang="en-US" altLang="ko-KR" dirty="0">
                <a:solidFill>
                  <a:srgbClr val="7A9E74"/>
                </a:solidFill>
              </a:rPr>
              <a:t>(CSI)</a:t>
            </a:r>
            <a:endParaRPr lang="ko-KR" altLang="ko-KR" dirty="0">
              <a:solidFill>
                <a:srgbClr val="7A9E74"/>
              </a:solidFill>
            </a:endParaRPr>
          </a:p>
          <a:p>
            <a:pPr fontAlgn="t"/>
            <a:r>
              <a:rPr lang="ko-KR" altLang="ko-KR" dirty="0">
                <a:solidFill>
                  <a:srgbClr val="7A9E74"/>
                </a:solidFill>
              </a:rPr>
              <a:t>디스플레이 인터페이스</a:t>
            </a:r>
            <a:r>
              <a:rPr lang="en-US" altLang="ko-KR" dirty="0">
                <a:solidFill>
                  <a:srgbClr val="7A9E74"/>
                </a:solidFill>
              </a:rPr>
              <a:t>(DSI)</a:t>
            </a:r>
            <a:endParaRPr lang="ko-KR" altLang="ko-KR" dirty="0">
              <a:solidFill>
                <a:srgbClr val="7A9E74"/>
              </a:solidFill>
            </a:endParaRPr>
          </a:p>
          <a:p>
            <a:pPr fontAlgn="t"/>
            <a:r>
              <a:rPr lang="ko-KR" altLang="ko-KR" dirty="0">
                <a:solidFill>
                  <a:srgbClr val="7A9E74"/>
                </a:solidFill>
              </a:rPr>
              <a:t>결합된 </a:t>
            </a:r>
            <a:r>
              <a:rPr lang="en-US" altLang="ko-KR" dirty="0">
                <a:solidFill>
                  <a:srgbClr val="7A9E74"/>
                </a:solidFill>
              </a:rPr>
              <a:t>3.5mm </a:t>
            </a:r>
            <a:r>
              <a:rPr lang="ko-KR" altLang="ko-KR" dirty="0">
                <a:solidFill>
                  <a:srgbClr val="7A9E74"/>
                </a:solidFill>
              </a:rPr>
              <a:t>오디오 </a:t>
            </a:r>
            <a:r>
              <a:rPr lang="ko-KR" altLang="ko-KR" dirty="0" err="1">
                <a:solidFill>
                  <a:srgbClr val="7A9E74"/>
                </a:solidFill>
              </a:rPr>
              <a:t>잭</a:t>
            </a:r>
            <a:r>
              <a:rPr lang="ko-KR" altLang="ko-KR" dirty="0">
                <a:solidFill>
                  <a:srgbClr val="7A9E74"/>
                </a:solidFill>
              </a:rPr>
              <a:t> 및 복합 비디오</a:t>
            </a:r>
          </a:p>
          <a:p>
            <a:pPr fontAlgn="t"/>
            <a:r>
              <a:rPr lang="en-US" altLang="ko-KR" dirty="0">
                <a:solidFill>
                  <a:srgbClr val="7A9E74"/>
                </a:solidFill>
              </a:rPr>
              <a:t>Micro-SD </a:t>
            </a:r>
            <a:r>
              <a:rPr lang="ko-KR" altLang="ko-KR" dirty="0">
                <a:solidFill>
                  <a:srgbClr val="7A9E74"/>
                </a:solidFill>
              </a:rPr>
              <a:t>카드 </a:t>
            </a:r>
            <a:r>
              <a:rPr lang="ko-KR" altLang="ko-KR" dirty="0" smtClean="0">
                <a:solidFill>
                  <a:srgbClr val="7A9E74"/>
                </a:solidFill>
              </a:rPr>
              <a:t>슬롯</a:t>
            </a:r>
            <a:endParaRPr lang="en-US" altLang="ko-KR" dirty="0" smtClean="0">
              <a:solidFill>
                <a:srgbClr val="7A9E74"/>
              </a:solidFill>
            </a:endParaRPr>
          </a:p>
          <a:p>
            <a:pPr fontAlgn="t"/>
            <a:r>
              <a:rPr lang="en-US" altLang="ko-KR" dirty="0" err="1" smtClean="0">
                <a:solidFill>
                  <a:srgbClr val="7A9E74"/>
                </a:solidFill>
              </a:rPr>
              <a:t>VideoCore</a:t>
            </a:r>
            <a:r>
              <a:rPr lang="en-US" altLang="ko-KR" dirty="0">
                <a:solidFill>
                  <a:srgbClr val="7A9E74"/>
                </a:solidFill>
              </a:rPr>
              <a:t>®</a:t>
            </a:r>
            <a:r>
              <a:rPr lang="ko-KR" altLang="ko-KR" dirty="0">
                <a:solidFill>
                  <a:srgbClr val="7A9E74"/>
                </a:solidFill>
              </a:rPr>
              <a:t> </a:t>
            </a:r>
            <a:r>
              <a:rPr lang="en-US" altLang="ko-KR" dirty="0">
                <a:solidFill>
                  <a:srgbClr val="7A9E74"/>
                </a:solidFill>
              </a:rPr>
              <a:t>IV 3D </a:t>
            </a:r>
            <a:r>
              <a:rPr lang="ko-KR" altLang="ko-KR" dirty="0">
                <a:solidFill>
                  <a:srgbClr val="7A9E74"/>
                </a:solidFill>
              </a:rPr>
              <a:t>그래픽 </a:t>
            </a:r>
            <a:r>
              <a:rPr lang="ko-KR" altLang="ko-KR" dirty="0" smtClean="0">
                <a:solidFill>
                  <a:srgbClr val="7A9E74"/>
                </a:solidFill>
              </a:rPr>
              <a:t>코어</a:t>
            </a:r>
            <a:endParaRPr lang="en-US" altLang="ko-KR" b="1" dirty="0" smtClean="0">
              <a:solidFill>
                <a:srgbClr val="7A9E74"/>
              </a:solidFill>
            </a:endParaRPr>
          </a:p>
          <a:p>
            <a:endParaRPr lang="en-US" altLang="ko-KR" b="1" dirty="0" smtClean="0">
              <a:solidFill>
                <a:srgbClr val="7A9E74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7768" y="1268760"/>
            <a:ext cx="7902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7A9E74"/>
                </a:solidFill>
              </a:rPr>
              <a:t>데이터를 처리하여 웹 서버로 보내는 구조로써 핵심 부품이다</a:t>
            </a:r>
            <a:r>
              <a:rPr lang="en-US" altLang="ko-KR" dirty="0" smtClean="0">
                <a:solidFill>
                  <a:srgbClr val="7A9E74"/>
                </a:solidFill>
              </a:rPr>
              <a:t>.</a:t>
            </a:r>
          </a:p>
        </p:txBody>
      </p:sp>
      <p:pic>
        <p:nvPicPr>
          <p:cNvPr id="3076" name="Picture 4" descr="C:\Users\u\Desktop\해야할거\스위치\라즈베리파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88840"/>
            <a:ext cx="3433292" cy="314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16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539552" y="620688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100" dirty="0"/>
              <a:t>1</a:t>
            </a:r>
            <a:r>
              <a:rPr lang="en-US" altLang="ko-KR" sz="3100" dirty="0" smtClean="0"/>
              <a:t>.</a:t>
            </a:r>
            <a:r>
              <a:rPr lang="ko-KR" altLang="en-US" sz="3100" dirty="0" smtClean="0"/>
              <a:t>카메라 모듈 </a:t>
            </a:r>
            <a:r>
              <a:rPr lang="ko-KR" altLang="en-US" sz="3100" dirty="0"/>
              <a:t>매</a:t>
            </a:r>
            <a:r>
              <a:rPr lang="ko-KR" altLang="en-US" sz="3100" dirty="0" smtClean="0"/>
              <a:t>뉴얼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	-</a:t>
            </a:r>
            <a:r>
              <a:rPr lang="ko-KR" altLang="en-US" sz="2800" dirty="0" smtClean="0"/>
              <a:t>카메라 모듈 작동방법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endParaRPr lang="ko-KR" altLang="en-US" sz="2800" dirty="0"/>
          </a:p>
        </p:txBody>
      </p:sp>
      <p:pic>
        <p:nvPicPr>
          <p:cNvPr id="6" name="Picture 2" descr="C:\Users\u\Desktop\해야할거\스위치\카메라 연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029" y="3772531"/>
            <a:ext cx="38004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4932040" y="1486204"/>
            <a:ext cx="3563558" cy="1574196"/>
            <a:chOff x="2339753" y="1988840"/>
            <a:chExt cx="4680519" cy="2067612"/>
          </a:xfrm>
        </p:grpSpPr>
        <p:pic>
          <p:nvPicPr>
            <p:cNvPr id="3" name="Picture 2" descr="C:\Users\u\Desktop\해야할거\스위치\라즈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3" y="1988840"/>
              <a:ext cx="3024336" cy="2067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순서도: 천공 테이프 4"/>
            <p:cNvSpPr/>
            <p:nvPr/>
          </p:nvSpPr>
          <p:spPr>
            <a:xfrm>
              <a:off x="3923928" y="3284984"/>
              <a:ext cx="2520280" cy="648072"/>
            </a:xfrm>
            <a:prstGeom prst="flowChartPunchedTape">
              <a:avLst/>
            </a:prstGeom>
            <a:pattFill prst="ltHorz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>
              <a:noFill/>
            </a:ln>
            <a:effectLst>
              <a:outerShdw blurRad="88900" dist="76200" dir="17220000" sx="92000" sy="92000" algn="ctr" rotWithShape="0">
                <a:schemeClr val="bg1">
                  <a:lumMod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1" name="Picture 3" descr="C:\Users\u\Desktop\해야할거\스위치\라즈 카메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347819" y="3260603"/>
              <a:ext cx="696834" cy="648072"/>
            </a:xfrm>
            <a:prstGeom prst="rect">
              <a:avLst/>
            </a:prstGeom>
            <a:noFill/>
            <a:effectLst>
              <a:outerShdw blurRad="50800" dist="50800" dir="1800000" sx="104000" sy="104000" algn="ctr" rotWithShape="0">
                <a:schemeClr val="bg1">
                  <a:lumMod val="50000"/>
                  <a:alpha val="87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smtClean="0"/>
              <a:t>#!/</a:t>
            </a:r>
            <a:r>
              <a:rPr lang="en-US" altLang="ko-KR" sz="1800" dirty="0" err="1" smtClean="0"/>
              <a:t>usr</a:t>
            </a:r>
            <a:r>
              <a:rPr lang="en-US" altLang="ko-KR" sz="1800" dirty="0" smtClean="0"/>
              <a:t>/bin/python </a:t>
            </a:r>
          </a:p>
          <a:p>
            <a:pPr algn="l"/>
            <a:r>
              <a:rPr lang="en-US" altLang="ko-KR" sz="1800" dirty="0" smtClean="0"/>
              <a:t>import time, </a:t>
            </a:r>
            <a:r>
              <a:rPr lang="en-US" altLang="ko-KR" sz="1800" dirty="0" err="1" smtClean="0"/>
              <a:t>picamera</a:t>
            </a:r>
            <a:r>
              <a:rPr lang="en-US" altLang="ko-KR" sz="1800" dirty="0" smtClean="0"/>
              <a:t> </a:t>
            </a:r>
          </a:p>
          <a:p>
            <a:pPr algn="l"/>
            <a:endParaRPr lang="en-US" altLang="ko-KR" sz="1800" dirty="0" smtClean="0"/>
          </a:p>
          <a:p>
            <a:pPr algn="l"/>
            <a:r>
              <a:rPr lang="en-US" altLang="ko-KR" sz="1800" dirty="0" smtClean="0"/>
              <a:t>camera = </a:t>
            </a:r>
            <a:r>
              <a:rPr lang="en-US" altLang="ko-KR" sz="1800" dirty="0" err="1" smtClean="0"/>
              <a:t>picamera.PICamera</a:t>
            </a:r>
            <a:r>
              <a:rPr lang="en-US" altLang="ko-KR" sz="1800" dirty="0" smtClean="0"/>
              <a:t>()  //</a:t>
            </a:r>
            <a:r>
              <a:rPr lang="ko-KR" altLang="en-US" sz="1800" dirty="0" smtClean="0"/>
              <a:t>객체생성</a:t>
            </a:r>
            <a:endParaRPr lang="en-US" altLang="ko-KR" sz="1800" dirty="0" smtClean="0"/>
          </a:p>
          <a:p>
            <a:pPr algn="l"/>
            <a:r>
              <a:rPr lang="en-US" altLang="ko-KR" sz="1800" dirty="0" err="1" smtClean="0"/>
              <a:t>camera.resolution</a:t>
            </a:r>
            <a:r>
              <a:rPr lang="en-US" altLang="ko-KR" sz="1800" dirty="0" smtClean="0"/>
              <a:t>=(1920,1080)  //</a:t>
            </a:r>
            <a:r>
              <a:rPr lang="ko-KR" altLang="en-US" sz="1800" dirty="0" smtClean="0"/>
              <a:t>화질</a:t>
            </a:r>
            <a:endParaRPr lang="en-US" altLang="ko-KR" sz="1800" dirty="0" smtClean="0"/>
          </a:p>
          <a:p>
            <a:pPr algn="l"/>
            <a:r>
              <a:rPr lang="en-US" altLang="ko-KR" sz="1800" dirty="0" err="1" smtClean="0"/>
              <a:t>camera.rotation</a:t>
            </a:r>
            <a:r>
              <a:rPr lang="en-US" altLang="ko-KR" sz="1800" dirty="0" smtClean="0"/>
              <a:t>=180</a:t>
            </a:r>
            <a:r>
              <a:rPr lang="en-US" altLang="ko-KR" sz="1800" dirty="0"/>
              <a:t>	 </a:t>
            </a:r>
            <a:r>
              <a:rPr lang="en-US" altLang="ko-KR" sz="1800" dirty="0" smtClean="0"/>
              <a:t>     </a:t>
            </a:r>
          </a:p>
          <a:p>
            <a:pPr algn="l"/>
            <a:r>
              <a:rPr lang="en-US" altLang="ko-KR" sz="1800" dirty="0" err="1" smtClean="0"/>
              <a:t>camera.hflip</a:t>
            </a:r>
            <a:r>
              <a:rPr lang="en-US" altLang="ko-KR" sz="1800" dirty="0" smtClean="0"/>
              <a:t>=True		//</a:t>
            </a:r>
            <a:r>
              <a:rPr lang="ko-KR" altLang="en-US" sz="1800" dirty="0" smtClean="0"/>
              <a:t>수평클립</a:t>
            </a:r>
            <a:endParaRPr lang="en-US" altLang="ko-KR" sz="1800" dirty="0" smtClean="0"/>
          </a:p>
          <a:p>
            <a:pPr algn="l"/>
            <a:endParaRPr lang="en-US" altLang="ko-KR" sz="1800" dirty="0" smtClean="0"/>
          </a:p>
          <a:p>
            <a:pPr algn="l"/>
            <a:r>
              <a:rPr lang="en-US" altLang="ko-KR" sz="1800" dirty="0" err="1" smtClean="0"/>
              <a:t>camera.start_preview</a:t>
            </a:r>
            <a:r>
              <a:rPr lang="en-US" altLang="ko-KR" sz="1800" dirty="0" smtClean="0"/>
              <a:t>()	//</a:t>
            </a:r>
            <a:r>
              <a:rPr lang="ko-KR" altLang="en-US" sz="1800" dirty="0" smtClean="0"/>
              <a:t>시작</a:t>
            </a:r>
            <a:endParaRPr lang="en-US" altLang="ko-KR" sz="1800" dirty="0" smtClean="0"/>
          </a:p>
          <a:p>
            <a:pPr algn="l"/>
            <a:r>
              <a:rPr lang="en-US" altLang="ko-KR" sz="1800" dirty="0" smtClean="0"/>
              <a:t>print(‘</a:t>
            </a:r>
            <a:r>
              <a:rPr lang="en-US" altLang="ko-KR" sz="1800" dirty="0" err="1" smtClean="0"/>
              <a:t>Camrera</a:t>
            </a:r>
            <a:r>
              <a:rPr lang="en-US" altLang="ko-KR" sz="1800" dirty="0" smtClean="0"/>
              <a:t> Start’)</a:t>
            </a:r>
          </a:p>
          <a:p>
            <a:pPr algn="l"/>
            <a:r>
              <a:rPr lang="en-US" altLang="ko-KR" sz="1800" dirty="0" smtClean="0"/>
              <a:t>try:</a:t>
            </a:r>
          </a:p>
          <a:p>
            <a:pPr algn="l"/>
            <a:r>
              <a:rPr lang="en-US" altLang="ko-KR" sz="1800" dirty="0" smtClean="0"/>
              <a:t>     while true:</a:t>
            </a:r>
          </a:p>
          <a:p>
            <a:pPr algn="l"/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str</a:t>
            </a:r>
            <a:r>
              <a:rPr lang="en-US" altLang="ko-KR" sz="1800" dirty="0" smtClean="0"/>
              <a:t>=</a:t>
            </a:r>
            <a:r>
              <a:rPr lang="en-US" altLang="ko-KR" sz="1800" dirty="0" err="1" smtClean="0"/>
              <a:t>time.ctime</a:t>
            </a:r>
            <a:r>
              <a:rPr lang="en-US" altLang="ko-KR" sz="1800" dirty="0" smtClean="0"/>
              <a:t>()+’.jpg’  //</a:t>
            </a:r>
            <a:r>
              <a:rPr lang="ko-KR" altLang="en-US" sz="1800" dirty="0" smtClean="0"/>
              <a:t>저장형식</a:t>
            </a:r>
            <a:endParaRPr lang="en-US" altLang="ko-KR" sz="1800" dirty="0" smtClean="0"/>
          </a:p>
          <a:p>
            <a:pPr algn="l"/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camera.capture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str</a:t>
            </a:r>
            <a:r>
              <a:rPr lang="en-US" altLang="ko-KR" sz="1800" dirty="0" smtClean="0"/>
              <a:t>)</a:t>
            </a:r>
          </a:p>
          <a:p>
            <a:pPr algn="l"/>
            <a:r>
              <a:rPr lang="en-US" altLang="ko-KR" sz="1800" dirty="0" smtClean="0"/>
              <a:t>	print(</a:t>
            </a:r>
            <a:r>
              <a:rPr lang="en-US" altLang="ko-KR" sz="1800" dirty="0" err="1" smtClean="0"/>
              <a:t>str</a:t>
            </a:r>
            <a:r>
              <a:rPr lang="en-US" altLang="ko-KR" sz="1800" dirty="0" smtClean="0"/>
              <a:t>+’file created’) </a:t>
            </a:r>
          </a:p>
          <a:p>
            <a:pPr algn="l"/>
            <a:r>
              <a:rPr lang="en-US" altLang="ko-KR" sz="1800" dirty="0"/>
              <a:t>	</a:t>
            </a:r>
            <a:r>
              <a:rPr lang="en-US" altLang="ko-KR" sz="1800" dirty="0" err="1" smtClean="0"/>
              <a:t>time.sleep</a:t>
            </a:r>
            <a:r>
              <a:rPr lang="en-US" altLang="ko-KR" sz="1800" dirty="0" smtClean="0"/>
              <a:t>(60) // 60</a:t>
            </a:r>
            <a:r>
              <a:rPr lang="ko-KR" altLang="en-US" sz="1800" dirty="0" smtClean="0"/>
              <a:t>초단위로 찍는다</a:t>
            </a:r>
            <a:r>
              <a:rPr lang="en-US" altLang="ko-KR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971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1110" y="1412776"/>
            <a:ext cx="6400800" cy="2592288"/>
          </a:xfrm>
        </p:spPr>
        <p:txBody>
          <a:bodyPr>
            <a:noAutofit/>
          </a:bodyPr>
          <a:lstStyle/>
          <a:p>
            <a:pPr algn="l"/>
            <a:r>
              <a:rPr lang="ko-KR" altLang="en-US" sz="2000" dirty="0" smtClean="0">
                <a:solidFill>
                  <a:srgbClr val="7A9E74"/>
                </a:solidFill>
              </a:rPr>
              <a:t>스피커</a:t>
            </a:r>
            <a:r>
              <a:rPr lang="en-US" altLang="ko-KR" sz="2000" dirty="0" smtClean="0">
                <a:solidFill>
                  <a:srgbClr val="7A9E74"/>
                </a:solidFill>
              </a:rPr>
              <a:t> </a:t>
            </a:r>
          </a:p>
          <a:p>
            <a:pPr algn="l"/>
            <a:r>
              <a:rPr lang="ko-KR" altLang="en-US" sz="2000" dirty="0" smtClean="0">
                <a:solidFill>
                  <a:srgbClr val="7A9E74"/>
                </a:solidFill>
              </a:rPr>
              <a:t>채널 </a:t>
            </a:r>
            <a:r>
              <a:rPr lang="en-US" altLang="ko-KR" sz="2000" dirty="0" smtClean="0">
                <a:solidFill>
                  <a:srgbClr val="7A9E74"/>
                </a:solidFill>
              </a:rPr>
              <a:t>: 2.0</a:t>
            </a:r>
            <a:r>
              <a:rPr lang="ko-KR" altLang="en-US" sz="2000" dirty="0" smtClean="0">
                <a:solidFill>
                  <a:srgbClr val="7A9E74"/>
                </a:solidFill>
              </a:rPr>
              <a:t>채널정격 출력 </a:t>
            </a:r>
            <a:r>
              <a:rPr lang="en-US" altLang="ko-KR" sz="2000" dirty="0" smtClean="0">
                <a:solidFill>
                  <a:srgbClr val="7A9E74"/>
                </a:solidFill>
              </a:rPr>
              <a:t>: 6W</a:t>
            </a:r>
          </a:p>
          <a:p>
            <a:pPr algn="l"/>
            <a:r>
              <a:rPr lang="ko-KR" altLang="en-US" sz="2000" dirty="0" smtClean="0">
                <a:solidFill>
                  <a:srgbClr val="7A9E74"/>
                </a:solidFill>
              </a:rPr>
              <a:t>전원공급 </a:t>
            </a:r>
            <a:r>
              <a:rPr lang="en-US" altLang="ko-KR" sz="2000" dirty="0" smtClean="0">
                <a:solidFill>
                  <a:srgbClr val="7A9E74"/>
                </a:solidFill>
              </a:rPr>
              <a:t>: USB</a:t>
            </a:r>
            <a:r>
              <a:rPr lang="ko-KR" altLang="en-US" sz="2000" dirty="0" smtClean="0">
                <a:solidFill>
                  <a:srgbClr val="7A9E74"/>
                </a:solidFill>
              </a:rPr>
              <a:t>전원</a:t>
            </a:r>
            <a:endParaRPr lang="en-US" altLang="ko-KR" sz="2000" dirty="0" smtClean="0">
              <a:solidFill>
                <a:srgbClr val="7A9E74"/>
              </a:solidFill>
            </a:endParaRPr>
          </a:p>
          <a:p>
            <a:pPr algn="l"/>
            <a:r>
              <a:rPr lang="ko-KR" altLang="en-US" sz="2000" dirty="0" smtClean="0">
                <a:solidFill>
                  <a:srgbClr val="7A9E74"/>
                </a:solidFill>
              </a:rPr>
              <a:t>부가기능 </a:t>
            </a:r>
            <a:r>
              <a:rPr lang="en-US" altLang="ko-KR" sz="2000" dirty="0" smtClean="0">
                <a:solidFill>
                  <a:srgbClr val="7A9E74"/>
                </a:solidFill>
              </a:rPr>
              <a:t>: </a:t>
            </a:r>
            <a:r>
              <a:rPr lang="ko-KR" altLang="en-US" sz="2000" dirty="0" smtClean="0">
                <a:solidFill>
                  <a:srgbClr val="7A9E74"/>
                </a:solidFill>
              </a:rPr>
              <a:t>헤드폰 단자</a:t>
            </a:r>
            <a:endParaRPr lang="en-US" altLang="ko-KR" sz="2000" dirty="0" smtClean="0">
              <a:solidFill>
                <a:srgbClr val="7A9E74"/>
              </a:solidFill>
            </a:endParaRPr>
          </a:p>
          <a:p>
            <a:pPr algn="l"/>
            <a:r>
              <a:rPr lang="ko-KR" altLang="en-US" sz="2000" dirty="0" smtClean="0">
                <a:solidFill>
                  <a:srgbClr val="7A9E74"/>
                </a:solidFill>
              </a:rPr>
              <a:t>방송 방식 </a:t>
            </a:r>
            <a:r>
              <a:rPr lang="en-US" altLang="ko-KR" sz="2000" dirty="0" smtClean="0">
                <a:solidFill>
                  <a:srgbClr val="7A9E74"/>
                </a:solidFill>
              </a:rPr>
              <a:t>: TTS</a:t>
            </a:r>
            <a:endParaRPr lang="ko-KR" altLang="ko-KR" sz="2000" dirty="0" smtClean="0">
              <a:solidFill>
                <a:srgbClr val="7A9E74"/>
              </a:solidFill>
            </a:endParaRPr>
          </a:p>
          <a:p>
            <a:pPr algn="l"/>
            <a:endParaRPr lang="en-US" altLang="ko-KR" sz="2000" dirty="0" smtClean="0">
              <a:solidFill>
                <a:srgbClr val="7A9E74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6237619" cy="122413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100" dirty="0" smtClean="0"/>
              <a:t>2.</a:t>
            </a:r>
            <a:r>
              <a:rPr lang="ko-KR" altLang="en-US" sz="3100" dirty="0" smtClean="0"/>
              <a:t>경보 제어 </a:t>
            </a:r>
            <a:r>
              <a:rPr lang="ko-KR" altLang="en-US" sz="3100" dirty="0"/>
              <a:t>매</a:t>
            </a:r>
            <a:r>
              <a:rPr lang="ko-KR" altLang="en-US" sz="3100" dirty="0" smtClean="0"/>
              <a:t>뉴얼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	-</a:t>
            </a:r>
            <a:r>
              <a:rPr lang="ko-KR" altLang="en-US" sz="2800" dirty="0" smtClean="0"/>
              <a:t>음성을 통한 불법주차 경보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endParaRPr lang="ko-KR" altLang="en-US" sz="2800" dirty="0"/>
          </a:p>
        </p:txBody>
      </p:sp>
      <p:grpSp>
        <p:nvGrpSpPr>
          <p:cNvPr id="5" name="그룹 4"/>
          <p:cNvGrpSpPr/>
          <p:nvPr/>
        </p:nvGrpSpPr>
        <p:grpSpPr>
          <a:xfrm>
            <a:off x="3987198" y="3945458"/>
            <a:ext cx="5049298" cy="2579886"/>
            <a:chOff x="1178886" y="3945458"/>
            <a:chExt cx="5049298" cy="2579886"/>
          </a:xfrm>
        </p:grpSpPr>
        <p:sp>
          <p:nvSpPr>
            <p:cNvPr id="22" name="TextBox 21"/>
            <p:cNvSpPr txBox="1"/>
            <p:nvPr/>
          </p:nvSpPr>
          <p:spPr>
            <a:xfrm>
              <a:off x="2844696" y="6156012"/>
              <a:ext cx="240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경보 상태 사진</a:t>
              </a:r>
              <a:endParaRPr lang="ko-KR" altLang="en-US" dirty="0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78886" y="3945458"/>
              <a:ext cx="5049298" cy="2179361"/>
              <a:chOff x="1044496" y="3945458"/>
              <a:chExt cx="5049298" cy="2179361"/>
            </a:xfrm>
          </p:grpSpPr>
          <p:pic>
            <p:nvPicPr>
              <p:cNvPr id="24" name="Picture 4" descr="C:\Users\u\Desktop\해야할거\스위치\c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6624" y="4521522"/>
                <a:ext cx="3897170" cy="1378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3" descr="C:\Users\u\Desktop\해야할거\스위치\소화전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3972" y="4305498"/>
                <a:ext cx="475205" cy="7440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직사각형 25"/>
              <p:cNvSpPr/>
              <p:nvPr/>
            </p:nvSpPr>
            <p:spPr>
              <a:xfrm>
                <a:off x="2052608" y="4502081"/>
                <a:ext cx="3889788" cy="162273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268632" y="4665538"/>
                <a:ext cx="3279746" cy="1221417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8" name="Picture 7" descr="C:\Users\u\Desktop\Documents\개발 목록\speaker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700192">
                <a:off x="1235274" y="4146502"/>
                <a:ext cx="674461" cy="6744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1044496" y="3945458"/>
                <a:ext cx="24934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경보 알림</a:t>
                </a:r>
                <a:endParaRPr lang="ko-KR" altLang="en-US" sz="1400" dirty="0"/>
              </a:p>
            </p:txBody>
          </p:sp>
        </p:grpSp>
      </p:grpSp>
      <p:pic>
        <p:nvPicPr>
          <p:cNvPr id="1029" name="Picture 5" descr="C:\Users\u\Desktop\해야할거\스위치\스피커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375" y="1196752"/>
            <a:ext cx="3506041" cy="277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4221088"/>
            <a:ext cx="5040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import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inherit"/>
              </a:rPr>
              <a:t>pyttsx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inherit"/>
            </a:endParaRPr>
          </a:p>
          <a:p>
            <a:pPr fontAlgn="base"/>
            <a:endParaRPr lang="en-US" altLang="ko-KR" dirty="0">
              <a:solidFill>
                <a:schemeClr val="bg1">
                  <a:lumMod val="50000"/>
                </a:schemeClr>
              </a:solidFill>
              <a:latin typeface="inherit"/>
            </a:endParaRPr>
          </a:p>
          <a:p>
            <a:pPr fontAlgn="base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engine =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pyttsx.init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()</a:t>
            </a:r>
          </a:p>
          <a:p>
            <a:pPr fontAlgn="base"/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engine.say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inherit"/>
              </a:rPr>
              <a:t>(‘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inherit"/>
              </a:rPr>
              <a:t>불법 주차 금지 구역입니다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inherit"/>
              </a:rPr>
              <a:t>.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inherit"/>
              </a:rPr>
              <a:t>속히 이동해주시길 바랍니다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inherit"/>
              </a:rPr>
              <a:t>.’)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inherit"/>
            </a:endParaRPr>
          </a:p>
          <a:p>
            <a:pPr fontAlgn="base"/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inherit"/>
              </a:rPr>
              <a:t>engine.runAndWait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inherit"/>
              </a:rPr>
              <a:t>()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50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8674" y="4729552"/>
            <a:ext cx="8247782" cy="1507760"/>
            <a:chOff x="428674" y="5089592"/>
            <a:chExt cx="8247782" cy="1507760"/>
          </a:xfrm>
        </p:grpSpPr>
        <p:sp>
          <p:nvSpPr>
            <p:cNvPr id="5" name="직사각형 4"/>
            <p:cNvSpPr/>
            <p:nvPr/>
          </p:nvSpPr>
          <p:spPr>
            <a:xfrm>
              <a:off x="539552" y="5665656"/>
              <a:ext cx="9797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dirty="0" smtClean="0"/>
                <a:t>Camera</a:t>
              </a:r>
              <a:endParaRPr lang="en-US" altLang="ko-KR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28674" y="5384592"/>
              <a:ext cx="1190998" cy="9291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32930" y="5100968"/>
              <a:ext cx="1743741" cy="1496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932715" y="5089592"/>
              <a:ext cx="1743741" cy="1496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/>
            <p:cNvCxnSpPr>
              <a:stCxn id="6" idx="3"/>
              <a:endCxn id="8" idx="1"/>
            </p:cNvCxnSpPr>
            <p:nvPr/>
          </p:nvCxnSpPr>
          <p:spPr>
            <a:xfrm>
              <a:off x="1619672" y="5849160"/>
              <a:ext cx="111325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8" idx="3"/>
              <a:endCxn id="10" idx="1"/>
            </p:cNvCxnSpPr>
            <p:nvPr/>
          </p:nvCxnSpPr>
          <p:spPr>
            <a:xfrm flipV="1">
              <a:off x="4476671" y="5837784"/>
              <a:ext cx="2456044" cy="11376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96826" y="5521640"/>
              <a:ext cx="747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Serial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6056" y="5373216"/>
              <a:ext cx="1174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무선 </a:t>
              </a:r>
              <a:r>
                <a:rPr lang="en-US" altLang="ko-KR" dirty="0" smtClean="0"/>
                <a:t>LAN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34420" y="5661248"/>
              <a:ext cx="1005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H-CCTV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34942" y="5593648"/>
              <a:ext cx="1397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Web Server</a:t>
              </a:r>
              <a:endParaRPr lang="ko-KR" altLang="en-US" dirty="0"/>
            </a:p>
          </p:txBody>
        </p:sp>
      </p:grpSp>
      <p:sp>
        <p:nvSpPr>
          <p:cNvPr id="13" name="부제목 2"/>
          <p:cNvSpPr txBox="1">
            <a:spLocks/>
          </p:cNvSpPr>
          <p:nvPr/>
        </p:nvSpPr>
        <p:spPr>
          <a:xfrm>
            <a:off x="251520" y="1556792"/>
            <a:ext cx="8208912" cy="33123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>
                <a:solidFill>
                  <a:srgbClr val="7A9E74"/>
                </a:solidFill>
              </a:rPr>
              <a:t>H-CCTV</a:t>
            </a:r>
            <a:r>
              <a:rPr lang="ko-KR" altLang="en-US" sz="2000" dirty="0" smtClean="0">
                <a:solidFill>
                  <a:srgbClr val="7A9E74"/>
                </a:solidFill>
              </a:rPr>
              <a:t>에서 무선 </a:t>
            </a:r>
            <a:r>
              <a:rPr lang="en-US" altLang="ko-KR" sz="2000" dirty="0" smtClean="0">
                <a:solidFill>
                  <a:srgbClr val="7A9E74"/>
                </a:solidFill>
              </a:rPr>
              <a:t>LAN</a:t>
            </a:r>
            <a:r>
              <a:rPr lang="ko-KR" altLang="en-US" sz="2000" dirty="0" smtClean="0">
                <a:solidFill>
                  <a:srgbClr val="7A9E74"/>
                </a:solidFill>
              </a:rPr>
              <a:t>을 통해 불법 주차 데이터들을  웹 서버에 전송</a:t>
            </a:r>
            <a:endParaRPr lang="en-US" altLang="ko-KR" sz="2000" dirty="0" smtClean="0">
              <a:solidFill>
                <a:srgbClr val="7A9E74"/>
              </a:solidFill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7A9E74"/>
              </a:solidFill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rgbClr val="7A9E74"/>
                </a:solidFill>
              </a:rPr>
              <a:t>예시</a:t>
            </a:r>
            <a:r>
              <a:rPr lang="en-US" altLang="ko-KR" sz="2000" dirty="0" smtClean="0">
                <a:solidFill>
                  <a:srgbClr val="7A9E74"/>
                </a:solidFill>
              </a:rPr>
              <a:t>123.123.211.37:8080/</a:t>
            </a:r>
            <a:r>
              <a:rPr lang="en-US" altLang="ko-KR" sz="2000" dirty="0" err="1" smtClean="0">
                <a:solidFill>
                  <a:srgbClr val="7A9E74"/>
                </a:solidFill>
              </a:rPr>
              <a:t>transmission?id</a:t>
            </a:r>
            <a:r>
              <a:rPr lang="en-US" altLang="ko-KR" sz="2000" dirty="0" smtClean="0">
                <a:solidFill>
                  <a:srgbClr val="7A9E74"/>
                </a:solidFill>
              </a:rPr>
              <a:t>=3&amp;counter=17&amp;picture=12161217.jpg&amp;R_date=171028&amp;status=true</a:t>
            </a:r>
          </a:p>
          <a:p>
            <a:pPr marL="0" indent="0">
              <a:buNone/>
            </a:pPr>
            <a:endParaRPr lang="en-US" altLang="ko-KR" sz="2000" dirty="0" smtClean="0">
              <a:solidFill>
                <a:srgbClr val="7A9E74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7A9E74"/>
                </a:solidFill>
              </a:rPr>
              <a:t>	</a:t>
            </a:r>
            <a:r>
              <a:rPr lang="en-US" altLang="ko-KR" sz="2000" dirty="0" smtClean="0">
                <a:solidFill>
                  <a:srgbClr val="7A9E74"/>
                </a:solidFill>
              </a:rPr>
              <a:t>	</a:t>
            </a:r>
            <a:r>
              <a:rPr lang="en-US" altLang="ko-KR" sz="2000" dirty="0">
                <a:solidFill>
                  <a:srgbClr val="7A9E74"/>
                </a:solidFill>
              </a:rPr>
              <a:t>	</a:t>
            </a:r>
            <a:endParaRPr lang="en-US" altLang="ko-KR" sz="2000" dirty="0" smtClean="0">
              <a:solidFill>
                <a:srgbClr val="7A9E74"/>
              </a:solidFill>
            </a:endParaRPr>
          </a:p>
          <a:p>
            <a:pPr marL="0" indent="0">
              <a:buNone/>
            </a:pPr>
            <a:endParaRPr lang="en-US" altLang="ko-KR" sz="2000" dirty="0" smtClean="0">
              <a:solidFill>
                <a:srgbClr val="7A9E74"/>
              </a:solidFill>
            </a:endParaRPr>
          </a:p>
        </p:txBody>
      </p:sp>
      <p:sp>
        <p:nvSpPr>
          <p:cNvPr id="15" name="제목 3"/>
          <p:cNvSpPr txBox="1">
            <a:spLocks/>
          </p:cNvSpPr>
          <p:nvPr/>
        </p:nvSpPr>
        <p:spPr>
          <a:xfrm>
            <a:off x="395536" y="188640"/>
            <a:ext cx="7560840" cy="115212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/>
              <a:t>3</a:t>
            </a:r>
            <a:r>
              <a:rPr lang="en-US" altLang="ko-KR" sz="2800" dirty="0" smtClean="0"/>
              <a:t>.</a:t>
            </a:r>
            <a:r>
              <a:rPr lang="ko-KR" altLang="en-US" sz="2800" dirty="0" smtClean="0"/>
              <a:t>웹 서버 전송 매뉴얼</a:t>
            </a:r>
            <a:endParaRPr lang="en-US" altLang="ko-KR" sz="2800" dirty="0" smtClean="0"/>
          </a:p>
          <a:p>
            <a:pPr algn="l"/>
            <a:r>
              <a:rPr lang="en-US" altLang="ko-KR" sz="2500" dirty="0" smtClean="0"/>
              <a:t>	-</a:t>
            </a:r>
            <a:r>
              <a:rPr lang="ko-KR" altLang="en-US" sz="2500" dirty="0" smtClean="0"/>
              <a:t>상태전환 시 데이터 전송</a:t>
            </a:r>
            <a:endParaRPr lang="en-US" altLang="ko-KR" sz="2500" dirty="0" smtClean="0"/>
          </a:p>
          <a:p>
            <a:pPr algn="l"/>
            <a:r>
              <a:rPr lang="en-US" altLang="ko-KR" sz="2500" dirty="0"/>
              <a:t>	</a:t>
            </a:r>
            <a:r>
              <a:rPr lang="en-US" altLang="ko-KR" sz="2500" dirty="0" smtClean="0"/>
              <a:t>-H-CCTV</a:t>
            </a:r>
            <a:r>
              <a:rPr lang="ko-KR" altLang="en-US" sz="2500" dirty="0" smtClean="0"/>
              <a:t>에서 웹 서버로 데이터 전송</a:t>
            </a:r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36255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21170" y="4664169"/>
            <a:ext cx="8283278" cy="1569897"/>
            <a:chOff x="144016" y="5027455"/>
            <a:chExt cx="8283278" cy="1569897"/>
          </a:xfrm>
        </p:grpSpPr>
        <p:grpSp>
          <p:nvGrpSpPr>
            <p:cNvPr id="4" name="그룹 3"/>
            <p:cNvGrpSpPr/>
            <p:nvPr/>
          </p:nvGrpSpPr>
          <p:grpSpPr>
            <a:xfrm>
              <a:off x="7236296" y="5452192"/>
              <a:ext cx="1190998" cy="929136"/>
              <a:chOff x="428674" y="5384592"/>
              <a:chExt cx="1190998" cy="929136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539552" y="5665656"/>
                <a:ext cx="8771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/>
                <a:r>
                  <a:rPr lang="ko-KR" altLang="en-US" dirty="0" smtClean="0"/>
                  <a:t>스피</a:t>
                </a:r>
                <a:r>
                  <a:rPr lang="ko-KR" altLang="en-US" dirty="0"/>
                  <a:t>커</a:t>
                </a:r>
                <a:endParaRPr lang="en-US" altLang="ko-KR" dirty="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428674" y="5384592"/>
                <a:ext cx="1190998" cy="9291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4" name="직선 화살표 연결선 13"/>
            <p:cNvCxnSpPr/>
            <p:nvPr/>
          </p:nvCxnSpPr>
          <p:spPr>
            <a:xfrm>
              <a:off x="6099717" y="5890972"/>
              <a:ext cx="1113258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372200" y="5521640"/>
              <a:ext cx="747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Serial</a:t>
              </a:r>
              <a:endParaRPr lang="ko-KR" altLang="en-US" dirty="0"/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 rot="10800000" flipH="1">
              <a:off x="1924496" y="6240558"/>
              <a:ext cx="2431480" cy="0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262911" y="5027455"/>
              <a:ext cx="17718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무선 </a:t>
              </a:r>
              <a:r>
                <a:rPr lang="en-US" altLang="ko-KR" sz="1200" dirty="0" smtClean="0"/>
                <a:t>LAN(Polling </a:t>
              </a:r>
              <a:r>
                <a:rPr lang="ko-KR" altLang="en-US" sz="1200" dirty="0" smtClean="0"/>
                <a:t>기법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355976" y="5100968"/>
              <a:ext cx="1743741" cy="1496384"/>
              <a:chOff x="2732930" y="5100968"/>
              <a:chExt cx="1743741" cy="1496384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732930" y="5100968"/>
                <a:ext cx="1743741" cy="149638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059832" y="5651956"/>
                <a:ext cx="1005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H-CCTV</a:t>
                </a:r>
                <a:endParaRPr lang="ko-KR" altLang="en-US" dirty="0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144016" y="5088430"/>
              <a:ext cx="1743741" cy="1496384"/>
              <a:chOff x="6932715" y="5089592"/>
              <a:chExt cx="1743741" cy="1496384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6932715" y="5089592"/>
                <a:ext cx="1743741" cy="149638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134942" y="5593648"/>
                <a:ext cx="1397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Web Server</a:t>
                </a:r>
                <a:endParaRPr lang="ko-KR" altLang="en-US" dirty="0"/>
              </a:p>
            </p:txBody>
          </p:sp>
        </p:grpSp>
      </p:grpSp>
      <p:sp>
        <p:nvSpPr>
          <p:cNvPr id="13" name="부제목 2"/>
          <p:cNvSpPr txBox="1">
            <a:spLocks/>
          </p:cNvSpPr>
          <p:nvPr/>
        </p:nvSpPr>
        <p:spPr>
          <a:xfrm>
            <a:off x="144016" y="1484784"/>
            <a:ext cx="8892480" cy="23042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 smtClean="0">
              <a:solidFill>
                <a:srgbClr val="7A9E74"/>
              </a:solidFill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7A9E74"/>
              </a:solidFill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rgbClr val="7A9E74"/>
                </a:solidFill>
              </a:rPr>
              <a:t>웹 서버에서 무선 </a:t>
            </a:r>
            <a:r>
              <a:rPr lang="en-US" altLang="ko-KR" sz="2000" dirty="0" smtClean="0">
                <a:solidFill>
                  <a:srgbClr val="7A9E74"/>
                </a:solidFill>
              </a:rPr>
              <a:t>LAN</a:t>
            </a:r>
            <a:r>
              <a:rPr lang="ko-KR" altLang="en-US" sz="2000" dirty="0">
                <a:solidFill>
                  <a:srgbClr val="7A9E74"/>
                </a:solidFill>
              </a:rPr>
              <a:t>을</a:t>
            </a:r>
            <a:r>
              <a:rPr lang="ko-KR" altLang="en-US" sz="2000" dirty="0" smtClean="0">
                <a:solidFill>
                  <a:srgbClr val="7A9E74"/>
                </a:solidFill>
              </a:rPr>
              <a:t> 통해 해당 </a:t>
            </a:r>
            <a:r>
              <a:rPr lang="en-US" altLang="ko-KR" sz="2000" dirty="0" smtClean="0">
                <a:solidFill>
                  <a:srgbClr val="7A9E74"/>
                </a:solidFill>
              </a:rPr>
              <a:t>H-CCTV</a:t>
            </a:r>
            <a:r>
              <a:rPr lang="ko-KR" altLang="en-US" sz="2000" dirty="0" smtClean="0">
                <a:solidFill>
                  <a:srgbClr val="7A9E74"/>
                </a:solidFill>
              </a:rPr>
              <a:t>에 상태 변환 데이터 전송</a:t>
            </a:r>
            <a:endParaRPr lang="en-US" altLang="ko-KR" sz="2000" dirty="0" smtClean="0">
              <a:solidFill>
                <a:srgbClr val="7A9E74"/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7A9E74"/>
                </a:solidFill>
              </a:rPr>
              <a:t/>
            </a:r>
            <a:br>
              <a:rPr lang="en-US" altLang="ko-KR" sz="2000" dirty="0" smtClean="0">
                <a:solidFill>
                  <a:srgbClr val="7A9E74"/>
                </a:solidFill>
              </a:rPr>
            </a:br>
            <a:r>
              <a:rPr lang="ko-KR" altLang="en-US" sz="2000" dirty="0" smtClean="0">
                <a:solidFill>
                  <a:srgbClr val="7A9E74"/>
                </a:solidFill>
              </a:rPr>
              <a:t>예시</a:t>
            </a:r>
            <a:r>
              <a:rPr lang="en-US" altLang="ko-KR" sz="2000" dirty="0" smtClean="0">
                <a:solidFill>
                  <a:srgbClr val="7A9E74"/>
                </a:solidFill>
              </a:rPr>
              <a:t>	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7A9E74"/>
                </a:solidFill>
              </a:rPr>
              <a:t>123.123.211.37:8080/</a:t>
            </a:r>
            <a:r>
              <a:rPr lang="en-US" altLang="ko-KR" sz="2000" dirty="0" err="1" smtClean="0">
                <a:solidFill>
                  <a:srgbClr val="7A9E74"/>
                </a:solidFill>
              </a:rPr>
              <a:t>statechange?id</a:t>
            </a:r>
            <a:r>
              <a:rPr lang="en-US" altLang="ko-KR" sz="2000" dirty="0" smtClean="0">
                <a:solidFill>
                  <a:srgbClr val="7A9E74"/>
                </a:solidFill>
              </a:rPr>
              <a:t>=3&amp;status=false</a:t>
            </a:r>
            <a:r>
              <a:rPr lang="en-US" altLang="ko-KR" sz="2000" dirty="0" smtClean="0">
                <a:solidFill>
                  <a:srgbClr val="7A9E74"/>
                </a:solidFill>
              </a:rPr>
              <a:t>			</a:t>
            </a:r>
          </a:p>
          <a:p>
            <a:pPr marL="0" indent="0">
              <a:buNone/>
            </a:pPr>
            <a:endParaRPr lang="en-US" altLang="ko-KR" sz="2000" dirty="0" smtClean="0">
              <a:solidFill>
                <a:srgbClr val="7A9E74"/>
              </a:solidFill>
            </a:endParaRPr>
          </a:p>
        </p:txBody>
      </p:sp>
      <p:sp>
        <p:nvSpPr>
          <p:cNvPr id="15" name="제목 3"/>
          <p:cNvSpPr txBox="1">
            <a:spLocks/>
          </p:cNvSpPr>
          <p:nvPr/>
        </p:nvSpPr>
        <p:spPr>
          <a:xfrm>
            <a:off x="395536" y="188640"/>
            <a:ext cx="8280920" cy="129614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dirty="0" smtClean="0"/>
              <a:t>4.</a:t>
            </a:r>
            <a:r>
              <a:rPr lang="ko-KR" altLang="en-US" sz="2500" dirty="0" smtClean="0"/>
              <a:t> </a:t>
            </a:r>
            <a:r>
              <a:rPr lang="ko-KR" altLang="en-US" sz="2800" dirty="0" smtClean="0"/>
              <a:t>경보 결과 송수신 매뉴얼</a:t>
            </a:r>
          </a:p>
          <a:p>
            <a:pPr algn="l"/>
            <a:r>
              <a:rPr lang="en-US" altLang="ko-KR" sz="2500" dirty="0" smtClean="0"/>
              <a:t>	-</a:t>
            </a:r>
            <a:r>
              <a:rPr lang="ko-KR" altLang="en-US" sz="2500" dirty="0" smtClean="0"/>
              <a:t>웹 사이트에서 상태전환 시 데이터 전송</a:t>
            </a:r>
            <a:endParaRPr lang="en-US" altLang="ko-KR" sz="2500" dirty="0" smtClean="0"/>
          </a:p>
          <a:p>
            <a:pPr algn="l"/>
            <a:r>
              <a:rPr lang="en-US" altLang="ko-KR" sz="2500" dirty="0"/>
              <a:t>	</a:t>
            </a:r>
            <a:r>
              <a:rPr lang="en-US" altLang="ko-KR" sz="2500" dirty="0" smtClean="0"/>
              <a:t>-</a:t>
            </a:r>
            <a:r>
              <a:rPr lang="ko-KR" altLang="en-US" sz="2500" dirty="0" smtClean="0"/>
              <a:t>상태 전환 명령 시 </a:t>
            </a:r>
            <a:r>
              <a:rPr lang="en-US" altLang="ko-KR" sz="2500" dirty="0" smtClean="0"/>
              <a:t>H-CCTV</a:t>
            </a:r>
            <a:r>
              <a:rPr lang="ko-KR" altLang="en-US" sz="2500" dirty="0" smtClean="0"/>
              <a:t>에서 상태 전환</a:t>
            </a:r>
            <a:endParaRPr lang="en-US" altLang="ko-KR" sz="2500" dirty="0" smtClean="0"/>
          </a:p>
          <a:p>
            <a:pPr algn="l"/>
            <a:r>
              <a:rPr lang="en-US" altLang="ko-KR" sz="2500" dirty="0"/>
              <a:t>	</a:t>
            </a:r>
            <a:endParaRPr lang="en-US" altLang="ko-KR" sz="2500" dirty="0" smtClean="0"/>
          </a:p>
          <a:p>
            <a:pPr algn="l"/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endParaRPr lang="ko-KR" altLang="en-US" sz="25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2064911" y="5229200"/>
            <a:ext cx="2468219" cy="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50786" y="5805264"/>
            <a:ext cx="117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Response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43808" y="5157192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1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8921"/>
            <a:ext cx="7772400" cy="1470025"/>
          </a:xfrm>
        </p:spPr>
        <p:txBody>
          <a:bodyPr/>
          <a:lstStyle/>
          <a:p>
            <a:r>
              <a:rPr lang="ko-KR" altLang="en-US" smtClean="0"/>
              <a:t>부품목</a:t>
            </a:r>
            <a:r>
              <a:rPr lang="ko-KR" altLang="en-US"/>
              <a:t>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170" y="1296144"/>
            <a:ext cx="9114829" cy="5733256"/>
          </a:xfrm>
        </p:spPr>
        <p:txBody>
          <a:bodyPr>
            <a:noAutofit/>
          </a:bodyPr>
          <a:lstStyle/>
          <a:p>
            <a:pPr marL="285750" indent="-285750" algn="l" fontAlgn="ctr">
              <a:buFont typeface="Arial" pitchFamily="34" charset="0"/>
              <a:buChar char="•"/>
            </a:pPr>
            <a:r>
              <a:rPr lang="ko-KR" altLang="en-US" sz="1600" u="none" strike="noStrike" dirty="0" smtClean="0">
                <a:effectLst/>
              </a:rPr>
              <a:t>정품 </a:t>
            </a:r>
            <a:r>
              <a:rPr lang="ko-KR" altLang="en-US" sz="1600" dirty="0" err="1" smtClean="0"/>
              <a:t>라즈베리파이</a:t>
            </a:r>
            <a:r>
              <a:rPr lang="en-US" altLang="ko-KR" sz="1600" dirty="0" smtClean="0"/>
              <a:t>3</a:t>
            </a:r>
            <a:r>
              <a:rPr lang="en-US" altLang="ko-KR" sz="1600" u="none" strike="noStrike" dirty="0" smtClean="0">
                <a:effectLst/>
              </a:rPr>
              <a:t> </a:t>
            </a:r>
            <a:r>
              <a:rPr lang="ko-KR" altLang="en-US" sz="1600" u="none" strike="noStrike" dirty="0" smtClean="0">
                <a:effectLst/>
              </a:rPr>
              <a:t>전용 카메라 모듈 </a:t>
            </a:r>
            <a:r>
              <a:rPr lang="en-US" altLang="ko-KR" sz="1600" u="none" strike="noStrike" dirty="0" smtClean="0">
                <a:effectLst/>
              </a:rPr>
              <a:t>8MP</a:t>
            </a:r>
          </a:p>
          <a:p>
            <a:pPr algn="l" fontAlgn="ctr"/>
            <a:r>
              <a:rPr lang="en-US" altLang="ko-KR" sz="1600" dirty="0" smtClean="0">
                <a:solidFill>
                  <a:srgbClr val="000000"/>
                </a:solidFill>
              </a:rPr>
              <a:t> 	-</a:t>
            </a:r>
            <a:r>
              <a:rPr lang="ko-KR" altLang="en-US" sz="1600" dirty="0" smtClean="0">
                <a:solidFill>
                  <a:srgbClr val="000000"/>
                </a:solidFill>
              </a:rPr>
              <a:t>카메라 모듈</a:t>
            </a:r>
            <a:endParaRPr lang="en-US" altLang="ko-KR" sz="1600" dirty="0" smtClean="0">
              <a:solidFill>
                <a:srgbClr val="000000"/>
              </a:solidFill>
            </a:endParaRPr>
          </a:p>
          <a:p>
            <a:pPr algn="l" fontAlgn="ctr"/>
            <a:endParaRPr lang="en-US" altLang="ko-KR" sz="1600" dirty="0">
              <a:solidFill>
                <a:srgbClr val="000000"/>
              </a:solidFill>
            </a:endParaRPr>
          </a:p>
          <a:p>
            <a:pPr marL="285750" indent="-285750" algn="l" fontAlgn="ctr">
              <a:buFont typeface="Arial" pitchFamily="34" charset="0"/>
              <a:buChar char="•"/>
            </a:pPr>
            <a:r>
              <a:rPr lang="ko-KR" altLang="en-US" sz="1600" u="none" strike="noStrike" dirty="0" smtClean="0">
                <a:effectLst/>
              </a:rPr>
              <a:t>초보자용 </a:t>
            </a:r>
            <a:r>
              <a:rPr lang="ko-KR" altLang="en-US" sz="1600" u="none" strike="noStrike" dirty="0" err="1" smtClean="0">
                <a:effectLst/>
              </a:rPr>
              <a:t>라즈베리파이</a:t>
            </a:r>
            <a:r>
              <a:rPr lang="en-US" altLang="ko-KR" sz="1600" u="none" strike="noStrike" dirty="0" smtClean="0">
                <a:effectLst/>
              </a:rPr>
              <a:t>3 </a:t>
            </a:r>
            <a:r>
              <a:rPr lang="ko-KR" altLang="en-US" sz="1600" u="none" strike="noStrike" dirty="0" err="1" smtClean="0">
                <a:effectLst/>
              </a:rPr>
              <a:t>스타터</a:t>
            </a:r>
            <a:r>
              <a:rPr lang="ko-KR" altLang="en-US" sz="1600" u="none" strike="noStrike" dirty="0" smtClean="0">
                <a:effectLst/>
              </a:rPr>
              <a:t> 키트 </a:t>
            </a:r>
            <a:r>
              <a:rPr lang="en-US" altLang="ko-KR" sz="1600" u="none" strike="noStrike" dirty="0" smtClean="0">
                <a:effectLst/>
              </a:rPr>
              <a:t>V2 (Raspberry Pi 3 Model B Starter Kit V2)</a:t>
            </a:r>
          </a:p>
          <a:p>
            <a:pPr algn="l" fontAlgn="ctr"/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</a:rPr>
              <a:t>-H-CCTV</a:t>
            </a:r>
            <a:r>
              <a:rPr lang="ko-KR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</a:rPr>
              <a:t> (</a:t>
            </a:r>
            <a:r>
              <a:rPr lang="ko-KR" altLang="en-US" sz="1600" dirty="0" smtClean="0">
                <a:solidFill>
                  <a:srgbClr val="000000"/>
                </a:solidFill>
              </a:rPr>
              <a:t>메</a:t>
            </a:r>
            <a:r>
              <a:rPr lang="ko-KR" altLang="en-US" sz="1600" dirty="0">
                <a:solidFill>
                  <a:srgbClr val="000000"/>
                </a:solidFill>
              </a:rPr>
              <a:t>인</a:t>
            </a:r>
            <a:r>
              <a:rPr lang="en-US" altLang="ko-KR" sz="1600" dirty="0" smtClean="0">
                <a:solidFill>
                  <a:srgbClr val="000000"/>
                </a:solidFill>
              </a:rPr>
              <a:t>)</a:t>
            </a:r>
          </a:p>
          <a:p>
            <a:pPr algn="l" fontAlgn="ctr"/>
            <a:endParaRPr lang="en-US" altLang="ko-KR" sz="1600" dirty="0">
              <a:solidFill>
                <a:srgbClr val="000000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ko-KR" altLang="en-US" sz="1600" u="none" strike="noStrike" dirty="0" smtClean="0">
                <a:effectLst/>
              </a:rPr>
              <a:t>삼성전자 </a:t>
            </a:r>
            <a:r>
              <a:rPr lang="en-US" altLang="ko-KR" sz="1600" u="none" strike="noStrike" dirty="0" smtClean="0">
                <a:effectLst/>
              </a:rPr>
              <a:t>MICRO SDXC 128GB EVO UHS-I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</a:rPr>
              <a:t>-SD</a:t>
            </a:r>
            <a:r>
              <a:rPr lang="ko-KR" altLang="en-US" sz="1600" dirty="0" smtClean="0">
                <a:solidFill>
                  <a:srgbClr val="000000"/>
                </a:solidFill>
              </a:rPr>
              <a:t>카드 </a:t>
            </a:r>
            <a:r>
              <a:rPr lang="en-US" altLang="ko-KR" sz="1600" dirty="0" smtClean="0">
                <a:solidFill>
                  <a:srgbClr val="000000"/>
                </a:solidFill>
              </a:rPr>
              <a:t>(OS</a:t>
            </a:r>
            <a:r>
              <a:rPr lang="ko-KR" altLang="en-US" sz="1600" dirty="0" smtClean="0">
                <a:solidFill>
                  <a:srgbClr val="000000"/>
                </a:solidFill>
              </a:rPr>
              <a:t>설치용</a:t>
            </a:r>
            <a:r>
              <a:rPr lang="en-US" altLang="ko-KR" sz="1600" dirty="0" smtClean="0">
                <a:solidFill>
                  <a:srgbClr val="000000"/>
                </a:solidFill>
              </a:rPr>
              <a:t>)</a:t>
            </a:r>
          </a:p>
          <a:p>
            <a:pPr algn="l"/>
            <a:endParaRPr lang="en-US" altLang="ko-KR" sz="1600" dirty="0">
              <a:solidFill>
                <a:srgbClr val="000000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ko-KR" altLang="en-US" sz="1600" u="none" strike="noStrike" dirty="0" err="1" smtClean="0">
                <a:effectLst/>
              </a:rPr>
              <a:t>샌디스크</a:t>
            </a:r>
            <a:r>
              <a:rPr lang="ko-KR" altLang="en-US" sz="1600" u="none" strike="noStrike" dirty="0" smtClean="0">
                <a:effectLst/>
              </a:rPr>
              <a:t> </a:t>
            </a:r>
            <a:r>
              <a:rPr lang="en-US" altLang="ko-KR" sz="1600" u="none" strike="noStrike" dirty="0" err="1" smtClean="0">
                <a:effectLst/>
              </a:rPr>
              <a:t>Cruzer</a:t>
            </a:r>
            <a:r>
              <a:rPr lang="en-US" altLang="ko-KR" sz="1600" u="none" strike="noStrike" dirty="0" smtClean="0">
                <a:effectLst/>
              </a:rPr>
              <a:t> Blade CZ50 64GB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</a:rPr>
              <a:t>-USB (</a:t>
            </a:r>
            <a:r>
              <a:rPr lang="ko-KR" altLang="en-US" sz="1600" dirty="0" smtClean="0">
                <a:solidFill>
                  <a:srgbClr val="000000"/>
                </a:solidFill>
              </a:rPr>
              <a:t>데이터 저장용</a:t>
            </a:r>
            <a:r>
              <a:rPr lang="en-US" altLang="ko-KR" sz="1600" dirty="0" smtClean="0">
                <a:solidFill>
                  <a:srgbClr val="000000"/>
                </a:solidFill>
              </a:rPr>
              <a:t>)</a:t>
            </a:r>
          </a:p>
          <a:p>
            <a:pPr algn="l"/>
            <a:endParaRPr lang="en-US" altLang="ko-KR" sz="1600" dirty="0">
              <a:solidFill>
                <a:srgbClr val="000000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altLang="ko-KR" sz="1600" u="none" strike="noStrike" dirty="0" smtClean="0">
                <a:effectLst/>
              </a:rPr>
              <a:t>H-CCTV</a:t>
            </a:r>
            <a:r>
              <a:rPr lang="ko-KR" altLang="en-US" sz="1600" u="none" strike="noStrike" dirty="0" smtClean="0">
                <a:effectLst/>
              </a:rPr>
              <a:t> </a:t>
            </a:r>
            <a:r>
              <a:rPr lang="en-US" altLang="ko-KR" sz="1600" u="none" strike="noStrike" dirty="0" smtClean="0">
                <a:effectLst/>
              </a:rPr>
              <a:t>ABS </a:t>
            </a:r>
            <a:r>
              <a:rPr lang="ko-KR" altLang="en-US" sz="1600" u="none" strike="noStrike" dirty="0" smtClean="0">
                <a:effectLst/>
              </a:rPr>
              <a:t>케이스 커버 보호 상자 </a:t>
            </a:r>
            <a:r>
              <a:rPr lang="ko-KR" altLang="en-US" sz="1600" dirty="0" err="1" smtClean="0"/>
              <a:t>라즈베리파이</a:t>
            </a:r>
            <a:r>
              <a:rPr lang="en-US" altLang="ko-KR" sz="1600" dirty="0" smtClean="0"/>
              <a:t>3</a:t>
            </a:r>
            <a:r>
              <a:rPr lang="en-US" altLang="ko-KR" sz="1600" u="none" strike="noStrike" dirty="0" smtClean="0">
                <a:effectLst/>
              </a:rPr>
              <a:t> </a:t>
            </a:r>
            <a:r>
              <a:rPr lang="ko-KR" altLang="en-US" sz="1600" u="none" strike="noStrike" dirty="0" smtClean="0">
                <a:effectLst/>
              </a:rPr>
              <a:t>모델 </a:t>
            </a:r>
            <a:r>
              <a:rPr lang="en-US" altLang="ko-KR" sz="1600" u="none" strike="noStrike" dirty="0" smtClean="0">
                <a:effectLst/>
              </a:rPr>
              <a:t>B/</a:t>
            </a:r>
            <a:r>
              <a:rPr lang="ko-KR" altLang="en-US" sz="1600" u="none" strike="noStrike" dirty="0" smtClean="0">
                <a:effectLst/>
              </a:rPr>
              <a:t>파이 </a:t>
            </a:r>
            <a:r>
              <a:rPr lang="en-US" altLang="ko-KR" sz="1600" u="none" strike="noStrike" dirty="0" smtClean="0">
                <a:effectLst/>
              </a:rPr>
              <a:t>2B </a:t>
            </a:r>
            <a:r>
              <a:rPr lang="ko-KR" altLang="en-US" sz="1600" u="none" strike="noStrike" dirty="0" smtClean="0">
                <a:effectLst/>
              </a:rPr>
              <a:t>카메라 </a:t>
            </a:r>
            <a:r>
              <a:rPr lang="ko-KR" altLang="en-US" sz="1600" u="none" strike="noStrike" dirty="0" err="1" smtClean="0">
                <a:effectLst/>
              </a:rPr>
              <a:t>홀더</a:t>
            </a:r>
            <a:endParaRPr lang="en-US" altLang="ko-KR" sz="1600" u="none" strike="noStrike" dirty="0" smtClean="0">
              <a:effectLst/>
            </a:endParaRPr>
          </a:p>
          <a:p>
            <a:pPr algn="l"/>
            <a:r>
              <a:rPr lang="en-US" altLang="ko-KR" sz="1600" i="0" dirty="0">
                <a:solidFill>
                  <a:srgbClr val="333333"/>
                </a:solidFill>
                <a:latin typeface="돋움"/>
              </a:rPr>
              <a:t>	</a:t>
            </a:r>
            <a:r>
              <a:rPr lang="en-US" altLang="ko-KR" sz="1600" i="0" dirty="0" smtClean="0">
                <a:solidFill>
                  <a:srgbClr val="333333"/>
                </a:solidFill>
                <a:latin typeface="돋움"/>
              </a:rPr>
              <a:t>-</a:t>
            </a:r>
            <a:r>
              <a:rPr lang="ko-KR" altLang="en-US" sz="1600" i="0" dirty="0" smtClean="0">
                <a:solidFill>
                  <a:srgbClr val="333333"/>
                </a:solidFill>
                <a:latin typeface="돋움"/>
              </a:rPr>
              <a:t>카메라 케이스</a:t>
            </a:r>
            <a:endParaRPr lang="en-US" altLang="ko-KR" sz="1600" i="0" dirty="0" smtClean="0">
              <a:solidFill>
                <a:srgbClr val="333333"/>
              </a:solidFill>
              <a:latin typeface="돋움"/>
            </a:endParaRPr>
          </a:p>
          <a:p>
            <a:pPr algn="l"/>
            <a:endParaRPr lang="ko-KR" altLang="en-US" sz="1600" i="0" u="none" strike="noStrike" dirty="0" smtClean="0">
              <a:solidFill>
                <a:srgbClr val="333333"/>
              </a:solidFill>
              <a:effectLst/>
              <a:latin typeface="돋움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ko-KR" altLang="en-US" sz="1600" u="none" strike="noStrike" dirty="0" err="1" smtClean="0">
                <a:effectLst/>
              </a:rPr>
              <a:t>마이크로랩</a:t>
            </a:r>
            <a:r>
              <a:rPr lang="ko-KR" altLang="en-US" sz="1600" u="none" strike="noStrike" dirty="0" smtClean="0">
                <a:effectLst/>
              </a:rPr>
              <a:t> </a:t>
            </a:r>
            <a:r>
              <a:rPr lang="en-US" altLang="ko-KR" sz="1600" u="none" strike="noStrike" dirty="0" smtClean="0">
                <a:effectLst/>
              </a:rPr>
              <a:t>B-17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</a:rPr>
              <a:t>-</a:t>
            </a:r>
            <a:r>
              <a:rPr lang="ko-KR" altLang="en-US" sz="1600" dirty="0" smtClean="0">
                <a:solidFill>
                  <a:srgbClr val="000000"/>
                </a:solidFill>
              </a:rPr>
              <a:t>스피커 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56797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2824</TotalTime>
  <Words>280</Words>
  <Application>Microsoft Office PowerPoint</Application>
  <PresentationFormat>화면 슬라이드 쇼(4:3)</PresentationFormat>
  <Paragraphs>104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CCTV 제어 매뉴얼</vt:lpstr>
      <vt:lpstr>1.카메라 모듈 매뉴얼  -카메라 모듈  </vt:lpstr>
      <vt:lpstr>1.카메라 모듈 매뉴얼  -라즈베리파이3 모듈  </vt:lpstr>
      <vt:lpstr>1.카메라 모듈 매뉴얼  -카메라 모듈 작동방법  </vt:lpstr>
      <vt:lpstr>2.경보 제어 매뉴얼  -음성을 통한 불법주차 경보 </vt:lpstr>
      <vt:lpstr>PowerPoint 프레젠테이션</vt:lpstr>
      <vt:lpstr>PowerPoint 프레젠테이션</vt:lpstr>
      <vt:lpstr>부품목록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라즈베리파이 제어 메뉴얼</dc:title>
  <dc:creator>Windows 사용자</dc:creator>
  <cp:lastModifiedBy>Windows 사용자</cp:lastModifiedBy>
  <cp:revision>66</cp:revision>
  <dcterms:created xsi:type="dcterms:W3CDTF">2017-10-25T04:25:49Z</dcterms:created>
  <dcterms:modified xsi:type="dcterms:W3CDTF">2017-10-31T05:09:14Z</dcterms:modified>
</cp:coreProperties>
</file>