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6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47D40-EE10-4C38-80D2-3FDF96555BC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79B4-82E5-41A6-BCB6-5CC264FFC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1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79B4-82E5-41A6-BCB6-5CC264FFC3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7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8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0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5ECB-5CC7-4676-BDC0-64D6F3A1FFC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4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CCTV</a:t>
            </a:r>
            <a:r>
              <a:rPr lang="ko-KR" altLang="en-US" dirty="0" smtClean="0"/>
              <a:t> 제어 </a:t>
            </a:r>
            <a:r>
              <a:rPr lang="ko-KR" altLang="en-US" dirty="0"/>
              <a:t>매</a:t>
            </a:r>
            <a:r>
              <a:rPr lang="ko-KR" altLang="en-US" dirty="0" smtClean="0"/>
              <a:t>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000" dirty="0" smtClean="0"/>
              <a:t>1.</a:t>
            </a:r>
            <a:r>
              <a:rPr lang="ko-KR" altLang="en-US" sz="2000" dirty="0" smtClean="0"/>
              <a:t>카메라 모듈매뉴얼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2.</a:t>
            </a:r>
            <a:r>
              <a:rPr lang="ko-KR" altLang="en-US" sz="2000" dirty="0" smtClean="0"/>
              <a:t>경보 제어 모듈 매뉴얼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3.</a:t>
            </a:r>
            <a:r>
              <a:rPr lang="ko-KR" altLang="en-US" sz="2000" dirty="0" smtClean="0"/>
              <a:t>웹 서버 전송 매뉴얼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4.</a:t>
            </a:r>
            <a:r>
              <a:rPr lang="ko-KR" altLang="en-US" sz="2000" dirty="0" smtClean="0"/>
              <a:t>경보 결과 송신 매뉴얼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49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/>
              <a:t>1</a:t>
            </a:r>
            <a:r>
              <a:rPr lang="en-US" altLang="ko-KR" sz="3100" dirty="0" smtClean="0"/>
              <a:t>.</a:t>
            </a:r>
            <a:r>
              <a:rPr lang="ko-KR" altLang="en-US" sz="3100" dirty="0" smtClean="0"/>
              <a:t>카메라 모듈 </a:t>
            </a:r>
            <a:r>
              <a:rPr lang="ko-KR" altLang="en-US" sz="3100" dirty="0"/>
              <a:t>매</a:t>
            </a:r>
            <a:r>
              <a:rPr lang="ko-KR" altLang="en-US" sz="3100" dirty="0" smtClean="0"/>
              <a:t>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카메라 모듈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95536" y="3558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7A9E74"/>
                </a:solidFill>
              </a:rPr>
              <a:t>고품질 </a:t>
            </a:r>
            <a:r>
              <a:rPr lang="en-US" altLang="ko-KR" dirty="0">
                <a:solidFill>
                  <a:srgbClr val="7A9E74"/>
                </a:solidFill>
              </a:rPr>
              <a:t>8MP Sony IMX219 </a:t>
            </a:r>
            <a:r>
              <a:rPr lang="ko-KR" altLang="en-US" dirty="0">
                <a:solidFill>
                  <a:srgbClr val="7A9E74"/>
                </a:solidFill>
              </a:rPr>
              <a:t>이미지 센서를 통한 고정초점렌즈 </a:t>
            </a:r>
            <a:r>
              <a:rPr lang="en-US" altLang="ko-KR" dirty="0">
                <a:solidFill>
                  <a:srgbClr val="7A9E74"/>
                </a:solidFill>
              </a:rPr>
              <a:t>/ 3280 x 2464 (</a:t>
            </a:r>
            <a:r>
              <a:rPr lang="ko-KR" altLang="en-US" dirty="0">
                <a:solidFill>
                  <a:srgbClr val="7A9E74"/>
                </a:solidFill>
              </a:rPr>
              <a:t>사진</a:t>
            </a:r>
            <a:r>
              <a:rPr lang="en-US" altLang="ko-KR" dirty="0">
                <a:solidFill>
                  <a:srgbClr val="7A9E74"/>
                </a:solidFill>
              </a:rPr>
              <a:t>), 1080p30, 720p60, 640x480p60/90 (</a:t>
            </a:r>
            <a:r>
              <a:rPr lang="ko-KR" altLang="en-US" dirty="0">
                <a:solidFill>
                  <a:srgbClr val="7A9E74"/>
                </a:solidFill>
              </a:rPr>
              <a:t>비디오</a:t>
            </a:r>
            <a:r>
              <a:rPr lang="en-US" altLang="ko-KR" dirty="0">
                <a:solidFill>
                  <a:srgbClr val="7A9E74"/>
                </a:solidFill>
              </a:rPr>
              <a:t>) / CSI </a:t>
            </a:r>
            <a:r>
              <a:rPr lang="ko-KR" altLang="en-US" dirty="0">
                <a:solidFill>
                  <a:srgbClr val="7A9E74"/>
                </a:solidFill>
              </a:rPr>
              <a:t>인터페이스 </a:t>
            </a:r>
            <a:r>
              <a:rPr lang="en-US" altLang="ko-KR" dirty="0">
                <a:solidFill>
                  <a:srgbClr val="7A9E74"/>
                </a:solidFill>
              </a:rPr>
              <a:t>/ 25mm x 23mm x </a:t>
            </a:r>
            <a:r>
              <a:rPr lang="en-US" altLang="ko-KR" dirty="0" smtClean="0">
                <a:solidFill>
                  <a:srgbClr val="7A9E74"/>
                </a:solidFill>
              </a:rPr>
              <a:t>9mm</a:t>
            </a:r>
            <a:endParaRPr lang="ko-KR" altLang="en-US" dirty="0">
              <a:solidFill>
                <a:srgbClr val="7A9E74"/>
              </a:solidFill>
            </a:endParaRPr>
          </a:p>
        </p:txBody>
      </p:sp>
      <p:pic>
        <p:nvPicPr>
          <p:cNvPr id="2050" name="Picture 2" descr="C:\Users\u\Desktop\해야할거\스위치\카메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2609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23528" y="1772816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7A9E74"/>
                </a:solidFill>
              </a:rPr>
              <a:t>카메라 모듈을 이용</a:t>
            </a:r>
            <a:r>
              <a:rPr lang="ko-KR" altLang="en-US" dirty="0">
                <a:solidFill>
                  <a:srgbClr val="7A9E74"/>
                </a:solidFill>
              </a:rPr>
              <a:t>하</a:t>
            </a:r>
            <a:r>
              <a:rPr lang="ko-KR" altLang="en-US" dirty="0" smtClean="0">
                <a:solidFill>
                  <a:srgbClr val="7A9E74"/>
                </a:solidFill>
              </a:rPr>
              <a:t>여 사진을 찍을 수 있다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</a:p>
          <a:p>
            <a:endParaRPr lang="en-US" altLang="ko-KR" dirty="0">
              <a:solidFill>
                <a:srgbClr val="7A9E74"/>
              </a:solidFill>
            </a:endParaRPr>
          </a:p>
          <a:p>
            <a:r>
              <a:rPr lang="ko-KR" altLang="en-US" dirty="0" smtClean="0">
                <a:solidFill>
                  <a:srgbClr val="7A9E74"/>
                </a:solidFill>
              </a:rPr>
              <a:t>이 모듈을 </a:t>
            </a:r>
            <a:r>
              <a:rPr lang="ko-KR" altLang="en-US" dirty="0">
                <a:solidFill>
                  <a:srgbClr val="7A9E74"/>
                </a:solidFill>
              </a:rPr>
              <a:t>사</a:t>
            </a:r>
            <a:r>
              <a:rPr lang="ko-KR" altLang="en-US" dirty="0" smtClean="0">
                <a:solidFill>
                  <a:srgbClr val="7A9E74"/>
                </a:solidFill>
              </a:rPr>
              <a:t>용하여 </a:t>
            </a:r>
            <a:r>
              <a:rPr lang="en-US" altLang="ko-KR" dirty="0" smtClean="0">
                <a:solidFill>
                  <a:srgbClr val="7A9E74"/>
                </a:solidFill>
              </a:rPr>
              <a:t>1</a:t>
            </a:r>
            <a:r>
              <a:rPr lang="ko-KR" altLang="en-US" dirty="0" smtClean="0">
                <a:solidFill>
                  <a:srgbClr val="7A9E74"/>
                </a:solidFill>
              </a:rPr>
              <a:t>분마다 사진을 찍는다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  <a:endParaRPr lang="ko-KR" altLang="en-US" dirty="0">
              <a:solidFill>
                <a:srgbClr val="7A9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1520" y="302791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 smtClean="0"/>
              <a:t>1.</a:t>
            </a:r>
            <a:r>
              <a:rPr lang="ko-KR" altLang="en-US" sz="3100" dirty="0" smtClean="0"/>
              <a:t>카메라 모듈 매뉴얼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err="1" smtClean="0"/>
              <a:t>라즈베리파이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205489" y="2134011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ko-KR" dirty="0">
                <a:solidFill>
                  <a:srgbClr val="7A9E74"/>
                </a:solidFill>
              </a:rPr>
              <a:t>1.2GHz 64</a:t>
            </a:r>
            <a:r>
              <a:rPr lang="ko-KR" altLang="ko-KR" dirty="0">
                <a:solidFill>
                  <a:srgbClr val="7A9E74"/>
                </a:solidFill>
              </a:rPr>
              <a:t>비트 </a:t>
            </a:r>
            <a:r>
              <a:rPr lang="ko-KR" altLang="ko-KR" dirty="0" err="1">
                <a:solidFill>
                  <a:srgbClr val="7A9E74"/>
                </a:solidFill>
              </a:rPr>
              <a:t>쿼드</a:t>
            </a:r>
            <a:r>
              <a:rPr lang="ko-KR" altLang="ko-KR" dirty="0">
                <a:solidFill>
                  <a:srgbClr val="7A9E74"/>
                </a:solidFill>
              </a:rPr>
              <a:t> 코어 </a:t>
            </a:r>
            <a:r>
              <a:rPr lang="en-US" altLang="ko-KR" dirty="0">
                <a:solidFill>
                  <a:srgbClr val="7A9E74"/>
                </a:solidFill>
              </a:rPr>
              <a:t>ARMv8 CPU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802.11n </a:t>
            </a:r>
            <a:r>
              <a:rPr lang="ko-KR" altLang="ko-KR" dirty="0">
                <a:solidFill>
                  <a:srgbClr val="7A9E74"/>
                </a:solidFill>
              </a:rPr>
              <a:t>무선 </a:t>
            </a:r>
            <a:r>
              <a:rPr lang="en-US" altLang="ko-KR" dirty="0">
                <a:solidFill>
                  <a:srgbClr val="7A9E74"/>
                </a:solidFill>
              </a:rPr>
              <a:t>LAN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Bluetooth 4.0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BLE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USB </a:t>
            </a:r>
            <a:r>
              <a:rPr lang="ko-KR" altLang="ko-KR" dirty="0">
                <a:solidFill>
                  <a:srgbClr val="7A9E74"/>
                </a:solidFill>
              </a:rPr>
              <a:t>포트 </a:t>
            </a:r>
            <a:r>
              <a:rPr lang="en-US" altLang="ko-KR" dirty="0">
                <a:solidFill>
                  <a:srgbClr val="7A9E74"/>
                </a:solidFill>
              </a:rPr>
              <a:t>4</a:t>
            </a:r>
            <a:r>
              <a:rPr lang="ko-KR" altLang="ko-KR" dirty="0">
                <a:solidFill>
                  <a:srgbClr val="7A9E74"/>
                </a:solidFill>
              </a:rPr>
              <a:t>개</a:t>
            </a: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GPIO </a:t>
            </a:r>
            <a:r>
              <a:rPr lang="ko-KR" altLang="ko-KR" dirty="0">
                <a:solidFill>
                  <a:srgbClr val="7A9E74"/>
                </a:solidFill>
              </a:rPr>
              <a:t>핀 </a:t>
            </a:r>
            <a:r>
              <a:rPr lang="en-US" altLang="ko-KR" dirty="0">
                <a:solidFill>
                  <a:srgbClr val="7A9E74"/>
                </a:solidFill>
              </a:rPr>
              <a:t>40</a:t>
            </a:r>
            <a:r>
              <a:rPr lang="ko-KR" altLang="ko-KR" dirty="0">
                <a:solidFill>
                  <a:srgbClr val="7A9E74"/>
                </a:solidFill>
              </a:rPr>
              <a:t>개</a:t>
            </a: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전체 </a:t>
            </a:r>
            <a:r>
              <a:rPr lang="en-US" altLang="ko-KR" dirty="0">
                <a:solidFill>
                  <a:srgbClr val="7A9E74"/>
                </a:solidFill>
              </a:rPr>
              <a:t>HDMI </a:t>
            </a:r>
            <a:r>
              <a:rPr lang="ko-KR" altLang="ko-KR" dirty="0">
                <a:solidFill>
                  <a:srgbClr val="7A9E74"/>
                </a:solidFill>
              </a:rPr>
              <a:t>포트</a:t>
            </a:r>
          </a:p>
          <a:p>
            <a:pPr fontAlgn="t"/>
            <a:r>
              <a:rPr lang="ko-KR" altLang="ko-KR" dirty="0" err="1">
                <a:solidFill>
                  <a:srgbClr val="7A9E74"/>
                </a:solidFill>
              </a:rPr>
              <a:t>이더넷</a:t>
            </a:r>
            <a:r>
              <a:rPr lang="ko-KR" altLang="ko-KR" dirty="0">
                <a:solidFill>
                  <a:srgbClr val="7A9E74"/>
                </a:solidFill>
              </a:rPr>
              <a:t> 포트</a:t>
            </a: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카메라 인터페이스</a:t>
            </a:r>
            <a:r>
              <a:rPr lang="en-US" altLang="ko-KR" dirty="0">
                <a:solidFill>
                  <a:srgbClr val="7A9E74"/>
                </a:solidFill>
              </a:rPr>
              <a:t>(CSI)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디스플레이 인터페이스</a:t>
            </a:r>
            <a:r>
              <a:rPr lang="en-US" altLang="ko-KR" dirty="0">
                <a:solidFill>
                  <a:srgbClr val="7A9E74"/>
                </a:solidFill>
              </a:rPr>
              <a:t>(DSI)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결합된 </a:t>
            </a:r>
            <a:r>
              <a:rPr lang="en-US" altLang="ko-KR" dirty="0">
                <a:solidFill>
                  <a:srgbClr val="7A9E74"/>
                </a:solidFill>
              </a:rPr>
              <a:t>3.5mm </a:t>
            </a:r>
            <a:r>
              <a:rPr lang="ko-KR" altLang="ko-KR" dirty="0">
                <a:solidFill>
                  <a:srgbClr val="7A9E74"/>
                </a:solidFill>
              </a:rPr>
              <a:t>오디오 </a:t>
            </a:r>
            <a:r>
              <a:rPr lang="ko-KR" altLang="ko-KR" dirty="0" err="1">
                <a:solidFill>
                  <a:srgbClr val="7A9E74"/>
                </a:solidFill>
              </a:rPr>
              <a:t>잭</a:t>
            </a:r>
            <a:r>
              <a:rPr lang="ko-KR" altLang="ko-KR" dirty="0">
                <a:solidFill>
                  <a:srgbClr val="7A9E74"/>
                </a:solidFill>
              </a:rPr>
              <a:t> 및 복합 비디오</a:t>
            </a: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Micro-SD </a:t>
            </a:r>
            <a:r>
              <a:rPr lang="ko-KR" altLang="ko-KR" dirty="0">
                <a:solidFill>
                  <a:srgbClr val="7A9E74"/>
                </a:solidFill>
              </a:rPr>
              <a:t>카드 </a:t>
            </a:r>
            <a:r>
              <a:rPr lang="ko-KR" altLang="ko-KR" dirty="0" smtClean="0">
                <a:solidFill>
                  <a:srgbClr val="7A9E74"/>
                </a:solidFill>
              </a:rPr>
              <a:t>슬롯</a:t>
            </a:r>
            <a:endParaRPr lang="en-US" altLang="ko-KR" dirty="0" smtClean="0">
              <a:solidFill>
                <a:srgbClr val="7A9E74"/>
              </a:solidFill>
            </a:endParaRPr>
          </a:p>
          <a:p>
            <a:pPr fontAlgn="t"/>
            <a:r>
              <a:rPr lang="en-US" altLang="ko-KR" dirty="0" err="1" smtClean="0">
                <a:solidFill>
                  <a:srgbClr val="7A9E74"/>
                </a:solidFill>
              </a:rPr>
              <a:t>VideoCore</a:t>
            </a:r>
            <a:r>
              <a:rPr lang="en-US" altLang="ko-KR" dirty="0">
                <a:solidFill>
                  <a:srgbClr val="7A9E74"/>
                </a:solidFill>
              </a:rPr>
              <a:t>®</a:t>
            </a:r>
            <a:r>
              <a:rPr lang="ko-KR" altLang="ko-KR" dirty="0">
                <a:solidFill>
                  <a:srgbClr val="7A9E74"/>
                </a:solidFill>
              </a:rPr>
              <a:t> </a:t>
            </a:r>
            <a:r>
              <a:rPr lang="en-US" altLang="ko-KR" dirty="0">
                <a:solidFill>
                  <a:srgbClr val="7A9E74"/>
                </a:solidFill>
              </a:rPr>
              <a:t>IV 3D </a:t>
            </a:r>
            <a:r>
              <a:rPr lang="ko-KR" altLang="ko-KR" dirty="0">
                <a:solidFill>
                  <a:srgbClr val="7A9E74"/>
                </a:solidFill>
              </a:rPr>
              <a:t>그래픽 </a:t>
            </a:r>
            <a:r>
              <a:rPr lang="ko-KR" altLang="ko-KR" dirty="0" smtClean="0">
                <a:solidFill>
                  <a:srgbClr val="7A9E74"/>
                </a:solidFill>
              </a:rPr>
              <a:t>코어</a:t>
            </a:r>
            <a:endParaRPr lang="en-US" altLang="ko-KR" b="1" dirty="0" smtClean="0">
              <a:solidFill>
                <a:srgbClr val="7A9E74"/>
              </a:solidFill>
            </a:endParaRPr>
          </a:p>
          <a:p>
            <a:endParaRPr lang="en-US" altLang="ko-KR" b="1" dirty="0" smtClean="0">
              <a:solidFill>
                <a:srgbClr val="7A9E7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768" y="1268760"/>
            <a:ext cx="790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7A9E74"/>
                </a:solidFill>
              </a:rPr>
              <a:t>데이터를 처리하여 웹 서버로 보내는 구조로써 핵심 부품이다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</a:p>
        </p:txBody>
      </p:sp>
      <p:pic>
        <p:nvPicPr>
          <p:cNvPr id="3076" name="Picture 4" descr="C:\Users\u\Desktop\해야할거\스위치\라즈베리파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433292" cy="31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/>
              <a:t>1</a:t>
            </a:r>
            <a:r>
              <a:rPr lang="en-US" altLang="ko-KR" sz="3100" dirty="0" smtClean="0"/>
              <a:t>.</a:t>
            </a:r>
            <a:r>
              <a:rPr lang="ko-KR" altLang="en-US" sz="3100" dirty="0" smtClean="0"/>
              <a:t>카메라 모듈 </a:t>
            </a:r>
            <a:r>
              <a:rPr lang="ko-KR" altLang="en-US" sz="3100" dirty="0"/>
              <a:t>매</a:t>
            </a:r>
            <a:r>
              <a:rPr lang="ko-KR" altLang="en-US" sz="3100" dirty="0" smtClean="0"/>
              <a:t>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카메라 모듈 작동방법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pic>
        <p:nvPicPr>
          <p:cNvPr id="6" name="Picture 2" descr="C:\Users\u\Desktop\해야할거\스위치\카메라 연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29" y="3772531"/>
            <a:ext cx="380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932040" y="1486204"/>
            <a:ext cx="3563558" cy="1574196"/>
            <a:chOff x="2339753" y="1988840"/>
            <a:chExt cx="4680519" cy="2067612"/>
          </a:xfrm>
        </p:grpSpPr>
        <p:pic>
          <p:nvPicPr>
            <p:cNvPr id="3" name="Picture 2" descr="C:\Users\u\Desktop\해야할거\스위치\라즈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3" y="1988840"/>
              <a:ext cx="3024336" cy="2067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순서도: 천공 테이프 4"/>
            <p:cNvSpPr/>
            <p:nvPr/>
          </p:nvSpPr>
          <p:spPr>
            <a:xfrm>
              <a:off x="3923928" y="3284984"/>
              <a:ext cx="2520280" cy="648072"/>
            </a:xfrm>
            <a:prstGeom prst="flowChartPunchedTape">
              <a:avLst/>
            </a:prstGeom>
            <a:pattFill prst="ltHorz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  <a:effectLst>
              <a:outerShdw blurRad="88900" dist="76200" dir="17220000" sx="92000" sy="92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 descr="C:\Users\u\Desktop\해야할거\스위치\라즈 카메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47819" y="3260603"/>
              <a:ext cx="696834" cy="648072"/>
            </a:xfrm>
            <a:prstGeom prst="rect">
              <a:avLst/>
            </a:prstGeom>
            <a:noFill/>
            <a:effectLst>
              <a:outerShdw blurRad="50800" dist="50800" dir="1800000" sx="104000" sy="104000" algn="ctr" rotWithShape="0">
                <a:schemeClr val="bg1">
                  <a:lumMod val="50000"/>
                  <a:alpha val="87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/>
              <a:t>#!/</a:t>
            </a:r>
            <a:r>
              <a:rPr lang="en-US" altLang="ko-KR" sz="1800" dirty="0" err="1" smtClean="0"/>
              <a:t>usr</a:t>
            </a:r>
            <a:r>
              <a:rPr lang="en-US" altLang="ko-KR" sz="1800" dirty="0" smtClean="0"/>
              <a:t>/bin/python </a:t>
            </a:r>
          </a:p>
          <a:p>
            <a:pPr algn="l"/>
            <a:r>
              <a:rPr lang="en-US" altLang="ko-KR" sz="1800" dirty="0" smtClean="0"/>
              <a:t>import time, </a:t>
            </a:r>
            <a:r>
              <a:rPr lang="en-US" altLang="ko-KR" sz="1800" dirty="0" err="1" smtClean="0"/>
              <a:t>picamera</a:t>
            </a:r>
            <a:r>
              <a:rPr lang="en-US" altLang="ko-KR" sz="1800" dirty="0" smtClean="0"/>
              <a:t> </a:t>
            </a:r>
          </a:p>
          <a:p>
            <a:pPr algn="l"/>
            <a:endParaRPr lang="en-US" altLang="ko-KR" sz="1800" dirty="0" smtClean="0"/>
          </a:p>
          <a:p>
            <a:pPr algn="l"/>
            <a:r>
              <a:rPr lang="en-US" altLang="ko-KR" sz="1800" dirty="0" smtClean="0"/>
              <a:t>camera = </a:t>
            </a:r>
            <a:r>
              <a:rPr lang="en-US" altLang="ko-KR" sz="1800" dirty="0" err="1" smtClean="0"/>
              <a:t>picamera.PICamera</a:t>
            </a:r>
            <a:r>
              <a:rPr lang="en-US" altLang="ko-KR" sz="1800" dirty="0" smtClean="0"/>
              <a:t>()  //</a:t>
            </a:r>
            <a:r>
              <a:rPr lang="ko-KR" altLang="en-US" sz="1800" dirty="0" smtClean="0"/>
              <a:t>객체생성</a:t>
            </a:r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camera.resolution</a:t>
            </a:r>
            <a:r>
              <a:rPr lang="en-US" altLang="ko-KR" sz="1800" dirty="0" smtClean="0"/>
              <a:t>=(1920,1080)  //</a:t>
            </a:r>
            <a:r>
              <a:rPr lang="ko-KR" altLang="en-US" sz="1800" dirty="0" smtClean="0"/>
              <a:t>화질</a:t>
            </a:r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camera.rotation</a:t>
            </a:r>
            <a:r>
              <a:rPr lang="en-US" altLang="ko-KR" sz="1800" dirty="0" smtClean="0"/>
              <a:t>=180</a:t>
            </a:r>
            <a:r>
              <a:rPr lang="en-US" altLang="ko-KR" sz="1800" dirty="0"/>
              <a:t>	 </a:t>
            </a:r>
            <a:r>
              <a:rPr lang="en-US" altLang="ko-KR" sz="1800" dirty="0" smtClean="0"/>
              <a:t>     </a:t>
            </a:r>
          </a:p>
          <a:p>
            <a:pPr algn="l"/>
            <a:r>
              <a:rPr lang="en-US" altLang="ko-KR" sz="1800" dirty="0" err="1" smtClean="0"/>
              <a:t>camera.hflip</a:t>
            </a:r>
            <a:r>
              <a:rPr lang="en-US" altLang="ko-KR" sz="1800" dirty="0" smtClean="0"/>
              <a:t>=True		//</a:t>
            </a:r>
            <a:r>
              <a:rPr lang="ko-KR" altLang="en-US" sz="1800" dirty="0" smtClean="0"/>
              <a:t>수평클립</a:t>
            </a:r>
            <a:endParaRPr lang="en-US" altLang="ko-KR" sz="1800" dirty="0" smtClean="0"/>
          </a:p>
          <a:p>
            <a:pPr algn="l"/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camera.start_preview</a:t>
            </a:r>
            <a:r>
              <a:rPr lang="en-US" altLang="ko-KR" sz="1800" dirty="0" smtClean="0"/>
              <a:t>()	//</a:t>
            </a:r>
            <a:r>
              <a:rPr lang="ko-KR" altLang="en-US" sz="1800" dirty="0" smtClean="0"/>
              <a:t>시작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Print(‘</a:t>
            </a:r>
            <a:r>
              <a:rPr lang="en-US" altLang="ko-KR" sz="1800" dirty="0" err="1" smtClean="0"/>
              <a:t>Camrera</a:t>
            </a:r>
            <a:r>
              <a:rPr lang="en-US" altLang="ko-KR" sz="1800" dirty="0" smtClean="0"/>
              <a:t> Start’)</a:t>
            </a:r>
          </a:p>
          <a:p>
            <a:pPr algn="l"/>
            <a:r>
              <a:rPr lang="en-US" altLang="ko-KR" sz="1800" dirty="0" smtClean="0"/>
              <a:t>Try:</a:t>
            </a:r>
          </a:p>
          <a:p>
            <a:pPr algn="l"/>
            <a:r>
              <a:rPr lang="en-US" altLang="ko-KR" sz="1800" dirty="0" smtClean="0"/>
              <a:t>     while True:</a:t>
            </a:r>
          </a:p>
          <a:p>
            <a:pPr algn="l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time.ctime</a:t>
            </a:r>
            <a:r>
              <a:rPr lang="en-US" altLang="ko-KR" sz="1800" dirty="0" smtClean="0"/>
              <a:t>()+’.jpg’  //</a:t>
            </a:r>
            <a:r>
              <a:rPr lang="ko-KR" altLang="en-US" sz="1800" dirty="0" smtClean="0"/>
              <a:t>저장형식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camera.capture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)</a:t>
            </a:r>
          </a:p>
          <a:p>
            <a:pPr algn="l"/>
            <a:r>
              <a:rPr lang="en-US" altLang="ko-KR" sz="1800" dirty="0" smtClean="0"/>
              <a:t>	print(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+’file created’) 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err="1" smtClean="0"/>
              <a:t>time.sleep</a:t>
            </a:r>
            <a:r>
              <a:rPr lang="en-US" altLang="ko-KR" sz="1800" dirty="0" smtClean="0"/>
              <a:t>(60) // 60</a:t>
            </a:r>
            <a:r>
              <a:rPr lang="ko-KR" altLang="en-US" sz="1800" dirty="0" smtClean="0"/>
              <a:t>초단위로 찍는다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7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110" y="1412776"/>
            <a:ext cx="6400800" cy="2592288"/>
          </a:xfrm>
        </p:spPr>
        <p:txBody>
          <a:bodyPr>
            <a:noAutofit/>
          </a:bodyPr>
          <a:lstStyle/>
          <a:p>
            <a:pPr algn="l"/>
            <a:r>
              <a:rPr lang="ko-KR" altLang="ko-KR" sz="2000" dirty="0" smtClean="0">
                <a:solidFill>
                  <a:srgbClr val="7A9E74"/>
                </a:solidFill>
              </a:rPr>
              <a:t>카메라 인터페이스</a:t>
            </a:r>
            <a:r>
              <a:rPr lang="en-US" altLang="ko-KR" sz="2000" dirty="0" smtClean="0">
                <a:solidFill>
                  <a:srgbClr val="7A9E74"/>
                </a:solidFill>
              </a:rPr>
              <a:t>(CSI)</a:t>
            </a:r>
          </a:p>
          <a:p>
            <a:pPr algn="l"/>
            <a:r>
              <a:rPr lang="en-US" altLang="ko-KR" sz="2000" dirty="0" smtClean="0">
                <a:solidFill>
                  <a:srgbClr val="7A9E74"/>
                </a:solidFill>
              </a:rPr>
              <a:t>	- 8MP Sony IMX219</a:t>
            </a: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스피</a:t>
            </a:r>
            <a:r>
              <a:rPr lang="ko-KR" altLang="en-US" sz="2000" dirty="0">
                <a:solidFill>
                  <a:srgbClr val="7A9E74"/>
                </a:solidFill>
              </a:rPr>
              <a:t>커</a:t>
            </a:r>
            <a:r>
              <a:rPr lang="en-US" altLang="ko-KR" sz="2000" dirty="0" smtClean="0">
                <a:solidFill>
                  <a:srgbClr val="7A9E74"/>
                </a:solidFill>
              </a:rPr>
              <a:t> </a:t>
            </a: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채널 </a:t>
            </a:r>
            <a:r>
              <a:rPr lang="en-US" altLang="ko-KR" sz="2000" dirty="0" smtClean="0">
                <a:solidFill>
                  <a:srgbClr val="7A9E74"/>
                </a:solidFill>
              </a:rPr>
              <a:t>: 2.0</a:t>
            </a:r>
            <a:r>
              <a:rPr lang="ko-KR" altLang="en-US" sz="2000" dirty="0" smtClean="0">
                <a:solidFill>
                  <a:srgbClr val="7A9E74"/>
                </a:solidFill>
              </a:rPr>
              <a:t>채널정격 출력 </a:t>
            </a:r>
            <a:r>
              <a:rPr lang="en-US" altLang="ko-KR" sz="2000" dirty="0" smtClean="0">
                <a:solidFill>
                  <a:srgbClr val="7A9E74"/>
                </a:solidFill>
              </a:rPr>
              <a:t>: 6W</a:t>
            </a: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전원공급 </a:t>
            </a:r>
            <a:r>
              <a:rPr lang="en-US" altLang="ko-KR" sz="2000" dirty="0" smtClean="0">
                <a:solidFill>
                  <a:srgbClr val="7A9E74"/>
                </a:solidFill>
              </a:rPr>
              <a:t>: USB</a:t>
            </a:r>
            <a:r>
              <a:rPr lang="ko-KR" altLang="en-US" sz="2000" dirty="0" smtClean="0">
                <a:solidFill>
                  <a:srgbClr val="7A9E74"/>
                </a:solidFill>
              </a:rPr>
              <a:t>전원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부가기능 </a:t>
            </a:r>
            <a:r>
              <a:rPr lang="en-US" altLang="ko-KR" sz="2000" dirty="0" smtClean="0">
                <a:solidFill>
                  <a:srgbClr val="7A9E74"/>
                </a:solidFill>
              </a:rPr>
              <a:t>: </a:t>
            </a:r>
            <a:r>
              <a:rPr lang="ko-KR" altLang="en-US" sz="2000" dirty="0" smtClean="0">
                <a:solidFill>
                  <a:srgbClr val="7A9E74"/>
                </a:solidFill>
              </a:rPr>
              <a:t>헤드폰 단자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방송 방식 </a:t>
            </a:r>
            <a:r>
              <a:rPr lang="en-US" altLang="ko-KR" sz="2000" dirty="0" smtClean="0">
                <a:solidFill>
                  <a:srgbClr val="7A9E74"/>
                </a:solidFill>
              </a:rPr>
              <a:t>: TTS</a:t>
            </a:r>
            <a:endParaRPr lang="ko-KR" altLang="ko-KR" sz="2000" dirty="0" smtClean="0">
              <a:solidFill>
                <a:srgbClr val="7A9E74"/>
              </a:solidFill>
            </a:endParaRPr>
          </a:p>
          <a:p>
            <a:pPr algn="l"/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6237619" cy="12241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 smtClean="0"/>
              <a:t>2.</a:t>
            </a:r>
            <a:r>
              <a:rPr lang="ko-KR" altLang="en-US" sz="3100" dirty="0" smtClean="0"/>
              <a:t>경보 제어 </a:t>
            </a:r>
            <a:r>
              <a:rPr lang="ko-KR" altLang="en-US" sz="3100" dirty="0"/>
              <a:t>매</a:t>
            </a:r>
            <a:r>
              <a:rPr lang="ko-KR" altLang="en-US" sz="3100" dirty="0" smtClean="0"/>
              <a:t>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음성을 통한 불법주차 경보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987198" y="3945458"/>
            <a:ext cx="5049298" cy="2579886"/>
            <a:chOff x="1178886" y="3945458"/>
            <a:chExt cx="5049298" cy="2579886"/>
          </a:xfrm>
        </p:grpSpPr>
        <p:sp>
          <p:nvSpPr>
            <p:cNvPr id="22" name="TextBox 21"/>
            <p:cNvSpPr txBox="1"/>
            <p:nvPr/>
          </p:nvSpPr>
          <p:spPr>
            <a:xfrm>
              <a:off x="2844696" y="6156012"/>
              <a:ext cx="240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경보 상태 사진</a:t>
              </a:r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78886" y="3945458"/>
              <a:ext cx="5049298" cy="2179361"/>
              <a:chOff x="1044496" y="3945458"/>
              <a:chExt cx="5049298" cy="2179361"/>
            </a:xfrm>
          </p:grpSpPr>
          <p:pic>
            <p:nvPicPr>
              <p:cNvPr id="24" name="Picture 4" descr="C:\Users\u\Desktop\해야할거\스위치\c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6624" y="4521522"/>
                <a:ext cx="3897170" cy="1378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" descr="C:\Users\u\Desktop\해야할거\스위치\소화전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972" y="4305498"/>
                <a:ext cx="475205" cy="744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2052608" y="4502081"/>
                <a:ext cx="3889788" cy="16227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68632" y="4665538"/>
                <a:ext cx="3279746" cy="122141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Picture 7" descr="C:\Users\u\Desktop\Documents\개발 목록\speak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00192">
                <a:off x="1235274" y="4146502"/>
                <a:ext cx="674461" cy="674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044496" y="3945458"/>
                <a:ext cx="249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경보 알림</a:t>
                </a:r>
                <a:endParaRPr lang="ko-KR" altLang="en-US" sz="1400" dirty="0"/>
              </a:p>
            </p:txBody>
          </p:sp>
        </p:grpSp>
      </p:grpSp>
      <p:pic>
        <p:nvPicPr>
          <p:cNvPr id="1029" name="Picture 5" descr="C:\Users\u\Desktop\해야할거\스위치\스피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75" y="1196752"/>
            <a:ext cx="3506041" cy="27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221088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import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pyttsx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inherit"/>
            </a:endParaRPr>
          </a:p>
          <a:p>
            <a:pPr fontAlgn="base"/>
            <a:endParaRPr lang="en-US" altLang="ko-KR" dirty="0">
              <a:solidFill>
                <a:schemeClr val="bg1">
                  <a:lumMod val="50000"/>
                </a:schemeClr>
              </a:solidFill>
              <a:latin typeface="inherit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engine =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pyttsx.init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()</a:t>
            </a:r>
          </a:p>
          <a:p>
            <a:pPr fontAlgn="base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engine.say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(‘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불법 주차 금지 구역입니다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속히 이동해주시길 바랍니다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.’)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inherit"/>
            </a:endParaRPr>
          </a:p>
          <a:p>
            <a:pPr fontAlgn="base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engine.runAndWait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8674" y="4729552"/>
            <a:ext cx="8247782" cy="1507760"/>
            <a:chOff x="428674" y="5089592"/>
            <a:chExt cx="8247782" cy="1507760"/>
          </a:xfrm>
        </p:grpSpPr>
        <p:sp>
          <p:nvSpPr>
            <p:cNvPr id="5" name="직사각형 4"/>
            <p:cNvSpPr/>
            <p:nvPr/>
          </p:nvSpPr>
          <p:spPr>
            <a:xfrm>
              <a:off x="539552" y="5665656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dirty="0" smtClean="0"/>
                <a:t>Camera</a:t>
              </a:r>
              <a:endParaRPr lang="en-US" altLang="ko-KR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8674" y="5384592"/>
              <a:ext cx="1190998" cy="929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32930" y="5100968"/>
              <a:ext cx="1743741" cy="1496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932715" y="5089592"/>
              <a:ext cx="1743741" cy="1496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6" idx="3"/>
              <a:endCxn id="8" idx="1"/>
            </p:cNvCxnSpPr>
            <p:nvPr/>
          </p:nvCxnSpPr>
          <p:spPr>
            <a:xfrm>
              <a:off x="1619672" y="5849160"/>
              <a:ext cx="111325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21" idx="3"/>
              <a:endCxn id="10" idx="1"/>
            </p:cNvCxnSpPr>
            <p:nvPr/>
          </p:nvCxnSpPr>
          <p:spPr>
            <a:xfrm flipV="1">
              <a:off x="4501236" y="5837784"/>
              <a:ext cx="2431479" cy="813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96826" y="5521640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Serial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57687" y="5373216"/>
              <a:ext cx="117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무선 </a:t>
              </a:r>
              <a:r>
                <a:rPr lang="en-US" altLang="ko-KR" dirty="0" smtClean="0"/>
                <a:t>LAN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04938" y="5661248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34942" y="5593648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Web Server</a:t>
              </a:r>
              <a:endParaRPr lang="ko-KR" altLang="en-US" dirty="0"/>
            </a:p>
          </p:txBody>
        </p:sp>
      </p:grpSp>
      <p:sp>
        <p:nvSpPr>
          <p:cNvPr id="13" name="부제목 2"/>
          <p:cNvSpPr txBox="1">
            <a:spLocks/>
          </p:cNvSpPr>
          <p:nvPr/>
        </p:nvSpPr>
        <p:spPr>
          <a:xfrm>
            <a:off x="251520" y="1556792"/>
            <a:ext cx="8208912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 smtClean="0">
                <a:solidFill>
                  <a:srgbClr val="7A9E74"/>
                </a:solidFill>
              </a:rPr>
              <a:t>라즈베리파이</a:t>
            </a:r>
            <a:r>
              <a:rPr lang="en-US" altLang="ko-KR" sz="2000" dirty="0" smtClean="0">
                <a:solidFill>
                  <a:srgbClr val="7A9E74"/>
                </a:solidFill>
              </a:rPr>
              <a:t>3</a:t>
            </a:r>
            <a:r>
              <a:rPr lang="ko-KR" altLang="en-US" sz="2000" dirty="0">
                <a:solidFill>
                  <a:srgbClr val="7A9E74"/>
                </a:solidFill>
              </a:rPr>
              <a:t>를</a:t>
            </a:r>
            <a:r>
              <a:rPr lang="ko-KR" altLang="en-US" sz="2000" dirty="0" smtClean="0">
                <a:solidFill>
                  <a:srgbClr val="7A9E74"/>
                </a:solidFill>
              </a:rPr>
              <a:t> 무선 </a:t>
            </a:r>
            <a:r>
              <a:rPr lang="en-US" altLang="ko-KR" sz="2000" dirty="0" smtClean="0">
                <a:solidFill>
                  <a:srgbClr val="7A9E74"/>
                </a:solidFill>
              </a:rPr>
              <a:t>LAN</a:t>
            </a:r>
            <a:r>
              <a:rPr lang="ko-KR" altLang="en-US" sz="2000" dirty="0" smtClean="0">
                <a:solidFill>
                  <a:srgbClr val="7A9E74"/>
                </a:solidFill>
              </a:rPr>
              <a:t>으로 웹 서버와 통신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rgbClr val="7A9E74"/>
                </a:solidFill>
              </a:rPr>
              <a:t>라즈베리파이</a:t>
            </a:r>
            <a:r>
              <a:rPr lang="en-US" altLang="ko-KR" sz="2000" dirty="0" smtClean="0">
                <a:solidFill>
                  <a:srgbClr val="7A9E74"/>
                </a:solidFill>
              </a:rPr>
              <a:t>3</a:t>
            </a:r>
            <a:r>
              <a:rPr lang="ko-KR" altLang="en-US" sz="2000" dirty="0" smtClean="0">
                <a:solidFill>
                  <a:srgbClr val="7A9E74"/>
                </a:solidFill>
              </a:rPr>
              <a:t>에 내장된 </a:t>
            </a:r>
            <a:r>
              <a:rPr lang="ko-KR" altLang="ko-KR" sz="2000" dirty="0">
                <a:solidFill>
                  <a:srgbClr val="7A9E74"/>
                </a:solidFill>
              </a:rPr>
              <a:t>무선 </a:t>
            </a:r>
            <a:r>
              <a:rPr lang="en-US" altLang="ko-KR" sz="2000" dirty="0" smtClean="0">
                <a:solidFill>
                  <a:srgbClr val="7A9E74"/>
                </a:solidFill>
              </a:rPr>
              <a:t>LAN</a:t>
            </a:r>
            <a:r>
              <a:rPr lang="ko-KR" altLang="en-US" sz="2000" dirty="0" smtClean="0">
                <a:solidFill>
                  <a:srgbClr val="7A9E74"/>
                </a:solidFill>
              </a:rPr>
              <a:t>을 통해 불법 </a:t>
            </a:r>
            <a:r>
              <a:rPr lang="ko-KR" altLang="en-US" sz="2000" smtClean="0">
                <a:solidFill>
                  <a:srgbClr val="7A9E74"/>
                </a:solidFill>
              </a:rPr>
              <a:t>주차 </a:t>
            </a:r>
            <a:r>
              <a:rPr lang="ko-KR" altLang="en-US" sz="2000" smtClean="0">
                <a:solidFill>
                  <a:srgbClr val="7A9E74"/>
                </a:solidFill>
              </a:rPr>
              <a:t>데이터들을 </a:t>
            </a:r>
            <a:r>
              <a:rPr lang="ko-KR" altLang="en-US" sz="2000" dirty="0" smtClean="0">
                <a:solidFill>
                  <a:srgbClr val="7A9E74"/>
                </a:solidFill>
              </a:rPr>
              <a:t>전송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7A9E74"/>
                </a:solidFill>
              </a:rPr>
              <a:t>예시</a:t>
            </a:r>
            <a:r>
              <a:rPr lang="en-US" altLang="ko-KR" sz="2000" dirty="0" smtClean="0">
                <a:solidFill>
                  <a:srgbClr val="7A9E74"/>
                </a:solidFill>
              </a:rPr>
              <a:t>http://www.limbauna.com:7080/id</a:t>
            </a:r>
            <a:r>
              <a:rPr lang="en-US" altLang="ko-KR" sz="2000" dirty="0">
                <a:solidFill>
                  <a:srgbClr val="7A9E74"/>
                </a:solidFill>
              </a:rPr>
              <a:t>&amp;=3/ip&amp;=</a:t>
            </a:r>
            <a:r>
              <a:rPr lang="en-US" altLang="ko-KR" sz="2000" dirty="0" smtClean="0">
                <a:solidFill>
                  <a:srgbClr val="7A9E74"/>
                </a:solidFill>
              </a:rPr>
              <a:t>192.168.0.35:192.168.0.31:7080/counter</a:t>
            </a:r>
            <a:r>
              <a:rPr lang="en-US" altLang="ko-KR" sz="2000" dirty="0">
                <a:solidFill>
                  <a:srgbClr val="7A9E74"/>
                </a:solidFill>
              </a:rPr>
              <a:t>&amp;=17/picture</a:t>
            </a:r>
            <a:r>
              <a:rPr lang="en-US" altLang="ko-KR" sz="2000" dirty="0" smtClean="0">
                <a:solidFill>
                  <a:srgbClr val="7A9E74"/>
                </a:solidFill>
              </a:rPr>
              <a:t>&amp;=12161217.jpg/R_date&amp;=171028/status&amp;=‘true’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7A9E74"/>
                </a:solidFill>
              </a:rPr>
              <a:t>	</a:t>
            </a:r>
            <a:r>
              <a:rPr lang="en-US" altLang="ko-KR" sz="2000" dirty="0" smtClean="0">
                <a:solidFill>
                  <a:srgbClr val="7A9E74"/>
                </a:solidFill>
              </a:rPr>
              <a:t>	</a:t>
            </a:r>
            <a:r>
              <a:rPr lang="en-US" altLang="ko-KR" sz="2000" dirty="0">
                <a:solidFill>
                  <a:srgbClr val="7A9E74"/>
                </a:solidFill>
              </a:rPr>
              <a:t>	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395536" y="188640"/>
            <a:ext cx="7560840" cy="11521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3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웹 서버 전송 매뉴얼</a:t>
            </a:r>
            <a:endParaRPr lang="en-US" altLang="ko-KR" sz="2800" dirty="0" smtClean="0"/>
          </a:p>
          <a:p>
            <a:pPr algn="l"/>
            <a:r>
              <a:rPr lang="en-US" altLang="ko-KR" sz="2500" dirty="0" smtClean="0"/>
              <a:t>	-</a:t>
            </a:r>
            <a:r>
              <a:rPr lang="ko-KR" altLang="en-US" sz="2500" dirty="0" smtClean="0"/>
              <a:t>상태전환 시 데이터 전송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r>
              <a:rPr lang="en-US" altLang="ko-KR" sz="2500" dirty="0" smtClean="0"/>
              <a:t>-</a:t>
            </a:r>
            <a:r>
              <a:rPr lang="ko-KR" altLang="en-US" sz="2500" dirty="0" err="1" smtClean="0"/>
              <a:t>라즈베리파이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에서 웹 서버로 데이터 전송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625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21170" y="4725144"/>
            <a:ext cx="8283278" cy="1508922"/>
            <a:chOff x="144016" y="5088430"/>
            <a:chExt cx="8283278" cy="1508922"/>
          </a:xfrm>
        </p:grpSpPr>
        <p:grpSp>
          <p:nvGrpSpPr>
            <p:cNvPr id="4" name="그룹 3"/>
            <p:cNvGrpSpPr/>
            <p:nvPr/>
          </p:nvGrpSpPr>
          <p:grpSpPr>
            <a:xfrm>
              <a:off x="7236296" y="5452192"/>
              <a:ext cx="1190998" cy="929136"/>
              <a:chOff x="428674" y="5384592"/>
              <a:chExt cx="1190998" cy="92913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9552" y="5665656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dirty="0" smtClean="0"/>
                  <a:t>스피</a:t>
                </a:r>
                <a:r>
                  <a:rPr lang="ko-KR" altLang="en-US" dirty="0"/>
                  <a:t>커</a:t>
                </a:r>
                <a:endParaRPr lang="en-US" altLang="ko-KR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28674" y="5384592"/>
                <a:ext cx="1190998" cy="929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화살표 연결선 13"/>
            <p:cNvCxnSpPr/>
            <p:nvPr/>
          </p:nvCxnSpPr>
          <p:spPr>
            <a:xfrm>
              <a:off x="6099717" y="5890972"/>
              <a:ext cx="1113258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372200" y="5521640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Serial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rot="10800000" flipH="1">
              <a:off x="1924496" y="5877272"/>
              <a:ext cx="2431480" cy="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55776" y="5435932"/>
              <a:ext cx="117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무선 </a:t>
              </a:r>
              <a:r>
                <a:rPr lang="en-US" altLang="ko-KR" dirty="0" smtClean="0"/>
                <a:t>LAN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55976" y="5100968"/>
              <a:ext cx="1768306" cy="1496384"/>
              <a:chOff x="2732930" y="5100968"/>
              <a:chExt cx="1768306" cy="149638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732930" y="5100968"/>
                <a:ext cx="1743741" cy="1496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04938" y="5651956"/>
                <a:ext cx="1696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라즈베리파이</a:t>
                </a:r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144016" y="5088430"/>
              <a:ext cx="1743741" cy="1496384"/>
              <a:chOff x="6932715" y="5089592"/>
              <a:chExt cx="1743741" cy="1496384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932715" y="5089592"/>
                <a:ext cx="1743741" cy="1496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34942" y="5593648"/>
                <a:ext cx="1397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Web Server</a:t>
                </a:r>
                <a:endParaRPr lang="ko-KR" altLang="en-US" dirty="0"/>
              </a:p>
            </p:txBody>
          </p:sp>
        </p:grpSp>
      </p:grpSp>
      <p:sp>
        <p:nvSpPr>
          <p:cNvPr id="13" name="부제목 2"/>
          <p:cNvSpPr txBox="1">
            <a:spLocks/>
          </p:cNvSpPr>
          <p:nvPr/>
        </p:nvSpPr>
        <p:spPr>
          <a:xfrm>
            <a:off x="144016" y="1484784"/>
            <a:ext cx="8892480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URL</a:t>
            </a:r>
            <a:r>
              <a:rPr lang="ko-KR" altLang="en-US" sz="2000" dirty="0" smtClean="0">
                <a:solidFill>
                  <a:srgbClr val="7A9E74"/>
                </a:solidFill>
              </a:rPr>
              <a:t>을 통해 웹 서버에서</a:t>
            </a:r>
            <a:r>
              <a:rPr lang="en-US" altLang="ko-KR" sz="2000" dirty="0">
                <a:solidFill>
                  <a:srgbClr val="7A9E74"/>
                </a:solidFill>
              </a:rPr>
              <a:t> </a:t>
            </a:r>
            <a:r>
              <a:rPr lang="ko-KR" altLang="en-US" sz="2000" dirty="0" smtClean="0">
                <a:solidFill>
                  <a:srgbClr val="7A9E74"/>
                </a:solidFill>
              </a:rPr>
              <a:t>무선 </a:t>
            </a:r>
            <a:r>
              <a:rPr lang="en-US" altLang="ko-KR" sz="2000" dirty="0" smtClean="0">
                <a:solidFill>
                  <a:srgbClr val="7A9E74"/>
                </a:solidFill>
              </a:rPr>
              <a:t>LAN</a:t>
            </a:r>
            <a:r>
              <a:rPr lang="ko-KR" altLang="en-US" sz="2000" dirty="0" smtClean="0">
                <a:solidFill>
                  <a:srgbClr val="7A9E74"/>
                </a:solidFill>
              </a:rPr>
              <a:t>로 </a:t>
            </a:r>
            <a:r>
              <a:rPr lang="ko-KR" altLang="en-US" sz="2000" dirty="0" err="1" smtClean="0">
                <a:solidFill>
                  <a:srgbClr val="7A9E74"/>
                </a:solidFill>
              </a:rPr>
              <a:t>라즈베리파이</a:t>
            </a:r>
            <a:r>
              <a:rPr lang="en-US" altLang="ko-KR" sz="2000" dirty="0" smtClean="0">
                <a:solidFill>
                  <a:srgbClr val="7A9E74"/>
                </a:solidFill>
              </a:rPr>
              <a:t>3</a:t>
            </a:r>
            <a:r>
              <a:rPr lang="ko-KR" altLang="en-US" sz="2000" dirty="0" smtClean="0">
                <a:solidFill>
                  <a:srgbClr val="7A9E74"/>
                </a:solidFill>
              </a:rPr>
              <a:t>와 연결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7A9E74"/>
                </a:solidFill>
              </a:rPr>
              <a:t>웹 서버에서 무선 </a:t>
            </a:r>
            <a:r>
              <a:rPr lang="en-US" altLang="ko-KR" sz="2000" dirty="0" smtClean="0">
                <a:solidFill>
                  <a:srgbClr val="7A9E74"/>
                </a:solidFill>
              </a:rPr>
              <a:t>LAN</a:t>
            </a:r>
            <a:r>
              <a:rPr lang="ko-KR" altLang="en-US" sz="2000" dirty="0">
                <a:solidFill>
                  <a:srgbClr val="7A9E74"/>
                </a:solidFill>
              </a:rPr>
              <a:t>을</a:t>
            </a:r>
            <a:r>
              <a:rPr lang="ko-KR" altLang="en-US" sz="2000" dirty="0" smtClean="0">
                <a:solidFill>
                  <a:srgbClr val="7A9E74"/>
                </a:solidFill>
              </a:rPr>
              <a:t> 통해 해당 </a:t>
            </a:r>
            <a:r>
              <a:rPr lang="ko-KR" altLang="en-US" sz="2000" dirty="0" err="1" smtClean="0">
                <a:solidFill>
                  <a:srgbClr val="7A9E74"/>
                </a:solidFill>
              </a:rPr>
              <a:t>라즈베리파이</a:t>
            </a:r>
            <a:r>
              <a:rPr lang="en-US" altLang="ko-KR" sz="2000" dirty="0" smtClean="0">
                <a:solidFill>
                  <a:srgbClr val="7A9E74"/>
                </a:solidFill>
              </a:rPr>
              <a:t>3</a:t>
            </a:r>
            <a:r>
              <a:rPr lang="ko-KR" altLang="en-US" sz="2000" dirty="0" smtClean="0">
                <a:solidFill>
                  <a:srgbClr val="7A9E74"/>
                </a:solidFill>
              </a:rPr>
              <a:t>에 상태 변환 데이터 전송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/>
            </a:r>
            <a:br>
              <a:rPr lang="en-US" altLang="ko-KR" sz="2000" dirty="0" smtClean="0">
                <a:solidFill>
                  <a:srgbClr val="7A9E74"/>
                </a:solidFill>
              </a:rPr>
            </a:br>
            <a:r>
              <a:rPr lang="ko-KR" altLang="en-US" sz="2000" dirty="0" smtClean="0">
                <a:solidFill>
                  <a:srgbClr val="7A9E74"/>
                </a:solidFill>
              </a:rPr>
              <a:t>예시</a:t>
            </a:r>
            <a:r>
              <a:rPr lang="en-US" altLang="ko-KR" sz="2000" dirty="0" smtClean="0">
                <a:solidFill>
                  <a:srgbClr val="7A9E74"/>
                </a:solidFill>
              </a:rPr>
              <a:t>	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http</a:t>
            </a:r>
            <a:r>
              <a:rPr lang="en-US" altLang="ko-KR" sz="2000" dirty="0" smtClean="0">
                <a:solidFill>
                  <a:srgbClr val="7A9E74"/>
                </a:solidFill>
              </a:rPr>
              <a:t>://192.168.0.35:708</a:t>
            </a:r>
            <a:r>
              <a:rPr lang="en-US" altLang="ko-KR" sz="2000" dirty="0">
                <a:solidFill>
                  <a:srgbClr val="7A9E74"/>
                </a:solidFill>
              </a:rPr>
              <a:t>0</a:t>
            </a:r>
            <a:r>
              <a:rPr lang="en-US" altLang="ko-KR" sz="2000" dirty="0" smtClean="0">
                <a:solidFill>
                  <a:srgbClr val="7A9E74"/>
                </a:solidFill>
              </a:rPr>
              <a:t>/status=‘false’			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395536" y="188640"/>
            <a:ext cx="8280920" cy="19442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 smtClean="0"/>
              <a:t>4.</a:t>
            </a:r>
            <a:r>
              <a:rPr lang="ko-KR" altLang="en-US" sz="2500" dirty="0" smtClean="0"/>
              <a:t> </a:t>
            </a:r>
            <a:r>
              <a:rPr lang="ko-KR" altLang="en-US" sz="2800" dirty="0" smtClean="0"/>
              <a:t>경보 결과 송수신 매뉴얼</a:t>
            </a:r>
          </a:p>
          <a:p>
            <a:pPr algn="l"/>
            <a:r>
              <a:rPr lang="en-US" altLang="ko-KR" sz="2500" dirty="0" smtClean="0"/>
              <a:t>	-</a:t>
            </a:r>
            <a:r>
              <a:rPr lang="ko-KR" altLang="en-US" sz="2500" dirty="0" smtClean="0"/>
              <a:t>웹 사이트에서 상태전환 시 데이터 전송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r>
              <a:rPr lang="en-US" altLang="ko-KR" sz="2500" dirty="0" smtClean="0"/>
              <a:t>-</a:t>
            </a:r>
            <a:r>
              <a:rPr lang="ko-KR" altLang="en-US" sz="2500" dirty="0" smtClean="0"/>
              <a:t>상태 전환 명령 시 </a:t>
            </a:r>
            <a:r>
              <a:rPr lang="ko-KR" altLang="en-US" sz="2500" dirty="0" err="1" smtClean="0"/>
              <a:t>라즈베리파이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에서 상태 전환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endParaRPr lang="en-US" altLang="ko-KR" sz="2500" dirty="0" smtClean="0"/>
          </a:p>
          <a:p>
            <a:pPr algn="l"/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551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921"/>
            <a:ext cx="7772400" cy="1470025"/>
          </a:xfrm>
        </p:spPr>
        <p:txBody>
          <a:bodyPr/>
          <a:lstStyle/>
          <a:p>
            <a:r>
              <a:rPr lang="ko-KR" altLang="en-US" smtClean="0"/>
              <a:t>부품목</a:t>
            </a:r>
            <a:r>
              <a:rPr lang="ko-KR" altLang="en-US"/>
              <a:t>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70" y="1296144"/>
            <a:ext cx="9114829" cy="5733256"/>
          </a:xfrm>
        </p:spPr>
        <p:txBody>
          <a:bodyPr>
            <a:noAutofit/>
          </a:bodyPr>
          <a:lstStyle/>
          <a:p>
            <a:pPr marL="285750" indent="-285750" algn="l" fontAlgn="ctr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정품 </a:t>
            </a:r>
            <a:r>
              <a:rPr lang="ko-KR" altLang="en-US" sz="1600" u="none" strike="noStrike" dirty="0" err="1" smtClean="0">
                <a:effectLst/>
              </a:rPr>
              <a:t>라즈베리파이</a:t>
            </a:r>
            <a:r>
              <a:rPr lang="en-US" altLang="ko-KR" sz="1600" u="none" strike="noStrike" dirty="0" smtClean="0">
                <a:effectLst/>
              </a:rPr>
              <a:t>33 </a:t>
            </a:r>
            <a:r>
              <a:rPr lang="ko-KR" altLang="en-US" sz="1600" u="none" strike="noStrike" dirty="0" smtClean="0">
                <a:effectLst/>
              </a:rPr>
              <a:t>전용 카메라 모듈 </a:t>
            </a:r>
            <a:r>
              <a:rPr lang="en-US" altLang="ko-KR" sz="1600" u="none" strike="noStrike" dirty="0" smtClean="0">
                <a:effectLst/>
              </a:rPr>
              <a:t>8MP</a:t>
            </a:r>
          </a:p>
          <a:p>
            <a:pPr algn="l" fontAlgn="ctr"/>
            <a:r>
              <a:rPr lang="en-US" altLang="ko-KR" sz="1600" dirty="0" smtClean="0">
                <a:solidFill>
                  <a:srgbClr val="000000"/>
                </a:solidFill>
              </a:rPr>
              <a:t> 	-</a:t>
            </a:r>
            <a:r>
              <a:rPr lang="ko-KR" altLang="en-US" sz="1600" dirty="0" smtClean="0">
                <a:solidFill>
                  <a:srgbClr val="000000"/>
                </a:solidFill>
              </a:rPr>
              <a:t>카메라 모듈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algn="l" fontAlgn="ctr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 fontAlgn="ctr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초보자용 </a:t>
            </a:r>
            <a:r>
              <a:rPr lang="ko-KR" altLang="en-US" sz="1600" u="none" strike="noStrike" dirty="0" err="1" smtClean="0">
                <a:effectLst/>
              </a:rPr>
              <a:t>라즈베리파이</a:t>
            </a:r>
            <a:r>
              <a:rPr lang="en-US" altLang="ko-KR" sz="1600" u="none" strike="noStrike" dirty="0" smtClean="0">
                <a:effectLst/>
              </a:rPr>
              <a:t>33 </a:t>
            </a:r>
            <a:r>
              <a:rPr lang="ko-KR" altLang="en-US" sz="1600" u="none" strike="noStrike" dirty="0" err="1" smtClean="0">
                <a:effectLst/>
              </a:rPr>
              <a:t>스타터</a:t>
            </a:r>
            <a:r>
              <a:rPr lang="ko-KR" altLang="en-US" sz="1600" u="none" strike="noStrike" dirty="0" smtClean="0">
                <a:effectLst/>
              </a:rPr>
              <a:t> 키트 </a:t>
            </a:r>
            <a:r>
              <a:rPr lang="en-US" altLang="ko-KR" sz="1600" u="none" strike="noStrike" dirty="0" smtClean="0">
                <a:effectLst/>
              </a:rPr>
              <a:t>V2 (Raspberry Pi 3 Model B Starter Kit V2)</a:t>
            </a:r>
          </a:p>
          <a:p>
            <a:pPr algn="l" fontAlgn="ctr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라즈베리파이</a:t>
            </a:r>
            <a:r>
              <a:rPr lang="en-US" altLang="ko-KR" sz="1600" dirty="0" smtClean="0">
                <a:solidFill>
                  <a:srgbClr val="000000"/>
                </a:solidFill>
              </a:rPr>
              <a:t>3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3 (</a:t>
            </a:r>
            <a:r>
              <a:rPr lang="ko-KR" altLang="en-US" sz="1600" dirty="0" smtClean="0">
                <a:solidFill>
                  <a:srgbClr val="000000"/>
                </a:solidFill>
              </a:rPr>
              <a:t>메</a:t>
            </a:r>
            <a:r>
              <a:rPr lang="ko-KR" altLang="en-US" sz="1600" dirty="0">
                <a:solidFill>
                  <a:srgbClr val="000000"/>
                </a:solidFill>
              </a:rPr>
              <a:t>인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 fontAlgn="ctr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삼성전자 </a:t>
            </a:r>
            <a:r>
              <a:rPr lang="en-US" altLang="ko-KR" sz="1600" u="none" strike="noStrike" dirty="0" smtClean="0">
                <a:effectLst/>
              </a:rPr>
              <a:t>MICRO SDXC 128GB EVO UHS-I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-SD</a:t>
            </a:r>
            <a:r>
              <a:rPr lang="ko-KR" altLang="en-US" sz="1600" dirty="0" smtClean="0">
                <a:solidFill>
                  <a:srgbClr val="000000"/>
                </a:solidFill>
              </a:rPr>
              <a:t>카드 </a:t>
            </a:r>
            <a:r>
              <a:rPr lang="en-US" altLang="ko-KR" sz="1600" dirty="0" smtClean="0">
                <a:solidFill>
                  <a:srgbClr val="000000"/>
                </a:solidFill>
              </a:rPr>
              <a:t>(OS</a:t>
            </a:r>
            <a:r>
              <a:rPr lang="ko-KR" altLang="en-US" sz="1600" dirty="0" smtClean="0">
                <a:solidFill>
                  <a:srgbClr val="000000"/>
                </a:solidFill>
              </a:rPr>
              <a:t>설치용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err="1" smtClean="0">
                <a:effectLst/>
              </a:rPr>
              <a:t>샌디스크</a:t>
            </a:r>
            <a:r>
              <a:rPr lang="ko-KR" altLang="en-US" sz="1600" u="none" strike="noStrike" dirty="0" smtClean="0">
                <a:effectLst/>
              </a:rPr>
              <a:t> </a:t>
            </a:r>
            <a:r>
              <a:rPr lang="en-US" altLang="ko-KR" sz="1600" u="none" strike="noStrike" dirty="0" err="1" smtClean="0">
                <a:effectLst/>
              </a:rPr>
              <a:t>Cruzer</a:t>
            </a:r>
            <a:r>
              <a:rPr lang="en-US" altLang="ko-KR" sz="1600" u="none" strike="noStrike" dirty="0" smtClean="0">
                <a:effectLst/>
              </a:rPr>
              <a:t> Blade CZ50 64GB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-USB (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 저장용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err="1" smtClean="0">
                <a:effectLst/>
              </a:rPr>
              <a:t>라즈베리</a:t>
            </a:r>
            <a:r>
              <a:rPr lang="ko-KR" altLang="en-US" sz="1600" u="none" strike="noStrike" dirty="0" smtClean="0">
                <a:effectLst/>
              </a:rPr>
              <a:t> 파이 </a:t>
            </a:r>
            <a:r>
              <a:rPr lang="en-US" altLang="ko-KR" sz="1600" u="none" strike="noStrike" dirty="0" smtClean="0">
                <a:effectLst/>
              </a:rPr>
              <a:t>ABS </a:t>
            </a:r>
            <a:r>
              <a:rPr lang="ko-KR" altLang="en-US" sz="1600" u="none" strike="noStrike" dirty="0" smtClean="0">
                <a:effectLst/>
              </a:rPr>
              <a:t>케이스 커버 보호 상자 </a:t>
            </a:r>
            <a:r>
              <a:rPr lang="ko-KR" altLang="en-US" sz="1600" u="none" strike="noStrike" dirty="0" err="1" smtClean="0">
                <a:effectLst/>
              </a:rPr>
              <a:t>라즈베리</a:t>
            </a:r>
            <a:r>
              <a:rPr lang="ko-KR" altLang="en-US" sz="1600" u="none" strike="noStrike" dirty="0" smtClean="0">
                <a:effectLst/>
              </a:rPr>
              <a:t> 파이 </a:t>
            </a:r>
            <a:r>
              <a:rPr lang="en-US" altLang="ko-KR" sz="1600" u="none" strike="noStrike" dirty="0" smtClean="0">
                <a:effectLst/>
              </a:rPr>
              <a:t>3 </a:t>
            </a:r>
            <a:r>
              <a:rPr lang="ko-KR" altLang="en-US" sz="1600" u="none" strike="noStrike" dirty="0" smtClean="0">
                <a:effectLst/>
              </a:rPr>
              <a:t>모델 </a:t>
            </a:r>
            <a:r>
              <a:rPr lang="en-US" altLang="ko-KR" sz="1600" u="none" strike="noStrike" dirty="0" smtClean="0">
                <a:effectLst/>
              </a:rPr>
              <a:t>B/</a:t>
            </a:r>
            <a:r>
              <a:rPr lang="ko-KR" altLang="en-US" sz="1600" u="none" strike="noStrike" dirty="0" smtClean="0">
                <a:effectLst/>
              </a:rPr>
              <a:t>파이 </a:t>
            </a:r>
            <a:r>
              <a:rPr lang="en-US" altLang="ko-KR" sz="1600" u="none" strike="noStrike" dirty="0" smtClean="0">
                <a:effectLst/>
              </a:rPr>
              <a:t>2B </a:t>
            </a:r>
            <a:r>
              <a:rPr lang="ko-KR" altLang="en-US" sz="1600" u="none" strike="noStrike" dirty="0" smtClean="0">
                <a:effectLst/>
              </a:rPr>
              <a:t>카메라 </a:t>
            </a:r>
            <a:r>
              <a:rPr lang="ko-KR" altLang="en-US" sz="1600" u="none" strike="noStrike" dirty="0" err="1" smtClean="0">
                <a:effectLst/>
              </a:rPr>
              <a:t>홀더</a:t>
            </a:r>
            <a:endParaRPr lang="en-US" altLang="ko-KR" sz="1600" u="none" strike="noStrike" dirty="0" smtClean="0">
              <a:effectLst/>
            </a:endParaRPr>
          </a:p>
          <a:p>
            <a:pPr algn="l"/>
            <a:r>
              <a:rPr lang="en-US" altLang="ko-KR" sz="1600" i="0" dirty="0">
                <a:solidFill>
                  <a:srgbClr val="333333"/>
                </a:solidFill>
                <a:latin typeface="돋움"/>
              </a:rPr>
              <a:t>	</a:t>
            </a:r>
            <a:r>
              <a:rPr lang="en-US" altLang="ko-KR" sz="1600" i="0" dirty="0" smtClean="0">
                <a:solidFill>
                  <a:srgbClr val="333333"/>
                </a:solidFill>
                <a:latin typeface="돋움"/>
              </a:rPr>
              <a:t>-</a:t>
            </a:r>
            <a:r>
              <a:rPr lang="ko-KR" altLang="en-US" sz="1600" i="0" dirty="0" smtClean="0">
                <a:solidFill>
                  <a:srgbClr val="333333"/>
                </a:solidFill>
                <a:latin typeface="돋움"/>
              </a:rPr>
              <a:t>카메라 케이스</a:t>
            </a:r>
            <a:endParaRPr lang="en-US" altLang="ko-KR" sz="1600" i="0" dirty="0" smtClean="0">
              <a:solidFill>
                <a:srgbClr val="333333"/>
              </a:solidFill>
              <a:latin typeface="돋움"/>
            </a:endParaRPr>
          </a:p>
          <a:p>
            <a:pPr algn="l"/>
            <a:endParaRPr lang="ko-KR" altLang="en-US" sz="1600" i="0" u="none" strike="noStrike" dirty="0" smtClean="0">
              <a:solidFill>
                <a:srgbClr val="333333"/>
              </a:solidFill>
              <a:effectLst/>
              <a:latin typeface="돋움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err="1" smtClean="0">
                <a:effectLst/>
              </a:rPr>
              <a:t>마이크로랩</a:t>
            </a:r>
            <a:r>
              <a:rPr lang="ko-KR" altLang="en-US" sz="1600" u="none" strike="noStrike" dirty="0" smtClean="0">
                <a:effectLst/>
              </a:rPr>
              <a:t> </a:t>
            </a:r>
            <a:r>
              <a:rPr lang="en-US" altLang="ko-KR" sz="1600" u="none" strike="noStrike" dirty="0" smtClean="0">
                <a:effectLst/>
              </a:rPr>
              <a:t>B-17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</a:rPr>
              <a:t>스피커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679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300</Words>
  <Application>Microsoft Office PowerPoint</Application>
  <PresentationFormat>화면 슬라이드 쇼(4:3)</PresentationFormat>
  <Paragraphs>108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CCTV 제어 매뉴얼</vt:lpstr>
      <vt:lpstr>1.카메라 모듈 매뉴얼  -카메라 모듈  </vt:lpstr>
      <vt:lpstr>1.카메라 모듈 매뉴얼  -라즈베리파이3 모듈  </vt:lpstr>
      <vt:lpstr>1.카메라 모듈 매뉴얼  -카메라 모듈 작동방법  </vt:lpstr>
      <vt:lpstr>2.경보 제어 매뉴얼  -음성을 통한 불법주차 경보 </vt:lpstr>
      <vt:lpstr>PowerPoint 프레젠테이션</vt:lpstr>
      <vt:lpstr>PowerPoint 프레젠테이션</vt:lpstr>
      <vt:lpstr>부품목록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제어 메뉴얼</dc:title>
  <dc:creator>Windows 사용자</dc:creator>
  <cp:lastModifiedBy>Windows 사용자</cp:lastModifiedBy>
  <cp:revision>55</cp:revision>
  <dcterms:created xsi:type="dcterms:W3CDTF">2017-10-25T04:25:49Z</dcterms:created>
  <dcterms:modified xsi:type="dcterms:W3CDTF">2017-10-27T07:11:36Z</dcterms:modified>
</cp:coreProperties>
</file>