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59" r:id="rId5"/>
    <p:sldId id="260" r:id="rId6"/>
    <p:sldId id="264" r:id="rId7"/>
    <p:sldId id="266" r:id="rId8"/>
    <p:sldId id="265" r:id="rId9"/>
    <p:sldId id="263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CCF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BA5B0-FE0E-497E-903A-7B08A840AE27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38DBB-AE0D-40E8-A664-57E4A30D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1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2FA4E-F037-4D09-87DD-6D5CEF8985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9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4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6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2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2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8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1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41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85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33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4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82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6AF07-798E-4982-B24D-159AA574C292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55776" y="764704"/>
            <a:ext cx="8064896" cy="1035546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I.O.T</a:t>
            </a:r>
            <a:r>
              <a:rPr lang="en-US" altLang="ko-KR" sz="3200" dirty="0" smtClean="0"/>
              <a:t> </a:t>
            </a:r>
            <a:r>
              <a:rPr lang="en-US" altLang="ko-KR" sz="4000" dirty="0" smtClean="0">
                <a:solidFill>
                  <a:srgbClr val="0070C0"/>
                </a:solidFill>
              </a:rPr>
              <a:t>CCTV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감시 </a:t>
            </a:r>
            <a:r>
              <a:rPr lang="ko-KR" altLang="en-US" sz="2000" dirty="0" smtClean="0"/>
              <a:t>서비스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31840" y="3573016"/>
            <a:ext cx="5216624" cy="2376264"/>
          </a:xfrm>
        </p:spPr>
        <p:txBody>
          <a:bodyPr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차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불법 주차 감시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	2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차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불법 투기 감시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		3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차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자동 경보 알림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8024" y="6218148"/>
            <a:ext cx="447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	</a:t>
            </a:r>
            <a:r>
              <a:rPr lang="ko-KR" altLang="en-US" sz="1400" dirty="0" smtClean="0"/>
              <a:t>소화전 주변을 실시간 감시</a:t>
            </a:r>
            <a:r>
              <a:rPr lang="en-US" altLang="ko-KR" sz="1400" dirty="0" smtClean="0"/>
              <a:t>, 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 smtClean="0"/>
              <a:t>불법 주차나 투기 할 시 경보 알림  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211960" y="6237312"/>
            <a:ext cx="123836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44450">
            <a:gradFill>
              <a:gsLst>
                <a:gs pos="0">
                  <a:srgbClr val="FC9FCB">
                    <a:alpha val="64000"/>
                  </a:srgbClr>
                </a:gs>
                <a:gs pos="13000">
                  <a:srgbClr val="F8B049"/>
                </a:gs>
                <a:gs pos="21001">
                  <a:srgbClr val="F8B049"/>
                </a:gs>
                <a:gs pos="63000">
                  <a:srgbClr val="FEE7F2"/>
                </a:gs>
                <a:gs pos="67000">
                  <a:srgbClr val="F952A0"/>
                </a:gs>
                <a:gs pos="69000">
                  <a:srgbClr val="C50849"/>
                </a:gs>
                <a:gs pos="82001">
                  <a:srgbClr val="B43E85"/>
                </a:gs>
                <a:gs pos="100000">
                  <a:srgbClr val="F8B049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concept</a:t>
            </a:r>
            <a:endParaRPr lang="ko-KR" altLang="en-US" b="1" dirty="0"/>
          </a:p>
        </p:txBody>
      </p:sp>
      <p:pic>
        <p:nvPicPr>
          <p:cNvPr id="1032" name="Picture 8" descr="C:\Users\u\Desktop\Documents\개발 목록\타이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0486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3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00997016" descr="EMB00001d9041f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" y="1052736"/>
            <a:ext cx="4321175" cy="326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198978096" descr="EMB00001d9041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088" y="3443560"/>
            <a:ext cx="43434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377458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UI </a:t>
            </a:r>
            <a:r>
              <a:rPr lang="ko-KR" altLang="en-US" sz="3200" dirty="0" smtClean="0"/>
              <a:t>구상도</a:t>
            </a:r>
            <a:endParaRPr lang="ko-KR" altLang="en-US" sz="3200" dirty="0"/>
          </a:p>
        </p:txBody>
      </p:sp>
      <p:sp>
        <p:nvSpPr>
          <p:cNvPr id="8" name="왼쪽 화살표 7"/>
          <p:cNvSpPr/>
          <p:nvPr/>
        </p:nvSpPr>
        <p:spPr>
          <a:xfrm>
            <a:off x="4486833" y="1268760"/>
            <a:ext cx="1080120" cy="64807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66953" y="1297543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불법 주차가 되었을 경우</a:t>
            </a:r>
            <a:endParaRPr lang="en-US" altLang="ko-KR" dirty="0" smtClean="0"/>
          </a:p>
          <a:p>
            <a:r>
              <a:rPr lang="ko-KR" altLang="en-US" dirty="0" smtClean="0"/>
              <a:t>팝업 </a:t>
            </a:r>
            <a:r>
              <a:rPr lang="ko-KR" altLang="en-US" dirty="0" err="1" smtClean="0"/>
              <a:t>메세지</a:t>
            </a:r>
            <a:endParaRPr lang="ko-KR" altLang="en-US" dirty="0"/>
          </a:p>
        </p:txBody>
      </p:sp>
      <p:sp>
        <p:nvSpPr>
          <p:cNvPr id="13" name="왼쪽 화살표 12"/>
          <p:cNvSpPr/>
          <p:nvPr/>
        </p:nvSpPr>
        <p:spPr>
          <a:xfrm rot="10800000">
            <a:off x="3419872" y="4941168"/>
            <a:ext cx="1080120" cy="64807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3528" y="50805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팝업 메시지 클릭 이후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56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_x206439616" descr="EMB00001d9042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8" y="980728"/>
            <a:ext cx="434271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206440096" descr="EMB00001d9042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56992"/>
            <a:ext cx="431814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377458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UI </a:t>
            </a:r>
            <a:r>
              <a:rPr lang="ko-KR" altLang="en-US" sz="3200" dirty="0" smtClean="0"/>
              <a:t>구상도</a:t>
            </a:r>
            <a:endParaRPr lang="ko-KR" altLang="en-US" sz="3200" dirty="0"/>
          </a:p>
        </p:txBody>
      </p:sp>
      <p:sp>
        <p:nvSpPr>
          <p:cNvPr id="8" name="왼쪽 화살표 7"/>
          <p:cNvSpPr/>
          <p:nvPr/>
        </p:nvSpPr>
        <p:spPr>
          <a:xfrm>
            <a:off x="4486833" y="1268760"/>
            <a:ext cx="1080120" cy="64807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66953" y="1297543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경보가 켜졌을 경우</a:t>
            </a:r>
            <a:endParaRPr lang="en-US" altLang="ko-KR" dirty="0" smtClean="0"/>
          </a:p>
          <a:p>
            <a:r>
              <a:rPr lang="ko-KR" altLang="en-US" dirty="0" smtClean="0"/>
              <a:t>목록에서도 확인 가능</a:t>
            </a:r>
            <a:endParaRPr lang="ko-KR" altLang="en-US" dirty="0"/>
          </a:p>
        </p:txBody>
      </p:sp>
      <p:sp>
        <p:nvSpPr>
          <p:cNvPr id="10" name="왼쪽 화살표 9"/>
          <p:cNvSpPr/>
          <p:nvPr/>
        </p:nvSpPr>
        <p:spPr>
          <a:xfrm rot="10800000">
            <a:off x="3419872" y="4941168"/>
            <a:ext cx="1080120" cy="64807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7277" y="4869160"/>
            <a:ext cx="3262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경보가 꺼진 경우</a:t>
            </a:r>
            <a:endParaRPr lang="en-US" altLang="ko-KR" dirty="0" smtClean="0"/>
          </a:p>
          <a:p>
            <a:r>
              <a:rPr lang="ko-KR" altLang="en-US" dirty="0" smtClean="0"/>
              <a:t>목록에서 보이던 경보도 같이 꺼짐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8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0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8520" y="476672"/>
            <a:ext cx="4392488" cy="79208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I.O.T </a:t>
            </a:r>
            <a:r>
              <a:rPr lang="ko-KR" altLang="en-US" sz="2000" dirty="0" smtClean="0"/>
              <a:t>스마트 </a:t>
            </a:r>
            <a:r>
              <a:rPr lang="en-US" altLang="ko-KR" sz="2000" dirty="0" smtClean="0"/>
              <a:t>CCTV </a:t>
            </a:r>
            <a:r>
              <a:rPr lang="ko-KR" altLang="en-US" sz="2000" dirty="0" smtClean="0"/>
              <a:t>감시 서비스</a:t>
            </a:r>
            <a:endParaRPr lang="ko-KR" altLang="en-US" sz="2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67544" y="5636840"/>
            <a:ext cx="8208912" cy="1752600"/>
          </a:xfrm>
        </p:spPr>
        <p:txBody>
          <a:bodyPr>
            <a:normAutofit/>
          </a:bodyPr>
          <a:lstStyle/>
          <a:p>
            <a:pPr algn="l"/>
            <a:r>
              <a:rPr lang="ko-KR" altLang="en-US" sz="1200" dirty="0" smtClean="0"/>
              <a:t>법적으로 불법 주차나 투기가 금지된 소화전이나 기타 법적 부지에 설치하여 움직임으로 감지 타이머를 설정하여 만약 일정 크기의 움직임이 내에서 멈추었을 경우를 감지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알림 경보를 나타나게 하여 그 해당 담당자와 투기한 사람 모두가 알 수 있도록 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976508" y="2060848"/>
            <a:ext cx="5043764" cy="3096344"/>
            <a:chOff x="1760484" y="1988840"/>
            <a:chExt cx="5043764" cy="3096344"/>
          </a:xfrm>
        </p:grpSpPr>
        <p:sp>
          <p:nvSpPr>
            <p:cNvPr id="6" name="구름 5"/>
            <p:cNvSpPr/>
            <p:nvPr/>
          </p:nvSpPr>
          <p:spPr>
            <a:xfrm>
              <a:off x="1763688" y="1988840"/>
              <a:ext cx="5040560" cy="3096344"/>
            </a:xfrm>
            <a:prstGeom prst="cloud">
              <a:avLst/>
            </a:prstGeom>
            <a:noFill/>
            <a:ln w="92075" cmpd="thickThin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구름 2"/>
            <p:cNvSpPr/>
            <p:nvPr/>
          </p:nvSpPr>
          <p:spPr>
            <a:xfrm>
              <a:off x="1760484" y="1988840"/>
              <a:ext cx="5040560" cy="3096344"/>
            </a:xfrm>
            <a:prstGeom prst="cloud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251520" y="2816932"/>
            <a:ext cx="1152128" cy="32403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44450">
            <a:gradFill>
              <a:gsLst>
                <a:gs pos="0">
                  <a:srgbClr val="FC9FCB">
                    <a:alpha val="64000"/>
                  </a:srgbClr>
                </a:gs>
                <a:gs pos="13000">
                  <a:srgbClr val="F8B049"/>
                </a:gs>
                <a:gs pos="21001">
                  <a:srgbClr val="F8B049"/>
                </a:gs>
                <a:gs pos="63000">
                  <a:srgbClr val="FEE7F2"/>
                </a:gs>
                <a:gs pos="67000">
                  <a:srgbClr val="F952A0"/>
                </a:gs>
                <a:gs pos="69000">
                  <a:srgbClr val="C50849"/>
                </a:gs>
                <a:gs pos="82001">
                  <a:srgbClr val="B43E85"/>
                </a:gs>
                <a:gs pos="100000">
                  <a:srgbClr val="F8B049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concept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3310389"/>
            <a:ext cx="1728192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소화전 주변 감시</a:t>
            </a:r>
            <a:endParaRPr lang="en-US" altLang="ko-KR" sz="1050" b="1" dirty="0" smtClean="0"/>
          </a:p>
          <a:p>
            <a:r>
              <a:rPr lang="en-US" altLang="ko-KR" sz="800" dirty="0" smtClean="0"/>
              <a:t> 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불법 주차 감시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쓰레기 불법 투기 감시</a:t>
            </a:r>
            <a:endParaRPr lang="en-US" altLang="ko-KR" sz="1000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6444208" y="1988840"/>
            <a:ext cx="432048" cy="7740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95905" y="22768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알림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859801" y="260648"/>
            <a:ext cx="2888663" cy="1773337"/>
            <a:chOff x="6084168" y="116632"/>
            <a:chExt cx="2888663" cy="1773337"/>
          </a:xfrm>
        </p:grpSpPr>
        <p:sp>
          <p:nvSpPr>
            <p:cNvPr id="20" name="구름 19"/>
            <p:cNvSpPr/>
            <p:nvPr/>
          </p:nvSpPr>
          <p:spPr>
            <a:xfrm>
              <a:off x="6086003" y="116632"/>
              <a:ext cx="2886828" cy="1773337"/>
            </a:xfrm>
            <a:prstGeom prst="cloud">
              <a:avLst/>
            </a:prstGeom>
            <a:noFill/>
            <a:ln w="92075" cmpd="thickThin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구름 20"/>
            <p:cNvSpPr/>
            <p:nvPr/>
          </p:nvSpPr>
          <p:spPr>
            <a:xfrm>
              <a:off x="6084168" y="116632"/>
              <a:ext cx="2886828" cy="1773337"/>
            </a:xfrm>
            <a:prstGeom prst="cloud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97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51520" y="116632"/>
            <a:ext cx="4392488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smtClean="0"/>
              <a:t>개요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261771"/>
            <a:ext cx="7344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필요성 </a:t>
            </a: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감시가 </a:t>
            </a:r>
            <a:r>
              <a:rPr lang="ko-KR" altLang="en-US" sz="1600" dirty="0"/>
              <a:t>취약한 소화전을 자동화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</a:p>
          <a:p>
            <a:r>
              <a:rPr lang="ko-KR" altLang="en-US" sz="1600" dirty="0"/>
              <a:t>실용성 </a:t>
            </a: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소화전 </a:t>
            </a:r>
            <a:r>
              <a:rPr lang="ko-KR" altLang="en-US" sz="1600" dirty="0"/>
              <a:t>불법 주차 </a:t>
            </a:r>
            <a:r>
              <a:rPr lang="ko-KR" altLang="en-US" sz="1600" dirty="0" smtClean="0"/>
              <a:t>최소화</a:t>
            </a: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화재 </a:t>
            </a:r>
            <a:r>
              <a:rPr lang="ko-KR" altLang="en-US" sz="1600" dirty="0"/>
              <a:t>진압에 </a:t>
            </a:r>
            <a:r>
              <a:rPr lang="ko-KR" altLang="en-US" sz="1600" dirty="0" smtClean="0"/>
              <a:t>대한 교통 통제 원활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err="1" smtClean="0"/>
              <a:t>타겟층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소화전 </a:t>
            </a:r>
            <a:r>
              <a:rPr lang="ko-KR" altLang="en-US" sz="1600" dirty="0"/>
              <a:t>앞에 불법주차가 자주 발생하는 지역</a:t>
            </a:r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10" name="구름 9"/>
          <p:cNvSpPr/>
          <p:nvPr/>
        </p:nvSpPr>
        <p:spPr>
          <a:xfrm>
            <a:off x="251520" y="1412776"/>
            <a:ext cx="2808312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기획 의도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766355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지정된 </a:t>
            </a:r>
            <a:r>
              <a:rPr lang="ko-KR" altLang="en-US" sz="1600" dirty="0" err="1"/>
              <a:t>라즈베리파이에서</a:t>
            </a:r>
            <a:r>
              <a:rPr lang="ko-KR" altLang="en-US" sz="1600" dirty="0"/>
              <a:t> 웹 서버를 통한 불법 주차 내역 확인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불법 주차 시 경보방송 실시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경보상태 </a:t>
            </a:r>
            <a:r>
              <a:rPr lang="ko-KR" altLang="en-US" sz="1600" dirty="0" smtClean="0"/>
              <a:t>제어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담당자도 제어가능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11" name="구름 10"/>
          <p:cNvSpPr/>
          <p:nvPr/>
        </p:nvSpPr>
        <p:spPr>
          <a:xfrm>
            <a:off x="395536" y="4949725"/>
            <a:ext cx="1944216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개발내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역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1970837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해당 구역 불법 주차 감시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해당 구역 불법 주차 경보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불법 주차 데이터 저장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웹 화면으로 확인 </a:t>
            </a:r>
            <a:r>
              <a:rPr lang="ko-KR" altLang="en-US" sz="1400" dirty="0" smtClean="0"/>
              <a:t>가능</a:t>
            </a:r>
            <a:endParaRPr lang="en-US" altLang="ko-KR" sz="1400" dirty="0"/>
          </a:p>
        </p:txBody>
      </p:sp>
      <p:sp>
        <p:nvSpPr>
          <p:cNvPr id="12" name="구름 11"/>
          <p:cNvSpPr/>
          <p:nvPr/>
        </p:nvSpPr>
        <p:spPr>
          <a:xfrm>
            <a:off x="4716016" y="1403331"/>
            <a:ext cx="1944216" cy="471190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요구사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항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508" y="116632"/>
            <a:ext cx="4392488" cy="792088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/>
              <a:t>시스템 요구사항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2708920"/>
            <a:ext cx="388843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부품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err="1" smtClean="0"/>
              <a:t>라즈베리</a:t>
            </a:r>
            <a:r>
              <a:rPr lang="ko-KR" altLang="en-US" sz="1500" dirty="0" smtClean="0"/>
              <a:t> 파이</a:t>
            </a:r>
            <a:r>
              <a:rPr lang="en-US" altLang="ko-KR" sz="1500" dirty="0" smtClean="0"/>
              <a:t>3 </a:t>
            </a:r>
            <a:r>
              <a:rPr lang="ko-KR" altLang="en-US" sz="1500" dirty="0" smtClean="0"/>
              <a:t>전용 카메라 모듈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초보자용 </a:t>
            </a:r>
            <a:r>
              <a:rPr lang="ko-KR" altLang="en-US" sz="1500" dirty="0" err="1" smtClean="0"/>
              <a:t>스타터</a:t>
            </a:r>
            <a:r>
              <a:rPr lang="ko-KR" altLang="en-US" sz="1500" dirty="0" smtClean="0"/>
              <a:t> 키트 </a:t>
            </a:r>
            <a:r>
              <a:rPr lang="en-US" altLang="ko-KR" sz="1500" dirty="0" smtClean="0"/>
              <a:t>V2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128GB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USB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64GB SD card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7</a:t>
            </a:r>
            <a:r>
              <a:rPr lang="ko-KR" altLang="en-US" sz="1500" dirty="0" smtClean="0"/>
              <a:t>인치 터치스크린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LCD </a:t>
            </a:r>
            <a:r>
              <a:rPr lang="ko-KR" altLang="en-US" sz="1500" dirty="0" smtClean="0"/>
              <a:t>터치스크린 케이스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카메라 </a:t>
            </a:r>
            <a:r>
              <a:rPr lang="ko-KR" altLang="en-US" sz="1500" dirty="0" err="1" smtClean="0"/>
              <a:t>홀더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마이크로 랩 </a:t>
            </a:r>
            <a:r>
              <a:rPr lang="en-US" altLang="ko-KR" sz="1500" dirty="0" smtClean="0"/>
              <a:t>B-17</a:t>
            </a:r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2708920"/>
            <a:ext cx="3888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개발언어 및 </a:t>
            </a:r>
            <a:r>
              <a:rPr lang="ko-KR" altLang="en-US" sz="1500" dirty="0" smtClean="0"/>
              <a:t>환경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err="1" smtClean="0"/>
              <a:t>MariaDB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개발 </a:t>
            </a:r>
            <a:r>
              <a:rPr lang="en-US" altLang="ko-KR" sz="1500" dirty="0" smtClean="0"/>
              <a:t>OS : windows10,Raspbian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Eclipse Oxygen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Java/python(</a:t>
            </a:r>
            <a:r>
              <a:rPr lang="ko-KR" altLang="en-US" sz="1500" dirty="0" err="1" smtClean="0"/>
              <a:t>라즈베리파이</a:t>
            </a:r>
            <a:r>
              <a:rPr lang="en-US" altLang="ko-KR" sz="15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err="1" smtClean="0"/>
              <a:t>톰켓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9.0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JDK 9.0.1</a:t>
            </a:r>
          </a:p>
        </p:txBody>
      </p:sp>
      <p:sp>
        <p:nvSpPr>
          <p:cNvPr id="10" name="구름 9"/>
          <p:cNvSpPr/>
          <p:nvPr/>
        </p:nvSpPr>
        <p:spPr>
          <a:xfrm>
            <a:off x="323528" y="1936775"/>
            <a:ext cx="2808312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H/W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구름 10"/>
          <p:cNvSpPr/>
          <p:nvPr/>
        </p:nvSpPr>
        <p:spPr>
          <a:xfrm>
            <a:off x="4860032" y="1956941"/>
            <a:ext cx="2232248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/W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4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구상도</a:t>
            </a:r>
            <a:endParaRPr lang="ko-KR" altLang="en-US" sz="2400" dirty="0"/>
          </a:p>
        </p:txBody>
      </p:sp>
      <p:pic>
        <p:nvPicPr>
          <p:cNvPr id="1026" name="Picture 2" descr="C:\Users\u\Desktop\Documents\개발 목록\카메라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5389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\Desktop\Documents\개발 목록\wif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35" y="1637357"/>
            <a:ext cx="414933" cy="41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\Desktop\Documents\개발 목록\server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2357438"/>
            <a:ext cx="936103" cy="93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059832" y="1421333"/>
            <a:ext cx="0" cy="2808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u\Desktop\Documents\개발 목록\speak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486941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6012160" y="1421333"/>
            <a:ext cx="0" cy="2808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83632" y="2801751"/>
            <a:ext cx="1156996" cy="49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라즈베리파이</a:t>
            </a:r>
            <a:endParaRPr lang="ko-KR" altLang="en-US" sz="1050" dirty="0"/>
          </a:p>
        </p:txBody>
      </p:sp>
      <p:pic>
        <p:nvPicPr>
          <p:cNvPr id="1032" name="Picture 8" descr="C:\Users\u\Desktop\Documents\개발 목록\web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007" y="1853381"/>
            <a:ext cx="1008112" cy="7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\Desktop\Documents\개발 목록\ey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118" y="2948917"/>
            <a:ext cx="689248" cy="68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꺾인 연결선 11"/>
          <p:cNvCxnSpPr>
            <a:endCxn id="7" idx="1"/>
          </p:cNvCxnSpPr>
          <p:nvPr/>
        </p:nvCxnSpPr>
        <p:spPr>
          <a:xfrm rot="16200000" flipH="1">
            <a:off x="473430" y="2637444"/>
            <a:ext cx="510190" cy="31021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7" idx="3"/>
            <a:endCxn id="1027" idx="2"/>
          </p:cNvCxnSpPr>
          <p:nvPr/>
        </p:nvCxnSpPr>
        <p:spPr>
          <a:xfrm flipV="1">
            <a:off x="2040628" y="2052290"/>
            <a:ext cx="235674" cy="99535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027" idx="3"/>
            <a:endCxn id="1029" idx="1"/>
          </p:cNvCxnSpPr>
          <p:nvPr/>
        </p:nvCxnSpPr>
        <p:spPr>
          <a:xfrm>
            <a:off x="2483768" y="1844824"/>
            <a:ext cx="1512169" cy="98066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29" idx="3"/>
            <a:endCxn id="1032" idx="1"/>
          </p:cNvCxnSpPr>
          <p:nvPr/>
        </p:nvCxnSpPr>
        <p:spPr>
          <a:xfrm flipV="1">
            <a:off x="4932040" y="2215181"/>
            <a:ext cx="1740967" cy="61030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032" idx="3"/>
            <a:endCxn id="1033" idx="1"/>
          </p:cNvCxnSpPr>
          <p:nvPr/>
        </p:nvCxnSpPr>
        <p:spPr>
          <a:xfrm flipH="1">
            <a:off x="7681118" y="2215181"/>
            <a:ext cx="1" cy="1078360"/>
          </a:xfrm>
          <a:prstGeom prst="bentConnector5">
            <a:avLst>
              <a:gd name="adj1" fmla="val -22860000000"/>
              <a:gd name="adj2" fmla="val 50796"/>
              <a:gd name="adj3" fmla="val 228601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7" idx="2"/>
            <a:endCxn id="1031" idx="3"/>
          </p:cNvCxnSpPr>
          <p:nvPr/>
        </p:nvCxnSpPr>
        <p:spPr>
          <a:xfrm rot="5400000">
            <a:off x="910831" y="3193180"/>
            <a:ext cx="450938" cy="6516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구름 42"/>
          <p:cNvSpPr/>
          <p:nvPr/>
        </p:nvSpPr>
        <p:spPr>
          <a:xfrm>
            <a:off x="107504" y="1340768"/>
            <a:ext cx="1152128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불법주차 감지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구름 52"/>
          <p:cNvSpPr/>
          <p:nvPr/>
        </p:nvSpPr>
        <p:spPr>
          <a:xfrm>
            <a:off x="467544" y="4085629"/>
            <a:ext cx="1296144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불법 주차 경보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구름 53"/>
          <p:cNvSpPr/>
          <p:nvPr/>
        </p:nvSpPr>
        <p:spPr>
          <a:xfrm>
            <a:off x="1463173" y="966116"/>
            <a:ext cx="1437096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무선으로 </a:t>
            </a:r>
            <a:endParaRPr lang="en-US" altLang="ko-KR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전송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구름 55"/>
          <p:cNvSpPr/>
          <p:nvPr/>
        </p:nvSpPr>
        <p:spPr>
          <a:xfrm>
            <a:off x="4362079" y="3981895"/>
            <a:ext cx="1152128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Base</a:t>
            </a:r>
            <a:endParaRPr lang="en-US" altLang="ko-KR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구름 56"/>
          <p:cNvSpPr/>
          <p:nvPr/>
        </p:nvSpPr>
        <p:spPr>
          <a:xfrm>
            <a:off x="3494944" y="1637357"/>
            <a:ext cx="1437096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server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9" name="꺾인 연결선 48"/>
          <p:cNvCxnSpPr>
            <a:stCxn id="1029" idx="2"/>
            <a:endCxn id="56" idx="3"/>
          </p:cNvCxnSpPr>
          <p:nvPr/>
        </p:nvCxnSpPr>
        <p:spPr>
          <a:xfrm rot="16200000" flipH="1">
            <a:off x="4342724" y="3414806"/>
            <a:ext cx="716685" cy="47415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구름 62"/>
          <p:cNvSpPr/>
          <p:nvPr/>
        </p:nvSpPr>
        <p:spPr>
          <a:xfrm>
            <a:off x="6660232" y="1182140"/>
            <a:ext cx="1656184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</a:t>
            </a:r>
          </a:p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구현으로 확인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구름 64"/>
          <p:cNvSpPr/>
          <p:nvPr/>
        </p:nvSpPr>
        <p:spPr>
          <a:xfrm>
            <a:off x="7380312" y="3725589"/>
            <a:ext cx="1152128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담당자 확인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96808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불법 주차 감지 </a:t>
            </a:r>
            <a:endParaRPr lang="en-US" altLang="ko-KR" sz="1200" dirty="0" smtClean="0"/>
          </a:p>
          <a:p>
            <a:r>
              <a:rPr lang="en-US" altLang="ko-KR" sz="1200" dirty="0" smtClean="0"/>
              <a:t>15</a:t>
            </a:r>
            <a:r>
              <a:rPr lang="ko-KR" altLang="en-US" sz="1200" dirty="0" smtClean="0"/>
              <a:t>분 후 경보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930766" y="4941168"/>
            <a:ext cx="236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웹 서버로 경보 데이터 및</a:t>
            </a:r>
            <a:endParaRPr lang="en-US" altLang="ko-KR" sz="1200" dirty="0" smtClean="0"/>
          </a:p>
          <a:p>
            <a:r>
              <a:rPr lang="ko-KR" altLang="en-US" sz="1200" dirty="0" smtClean="0"/>
              <a:t> 불법주차 데이터  전송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025970" y="4941168"/>
            <a:ext cx="2662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데이터 저장 후 담당자에게 알림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289620" y="5065363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717022" y="5085184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883632" y="4653136"/>
            <a:ext cx="6928728" cy="21602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69720" y="5734997"/>
            <a:ext cx="266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불법 주차가 </a:t>
            </a:r>
            <a:r>
              <a:rPr lang="en-US" altLang="ko-KR" sz="1200" dirty="0" smtClean="0"/>
              <a:t>30</a:t>
            </a:r>
            <a:r>
              <a:rPr lang="ko-KR" altLang="en-US" sz="1200" dirty="0" smtClean="0"/>
              <a:t>분까지 지속되거나 </a:t>
            </a:r>
            <a:endParaRPr lang="en-US" altLang="ko-KR" sz="1200" dirty="0" smtClean="0"/>
          </a:p>
          <a:p>
            <a:r>
              <a:rPr lang="ko-KR" altLang="en-US" sz="1200" dirty="0" smtClean="0"/>
              <a:t>그 전에 차가 이동할 경우 경보 종료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434822" y="5703638"/>
            <a:ext cx="236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웹 서버로 경보 종료 데이터 및</a:t>
            </a:r>
            <a:endParaRPr lang="en-US" altLang="ko-KR" sz="1200" dirty="0" smtClean="0"/>
          </a:p>
          <a:p>
            <a:r>
              <a:rPr lang="ko-KR" altLang="en-US" sz="1200" dirty="0" smtClean="0"/>
              <a:t> 불법주차 데이터  전송</a:t>
            </a:r>
            <a:endParaRPr lang="ko-KR" altLang="en-US" sz="1200" dirty="0"/>
          </a:p>
        </p:txBody>
      </p:sp>
      <p:sp>
        <p:nvSpPr>
          <p:cNvPr id="46" name="타원 45"/>
          <p:cNvSpPr/>
          <p:nvPr/>
        </p:nvSpPr>
        <p:spPr>
          <a:xfrm>
            <a:off x="251520" y="5807544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06128" y="5807544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위로 굽은 화살표 10"/>
          <p:cNvSpPr/>
          <p:nvPr/>
        </p:nvSpPr>
        <p:spPr>
          <a:xfrm>
            <a:off x="827584" y="4797152"/>
            <a:ext cx="4817062" cy="864096"/>
          </a:xfrm>
          <a:prstGeom prst="bentUpArrow">
            <a:avLst>
              <a:gd name="adj1" fmla="val 10891"/>
              <a:gd name="adj2" fmla="val 12213"/>
              <a:gd name="adj3" fmla="val 2610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796136" y="4941168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오른쪽 화살표 49"/>
          <p:cNvSpPr/>
          <p:nvPr/>
        </p:nvSpPr>
        <p:spPr>
          <a:xfrm rot="10800000">
            <a:off x="728525" y="6165304"/>
            <a:ext cx="6928728" cy="21602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99792" y="6381329"/>
            <a:ext cx="3854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담당자의 상태 요청에 따라 감지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경보 상태 변경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939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라즈베리파이</a:t>
            </a:r>
            <a:r>
              <a:rPr lang="ko-KR" altLang="en-US" sz="2400" dirty="0" smtClean="0"/>
              <a:t> 구상도</a:t>
            </a:r>
            <a:endParaRPr lang="ko-KR" altLang="en-US" sz="2400" dirty="0"/>
          </a:p>
        </p:txBody>
      </p:sp>
      <p:pic>
        <p:nvPicPr>
          <p:cNvPr id="1026" name="Picture 2" descr="C:\Users\u\Desktop\Documents\개발 목록\카메라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01453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\Desktop\Documents\개발 목록\wif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843" y="2213421"/>
            <a:ext cx="414933" cy="41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\Desktop\Documents\개발 목록\speak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18768"/>
            <a:ext cx="486941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55640" y="3377815"/>
            <a:ext cx="1156996" cy="49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라즈베리파이</a:t>
            </a:r>
            <a:endParaRPr lang="ko-KR" altLang="en-US" sz="1050" dirty="0"/>
          </a:p>
        </p:txBody>
      </p:sp>
      <p:cxnSp>
        <p:nvCxnSpPr>
          <p:cNvPr id="12" name="꺾인 연결선 11"/>
          <p:cNvCxnSpPr>
            <a:endCxn id="7" idx="1"/>
          </p:cNvCxnSpPr>
          <p:nvPr/>
        </p:nvCxnSpPr>
        <p:spPr>
          <a:xfrm rot="16200000" flipH="1">
            <a:off x="545438" y="3213508"/>
            <a:ext cx="510190" cy="31021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7" idx="3"/>
            <a:endCxn id="1027" idx="2"/>
          </p:cNvCxnSpPr>
          <p:nvPr/>
        </p:nvCxnSpPr>
        <p:spPr>
          <a:xfrm flipV="1">
            <a:off x="2112636" y="2628354"/>
            <a:ext cx="235674" cy="99535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7" idx="2"/>
            <a:endCxn id="1031" idx="3"/>
          </p:cNvCxnSpPr>
          <p:nvPr/>
        </p:nvCxnSpPr>
        <p:spPr>
          <a:xfrm rot="5400000">
            <a:off x="861991" y="3890092"/>
            <a:ext cx="692634" cy="6516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구름 42"/>
          <p:cNvSpPr/>
          <p:nvPr/>
        </p:nvSpPr>
        <p:spPr>
          <a:xfrm>
            <a:off x="179512" y="1933946"/>
            <a:ext cx="1152128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불법주차 감지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구름 52"/>
          <p:cNvSpPr/>
          <p:nvPr/>
        </p:nvSpPr>
        <p:spPr>
          <a:xfrm>
            <a:off x="539552" y="4877717"/>
            <a:ext cx="1296144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불법 주차 경보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구름 53"/>
          <p:cNvSpPr/>
          <p:nvPr/>
        </p:nvSpPr>
        <p:spPr>
          <a:xfrm>
            <a:off x="1535181" y="1542180"/>
            <a:ext cx="1437096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무선으로 </a:t>
            </a:r>
            <a:endParaRPr lang="en-US" altLang="ko-KR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전송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8469" y="1996283"/>
            <a:ext cx="4120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100" dirty="0" smtClean="0"/>
              <a:t>매 </a:t>
            </a:r>
            <a:r>
              <a:rPr lang="en-US" altLang="ko-KR" sz="1100" dirty="0"/>
              <a:t>1</a:t>
            </a:r>
            <a:r>
              <a:rPr lang="ko-KR" altLang="en-US" sz="1100" dirty="0"/>
              <a:t>분마다 해당 구역의 사진을 찍어서 </a:t>
            </a:r>
            <a:r>
              <a:rPr lang="ko-KR" altLang="en-US" sz="1100" dirty="0" err="1"/>
              <a:t>라즈베리에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저장한다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29" name="타원 28"/>
          <p:cNvSpPr/>
          <p:nvPr/>
        </p:nvSpPr>
        <p:spPr>
          <a:xfrm>
            <a:off x="929232" y="2585431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358256" y="1993400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7584" y="3943893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355976" y="2496295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4008" y="2423168"/>
            <a:ext cx="41200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100" dirty="0" smtClean="0"/>
              <a:t>사진을 </a:t>
            </a:r>
            <a:r>
              <a:rPr lang="ko-KR" altLang="en-US" sz="1100" dirty="0"/>
              <a:t>프로그램이 </a:t>
            </a:r>
            <a:r>
              <a:rPr lang="en-US" altLang="ko-KR" sz="1100" dirty="0"/>
              <a:t>1</a:t>
            </a:r>
            <a:r>
              <a:rPr lang="ko-KR" altLang="en-US" sz="1100" dirty="0"/>
              <a:t>분 전 사진과 현 사진을 비교를 하여 불법 주차 여부를 판단하고 그 결과를 </a:t>
            </a:r>
            <a:r>
              <a:rPr lang="en-US" altLang="ko-KR" sz="1100" dirty="0"/>
              <a:t>DB</a:t>
            </a:r>
            <a:r>
              <a:rPr lang="ko-KR" altLang="en-US" sz="1100" dirty="0"/>
              <a:t>에 최초 불법주차 사진으로 저장한다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35" name="타원 34"/>
          <p:cNvSpPr/>
          <p:nvPr/>
        </p:nvSpPr>
        <p:spPr>
          <a:xfrm>
            <a:off x="1835696" y="3912259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355976" y="3143248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16016" y="3169670"/>
            <a:ext cx="4120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100" dirty="0" smtClean="0"/>
              <a:t>현재 불법 주차 상태에 따라 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감시</a:t>
            </a:r>
            <a:r>
              <a:rPr lang="en-US" altLang="ko-KR" sz="1100" dirty="0" smtClean="0"/>
              <a:t>’,’</a:t>
            </a:r>
            <a:r>
              <a:rPr lang="ko-KR" altLang="en-US" sz="1100" dirty="0" smtClean="0"/>
              <a:t>경보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상태로 전환한다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4355976" y="3719312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31618" y="3719312"/>
            <a:ext cx="4120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100" dirty="0"/>
              <a:t>불법 주차 상태가 ‘경보’ 상태라면 </a:t>
            </a:r>
            <a:r>
              <a:rPr lang="en-US" altLang="ko-KR" sz="1100" dirty="0"/>
              <a:t>5</a:t>
            </a:r>
            <a:r>
              <a:rPr lang="ko-KR" altLang="en-US" sz="1100" dirty="0"/>
              <a:t>분마다 경고메시지</a:t>
            </a:r>
            <a:r>
              <a:rPr lang="en-US" altLang="ko-KR" sz="1100" dirty="0"/>
              <a:t>(</a:t>
            </a:r>
            <a:r>
              <a:rPr lang="ko-KR" altLang="en-US" sz="1100" dirty="0"/>
              <a:t>텍스트</a:t>
            </a:r>
            <a:r>
              <a:rPr lang="en-US" altLang="ko-KR" sz="1100" dirty="0"/>
              <a:t>)</a:t>
            </a:r>
            <a:r>
              <a:rPr lang="ko-KR" altLang="en-US" sz="1100" dirty="0"/>
              <a:t>를 읽어 음성으로 </a:t>
            </a:r>
            <a:r>
              <a:rPr lang="ko-KR" altLang="en-US" sz="1100" dirty="0" smtClean="0"/>
              <a:t>방송한다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40" name="타원 39"/>
          <p:cNvSpPr/>
          <p:nvPr/>
        </p:nvSpPr>
        <p:spPr>
          <a:xfrm>
            <a:off x="1117896" y="4591965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화살표 연결선 3"/>
          <p:cNvCxnSpPr>
            <a:endCxn id="1027" idx="3"/>
          </p:cNvCxnSpPr>
          <p:nvPr/>
        </p:nvCxnSpPr>
        <p:spPr>
          <a:xfrm flipH="1">
            <a:off x="2555776" y="2420887"/>
            <a:ext cx="108012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131840" y="1997397"/>
            <a:ext cx="0" cy="2808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355976" y="4367384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88024" y="4367384"/>
            <a:ext cx="4120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100" dirty="0" smtClean="0"/>
              <a:t>상태 전환 시 불법 주차 데이터를 웹 서버로 전송한다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48" name="타원 47"/>
          <p:cNvSpPr/>
          <p:nvPr/>
        </p:nvSpPr>
        <p:spPr>
          <a:xfrm>
            <a:off x="2555776" y="2573461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566168" y="2575741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355976" y="4943448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44485" y="4943448"/>
            <a:ext cx="4120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100" dirty="0" smtClean="0"/>
              <a:t>웹 서버로부터 상태 전환 명령을 받을 경우 전환한다</a:t>
            </a:r>
            <a:r>
              <a:rPr lang="en-US" altLang="ko-KR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41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\Desktop\완전정리된거\데이터 흐름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11" y="908720"/>
            <a:ext cx="8672866" cy="585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데이터 흐름도 </a:t>
            </a:r>
            <a:r>
              <a:rPr lang="en-US" altLang="ko-KR" sz="2400" dirty="0" smtClean="0"/>
              <a:t>(CCTV)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6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웹 서버 구상도</a:t>
            </a:r>
            <a:endParaRPr lang="ko-KR" altLang="en-US" sz="2400" dirty="0"/>
          </a:p>
        </p:txBody>
      </p:sp>
      <p:pic>
        <p:nvPicPr>
          <p:cNvPr id="1029" name="Picture 5" descr="C:\Users\u\Desktop\Documents\개발 목록\server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1"/>
            <a:ext cx="936103" cy="93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2195736" y="2492896"/>
            <a:ext cx="0" cy="2808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:\Users\u\Desktop\Documents\개발 목록\we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924944"/>
            <a:ext cx="1008112" cy="7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\Desktop\Documents\개발 목록\ey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768" y="4020480"/>
            <a:ext cx="689248" cy="68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꺾인 연결선 27"/>
          <p:cNvCxnSpPr>
            <a:stCxn id="1029" idx="3"/>
          </p:cNvCxnSpPr>
          <p:nvPr/>
        </p:nvCxnSpPr>
        <p:spPr>
          <a:xfrm flipV="1">
            <a:off x="1547663" y="3286744"/>
            <a:ext cx="936105" cy="61030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032" idx="3"/>
            <a:endCxn id="1033" idx="1"/>
          </p:cNvCxnSpPr>
          <p:nvPr/>
        </p:nvCxnSpPr>
        <p:spPr>
          <a:xfrm>
            <a:off x="3491880" y="3286744"/>
            <a:ext cx="534888" cy="107836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구름 56"/>
          <p:cNvSpPr/>
          <p:nvPr/>
        </p:nvSpPr>
        <p:spPr>
          <a:xfrm>
            <a:off x="395536" y="2708920"/>
            <a:ext cx="1437096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server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구름 62"/>
          <p:cNvSpPr/>
          <p:nvPr/>
        </p:nvSpPr>
        <p:spPr>
          <a:xfrm>
            <a:off x="2339752" y="2276872"/>
            <a:ext cx="1656184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</a:t>
            </a:r>
          </a:p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구현으로 확인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구름 64"/>
          <p:cNvSpPr/>
          <p:nvPr/>
        </p:nvSpPr>
        <p:spPr>
          <a:xfrm>
            <a:off x="3759324" y="4797152"/>
            <a:ext cx="1152128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담당</a:t>
            </a:r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자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확인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55576" y="4423976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270024" y="3645024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616448" y="4416413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구름 32"/>
          <p:cNvSpPr/>
          <p:nvPr/>
        </p:nvSpPr>
        <p:spPr>
          <a:xfrm>
            <a:off x="611560" y="4725144"/>
            <a:ext cx="1152128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Base</a:t>
            </a:r>
            <a:endParaRPr lang="en-US" altLang="ko-KR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4" name="꺾인 연결선 33"/>
          <p:cNvCxnSpPr>
            <a:stCxn id="1029" idx="2"/>
            <a:endCxn id="33" idx="3"/>
          </p:cNvCxnSpPr>
          <p:nvPr/>
        </p:nvCxnSpPr>
        <p:spPr>
          <a:xfrm rot="16200000" flipH="1">
            <a:off x="939433" y="4505283"/>
            <a:ext cx="388371" cy="10801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391598" y="2585809"/>
            <a:ext cx="37040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100" dirty="0" smtClean="0"/>
              <a:t>불법 주차 데이터를 받을 경우 데이터베이스에 저장한다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46" name="타원 45"/>
          <p:cNvSpPr/>
          <p:nvPr/>
        </p:nvSpPr>
        <p:spPr>
          <a:xfrm>
            <a:off x="5006328" y="2622054"/>
            <a:ext cx="285752" cy="28575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011661" y="3219448"/>
            <a:ext cx="285753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13176" y="3876088"/>
            <a:ext cx="362332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100" dirty="0" smtClean="0"/>
              <a:t>해당 지역 목록을 선택하여 해당 구역 확인 할 경우 </a:t>
            </a:r>
            <a:r>
              <a:rPr lang="ko-KR" altLang="en-US" sz="1100" dirty="0"/>
              <a:t>지난 </a:t>
            </a:r>
            <a:r>
              <a:rPr lang="ko-KR" altLang="en-US" sz="1100" dirty="0" smtClean="0"/>
              <a:t>해당구역불법주차내역을 확인할 </a:t>
            </a:r>
            <a:r>
              <a:rPr lang="ko-KR" altLang="en-US" sz="1100" dirty="0"/>
              <a:t>수 있어야 한다</a:t>
            </a:r>
            <a:r>
              <a:rPr lang="en-US" altLang="ko-KR" sz="1100" dirty="0" smtClean="0"/>
              <a:t>.</a:t>
            </a:r>
            <a:r>
              <a:rPr lang="ko-KR" altLang="en-US" sz="1100" dirty="0"/>
              <a:t> </a:t>
            </a:r>
          </a:p>
          <a:p>
            <a:pPr fontAlgn="base"/>
            <a:endParaRPr lang="ko-KR" altLang="en-US" sz="1100" dirty="0"/>
          </a:p>
        </p:txBody>
      </p:sp>
      <p:sp>
        <p:nvSpPr>
          <p:cNvPr id="50" name="타원 49"/>
          <p:cNvSpPr/>
          <p:nvPr/>
        </p:nvSpPr>
        <p:spPr>
          <a:xfrm>
            <a:off x="5023098" y="3865240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8484" y="4437112"/>
            <a:ext cx="458099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100" dirty="0" smtClean="0"/>
              <a:t>사용자가 입력한 </a:t>
            </a:r>
            <a:r>
              <a:rPr lang="ko-KR" altLang="en-US" sz="1100" dirty="0" smtClean="0"/>
              <a:t>상태</a:t>
            </a:r>
            <a:r>
              <a:rPr lang="ko-KR" altLang="en-US" sz="1100" dirty="0" smtClean="0"/>
              <a:t>에 따라 상태전환 메시지를 </a:t>
            </a:r>
            <a:endParaRPr lang="en-US" altLang="ko-KR" sz="1100" dirty="0" smtClean="0"/>
          </a:p>
          <a:p>
            <a:pPr fontAlgn="base"/>
            <a:r>
              <a:rPr lang="ko-KR" altLang="en-US" sz="1100" dirty="0" smtClean="0"/>
              <a:t>변경하여 해당 </a:t>
            </a:r>
            <a:r>
              <a:rPr lang="ko-KR" altLang="en-US" sz="1100" dirty="0" smtClean="0"/>
              <a:t>지역 </a:t>
            </a:r>
            <a:r>
              <a:rPr lang="ko-KR" altLang="en-US" sz="1100" dirty="0" err="1" smtClean="0"/>
              <a:t>라즈베리파이</a:t>
            </a:r>
            <a:r>
              <a:rPr lang="ko-KR" altLang="en-US" sz="1100" dirty="0" err="1" smtClean="0"/>
              <a:t>로</a:t>
            </a:r>
            <a:r>
              <a:rPr lang="ko-KR" altLang="en-US" sz="1100" dirty="0" smtClean="0"/>
              <a:t> 보낸다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</a:p>
          <a:p>
            <a:pPr fontAlgn="base"/>
            <a:endParaRPr lang="ko-KR" altLang="en-US" sz="1100" dirty="0"/>
          </a:p>
        </p:txBody>
      </p:sp>
      <p:cxnSp>
        <p:nvCxnSpPr>
          <p:cNvPr id="25" name="직선 화살표 연결선 24"/>
          <p:cNvCxnSpPr>
            <a:endCxn id="1029" idx="1"/>
          </p:cNvCxnSpPr>
          <p:nvPr/>
        </p:nvCxnSpPr>
        <p:spPr>
          <a:xfrm>
            <a:off x="107504" y="3893859"/>
            <a:ext cx="504056" cy="3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404445" y="3212976"/>
            <a:ext cx="37040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100" dirty="0"/>
              <a:t>새로운 불법 </a:t>
            </a:r>
            <a:r>
              <a:rPr lang="ko-KR" altLang="en-US" sz="1100" dirty="0" smtClean="0"/>
              <a:t>주차 데이터가 들어왔을 </a:t>
            </a:r>
            <a:r>
              <a:rPr lang="ko-KR" altLang="en-US" sz="1100" dirty="0"/>
              <a:t>경우 팝업 </a:t>
            </a:r>
            <a:r>
              <a:rPr lang="ko-KR" altLang="en-US" sz="1100" dirty="0" smtClean="0"/>
              <a:t>메시지로 </a:t>
            </a:r>
            <a:r>
              <a:rPr lang="ko-KR" altLang="en-US" sz="1100" dirty="0"/>
              <a:t>보여준다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3566168" y="2924944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023098" y="4509120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65577"/>
              </p:ext>
            </p:extLst>
          </p:nvPr>
        </p:nvGraphicFramePr>
        <p:xfrm>
          <a:off x="406074" y="1868053"/>
          <a:ext cx="1944216" cy="2664579"/>
        </p:xfrm>
        <a:graphic>
          <a:graphicData uri="http://schemas.openxmlformats.org/drawingml/2006/table">
            <a:tbl>
              <a:tblPr/>
              <a:tblGrid>
                <a:gridCol w="1944216"/>
              </a:tblGrid>
              <a:tr h="252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일련번호</a:t>
                      </a:r>
                      <a:endParaRPr lang="en-US" altLang="ko-KR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819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지역번호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사진</a:t>
                      </a:r>
                      <a:r>
                        <a:rPr lang="en-US" altLang="ko-KR" dirty="0" smtClean="0"/>
                        <a:t>1</a:t>
                      </a:r>
                    </a:p>
                    <a:p>
                      <a:pPr latinLnBrk="1"/>
                      <a:r>
                        <a:rPr lang="ko-KR" altLang="en-US" dirty="0" smtClean="0"/>
                        <a:t>사진</a:t>
                      </a:r>
                      <a:r>
                        <a:rPr lang="en-US" altLang="ko-KR" dirty="0" smtClean="0"/>
                        <a:t>2</a:t>
                      </a:r>
                    </a:p>
                    <a:p>
                      <a:pPr latinLnBrk="1"/>
                      <a:r>
                        <a:rPr lang="ko-KR" altLang="en-US" dirty="0" smtClean="0"/>
                        <a:t>사진</a:t>
                      </a:r>
                      <a:r>
                        <a:rPr lang="en-US" altLang="ko-KR" dirty="0" smtClean="0"/>
                        <a:t>3</a:t>
                      </a:r>
                    </a:p>
                    <a:p>
                      <a:pPr latinLnBrk="1"/>
                      <a:r>
                        <a:rPr lang="ko-KR" altLang="en-US" dirty="0" smtClean="0"/>
                        <a:t>구역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등록일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4653136"/>
            <a:ext cx="41764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용어설명 </a:t>
            </a:r>
            <a:r>
              <a:rPr lang="en-US" altLang="ko-KR" sz="1400" dirty="0" smtClean="0"/>
              <a:t>: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사진</a:t>
            </a:r>
            <a:r>
              <a:rPr lang="en-US" altLang="ko-KR" sz="1400" dirty="0" smtClean="0"/>
              <a:t>1 – </a:t>
            </a:r>
            <a:r>
              <a:rPr lang="ko-KR" altLang="en-US" sz="1400" dirty="0" smtClean="0"/>
              <a:t>최초 불법주차사진</a:t>
            </a:r>
            <a:endParaRPr lang="en-US" altLang="ko-KR" sz="1400" dirty="0" smtClean="0"/>
          </a:p>
          <a:p>
            <a:r>
              <a:rPr lang="ko-KR" altLang="en-US" sz="1400" dirty="0" smtClean="0"/>
              <a:t>사진</a:t>
            </a:r>
            <a:r>
              <a:rPr lang="en-US" altLang="ko-KR" sz="1400" dirty="0" smtClean="0"/>
              <a:t>2 – 15</a:t>
            </a:r>
            <a:r>
              <a:rPr lang="ko-KR" altLang="en-US" sz="1400" dirty="0" smtClean="0"/>
              <a:t>분 후 사진</a:t>
            </a:r>
            <a:endParaRPr lang="en-US" altLang="ko-KR" sz="1400" dirty="0" smtClean="0"/>
          </a:p>
          <a:p>
            <a:r>
              <a:rPr lang="ko-KR" altLang="en-US" sz="1400" dirty="0" smtClean="0"/>
              <a:t>사진</a:t>
            </a:r>
            <a:r>
              <a:rPr lang="en-US" altLang="ko-KR" sz="1400" dirty="0" smtClean="0"/>
              <a:t>3 – </a:t>
            </a:r>
            <a:r>
              <a:rPr lang="ko-KR" altLang="en-US" sz="1400" dirty="0" smtClean="0"/>
              <a:t>불법 주차 해제 사진</a:t>
            </a:r>
            <a:r>
              <a:rPr lang="en-US" altLang="ko-KR" sz="1400" dirty="0" smtClean="0"/>
              <a:t>or 30</a:t>
            </a:r>
            <a:r>
              <a:rPr lang="ko-KR" altLang="en-US" sz="1400" dirty="0" smtClean="0"/>
              <a:t>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사진</a:t>
            </a:r>
            <a:endParaRPr lang="en-US" altLang="ko-KR" sz="1400" dirty="0" smtClean="0"/>
          </a:p>
          <a:p>
            <a:r>
              <a:rPr lang="ko-KR" altLang="en-US" sz="1400" dirty="0" smtClean="0"/>
              <a:t>상태 </a:t>
            </a:r>
            <a:r>
              <a:rPr lang="en-US" altLang="ko-KR" sz="1400" dirty="0" smtClean="0"/>
              <a:t>– ‘</a:t>
            </a:r>
            <a:r>
              <a:rPr lang="ko-KR" altLang="en-US" sz="1400" dirty="0" smtClean="0"/>
              <a:t>감시</a:t>
            </a:r>
            <a:r>
              <a:rPr lang="en-US" altLang="ko-KR" sz="1400" dirty="0" smtClean="0"/>
              <a:t>’,’</a:t>
            </a:r>
            <a:r>
              <a:rPr lang="ko-KR" altLang="en-US" sz="1400" dirty="0" smtClean="0"/>
              <a:t>경보</a:t>
            </a:r>
            <a:r>
              <a:rPr lang="en-US" altLang="ko-KR" sz="1400" dirty="0" smtClean="0"/>
              <a:t>’</a:t>
            </a:r>
          </a:p>
          <a:p>
            <a:r>
              <a:rPr lang="ko-KR" altLang="en-US" sz="1400" dirty="0" smtClean="0"/>
              <a:t>지역번호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해당 </a:t>
            </a:r>
            <a:r>
              <a:rPr lang="ko-KR" altLang="en-US" sz="1400" dirty="0" err="1" smtClean="0"/>
              <a:t>라즈베리파이</a:t>
            </a:r>
            <a:r>
              <a:rPr lang="ko-KR" altLang="en-US" sz="1400" dirty="0" smtClean="0"/>
              <a:t> 번호</a:t>
            </a:r>
            <a:endParaRPr lang="en-US" altLang="ko-KR" sz="1400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4847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server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46856" y="122491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데이터베이</a:t>
            </a:r>
            <a:r>
              <a:rPr lang="ko-KR" altLang="en-US" sz="2400" dirty="0"/>
              <a:t>스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11154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논리</a:t>
            </a:r>
            <a:r>
              <a:rPr lang="ko-KR" altLang="en-US" dirty="0"/>
              <a:t>적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79492"/>
              </p:ext>
            </p:extLst>
          </p:nvPr>
        </p:nvGraphicFramePr>
        <p:xfrm>
          <a:off x="3131840" y="1862897"/>
          <a:ext cx="5832649" cy="2481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173"/>
                <a:gridCol w="1367979"/>
                <a:gridCol w="833904"/>
                <a:gridCol w="440377"/>
                <a:gridCol w="440377"/>
                <a:gridCol w="168655"/>
                <a:gridCol w="695702"/>
                <a:gridCol w="168655"/>
                <a:gridCol w="1414827"/>
              </a:tblGrid>
              <a:tr h="327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Col #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Column 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Data Type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Key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Default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Comments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Serial number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int(10)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일련번호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Place 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(10)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지역번호 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해당 라즈베리파이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picture1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varchar(300)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사진 </a:t>
                      </a:r>
                      <a:r>
                        <a:rPr lang="en-US" altLang="ko-KR" sz="800" u="none" strike="noStrike">
                          <a:effectLst/>
                        </a:rPr>
                        <a:t>1 :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최초 불법주차사진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picture2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varchar(300)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사진 </a:t>
                      </a:r>
                      <a:r>
                        <a:rPr lang="en-US" altLang="ko-KR" sz="800" u="none" strike="noStrike">
                          <a:effectLst/>
                        </a:rPr>
                        <a:t>2 :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15</a:t>
                      </a:r>
                      <a:r>
                        <a:rPr lang="ko-KR" altLang="en-US" sz="800" u="none" strike="noStrike">
                          <a:effectLst/>
                        </a:rPr>
                        <a:t>분 후 불법주차사진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picture3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varchar(300)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사진 </a:t>
                      </a:r>
                      <a:r>
                        <a:rPr lang="en-US" altLang="ko-KR" sz="800" u="none" strike="noStrike" dirty="0">
                          <a:effectLst/>
                        </a:rPr>
                        <a:t>3 :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불법주차 해제 사진 </a:t>
                      </a:r>
                      <a:r>
                        <a:rPr lang="en-US" altLang="ko-KR" sz="800" u="none" strike="noStrike" dirty="0">
                          <a:effectLst/>
                        </a:rPr>
                        <a:t>or 30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분후</a:t>
                      </a:r>
                      <a:r>
                        <a:rPr lang="ko-KR" altLang="en-US" sz="800" u="none" strike="noStrike" dirty="0">
                          <a:effectLst/>
                        </a:rPr>
                        <a:t> 사진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area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varchar(300)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r_date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datetime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‘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감시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’, ’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경보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48064" y="11154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물</a:t>
            </a:r>
            <a:r>
              <a:rPr lang="ko-KR" altLang="en-US" dirty="0" smtClean="0"/>
              <a:t>리적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59832" y="15567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4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586</Words>
  <Application>Microsoft Office PowerPoint</Application>
  <PresentationFormat>화면 슬라이드 쇼(4:3)</PresentationFormat>
  <Paragraphs>229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I.O.T CCTV 감시 서비스</vt:lpstr>
      <vt:lpstr>I.O.T 스마트 CCTV 감시 서비스</vt:lpstr>
      <vt:lpstr>PowerPoint 프레젠테이션</vt:lpstr>
      <vt:lpstr>시스템 요구사항</vt:lpstr>
      <vt:lpstr>구상도</vt:lpstr>
      <vt:lpstr>라즈베리파이 구상도</vt:lpstr>
      <vt:lpstr>데이터 흐름도 (CCTV)</vt:lpstr>
      <vt:lpstr>웹 서버 구상도</vt:lpstr>
      <vt:lpstr>데이터베이스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86</cp:revision>
  <dcterms:created xsi:type="dcterms:W3CDTF">2017-09-25T04:46:40Z</dcterms:created>
  <dcterms:modified xsi:type="dcterms:W3CDTF">2017-10-20T08:59:33Z</dcterms:modified>
</cp:coreProperties>
</file>