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7559675"/>
  <p:notesSz cx="7559675" cy="10691813"/>
  <p:embeddedFontLst>
    <p:embeddedFont>
      <p:font typeface="Do Hyeon" pitchFamily="2" charset="-127"/>
      <p:regular r:id="rId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 uri="{2D200454-40CA-4A62-9FC3-DE9A4176ACB9}">
      <p15:notesGuideLst xmlns:p15="http://schemas.microsoft.com/office/powerpoint/2012/main">
        <p15:guide id="1" orient="horz" pos="3175">
          <p15:clr>
            <a:srgbClr val="A4A3A4"/>
          </p15:clr>
        </p15:guide>
        <p15:guide id="2" pos="18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06" d="100"/>
          <a:sy n="106" d="100"/>
        </p:scale>
        <p:origin x="1288" y="184"/>
      </p:cViewPr>
      <p:guideLst>
        <p:guide orient="horz" pos="2381"/>
        <p:guide pos="336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75"/>
        <p:guide pos="18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46686" y="1143000"/>
            <a:ext cx="4364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46188" y="1143000"/>
            <a:ext cx="4365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ko-K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336500" y="1237251"/>
            <a:ext cx="8019000" cy="26319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36500" y="3970750"/>
            <a:ext cx="8019000" cy="1825200"/>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35075" y="402500"/>
            <a:ext cx="9221700" cy="14613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947725" y="-200000"/>
            <a:ext cx="4796700" cy="9221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600775" y="2453150"/>
            <a:ext cx="6406800" cy="23055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923063" y="214550"/>
            <a:ext cx="6406800" cy="6782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35075" y="402500"/>
            <a:ext cx="9221700" cy="14613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735075" y="2012500"/>
            <a:ext cx="9221700" cy="479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9506" y="1884751"/>
            <a:ext cx="9221700" cy="31446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9506" y="5059250"/>
            <a:ext cx="9221700" cy="16536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35075" y="402500"/>
            <a:ext cx="9221700" cy="14613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735075" y="2012500"/>
            <a:ext cx="4544100" cy="479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5412825" y="2012500"/>
            <a:ext cx="4544100" cy="479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36468" y="402500"/>
            <a:ext cx="9221700" cy="14613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736468" y="1853251"/>
            <a:ext cx="4523100" cy="9081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736468" y="2761500"/>
            <a:ext cx="4523100" cy="4061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5412825" y="1853251"/>
            <a:ext cx="4545600" cy="908100"/>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5412825" y="2761500"/>
            <a:ext cx="4545600" cy="4061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35075" y="402500"/>
            <a:ext cx="9221700" cy="14613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736468" y="504000"/>
            <a:ext cx="3448500" cy="17640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545493" y="1088500"/>
            <a:ext cx="5412900" cy="5372400"/>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736468" y="2268000"/>
            <a:ext cx="3448500" cy="42018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736468" y="504000"/>
            <a:ext cx="3448500" cy="17640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4545493" y="1088500"/>
            <a:ext cx="5412900" cy="5372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0"/>
          <p:cNvSpPr txBox="1">
            <a:spLocks noGrp="1"/>
          </p:cNvSpPr>
          <p:nvPr>
            <p:ph type="body" idx="1"/>
          </p:nvPr>
        </p:nvSpPr>
        <p:spPr>
          <a:xfrm>
            <a:off x="736468" y="2268000"/>
            <a:ext cx="3448500" cy="42018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35075" y="402500"/>
            <a:ext cx="9221700" cy="14613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735075" y="2012500"/>
            <a:ext cx="9221700" cy="47967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735075" y="7007000"/>
            <a:ext cx="2405700" cy="402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541725" y="7007000"/>
            <a:ext cx="3608700" cy="402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7551225" y="7007000"/>
            <a:ext cx="2405700" cy="40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hani.co.kr/arti/society/society_general/881091.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hani.co.kr/arti/society/society_general/880934.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5165000" y="1081347"/>
            <a:ext cx="5450700" cy="6342138"/>
          </a:xfrm>
          <a:prstGeom prst="rect">
            <a:avLst/>
          </a:prstGeom>
          <a:noFill/>
          <a:ln>
            <a:noFill/>
          </a:ln>
        </p:spPr>
        <p:txBody>
          <a:bodyPr spcFirstLastPara="1" wrap="square" lIns="91425" tIns="45700" rIns="91425" bIns="45700" anchor="t" anchorCtr="0">
            <a:noAutofit/>
          </a:bodyPr>
          <a:lstStyle/>
          <a:p>
            <a:pPr marL="457200" lvl="0" indent="-304800" algn="just" rtl="0">
              <a:lnSpc>
                <a:spcPct val="115000"/>
              </a:lnSpc>
              <a:spcBef>
                <a:spcPts val="0"/>
              </a:spcBef>
              <a:spcAft>
                <a:spcPts val="0"/>
              </a:spcAft>
              <a:buClr>
                <a:schemeClr val="dk1"/>
              </a:buClr>
              <a:buSzPts val="1200"/>
              <a:buFont typeface="Do Hyeon"/>
              <a:buAutoNum type="arabicPeriod" startAt="2"/>
            </a:pPr>
            <a:r>
              <a:rPr lang="ko-KR" sz="1200" dirty="0">
                <a:solidFill>
                  <a:schemeClr val="dk1"/>
                </a:solidFill>
                <a:latin typeface="Do Hyeon"/>
                <a:ea typeface="Do Hyeon"/>
                <a:cs typeface="Do Hyeon"/>
                <a:sym typeface="Do Hyeon"/>
              </a:rPr>
              <a:t>인생의 지리멸렬함(p4)에 대해서  </a:t>
            </a:r>
            <a:r>
              <a:rPr lang="ko-KR" sz="900" dirty="0">
                <a:solidFill>
                  <a:schemeClr val="dk1"/>
                </a:solidFill>
                <a:latin typeface="Do Hyeon"/>
                <a:ea typeface="Do Hyeon"/>
                <a:cs typeface="Do Hyeon"/>
                <a:sym typeface="Do Hyeon"/>
              </a:rPr>
              <a:t>  (*지리멸렬: 이리저리 찢기고 마구 흩어져 갈피를 잡을 수 없음)</a:t>
            </a:r>
            <a:endParaRPr sz="900" dirty="0">
              <a:solidFill>
                <a:schemeClr val="dk1"/>
              </a:solidFill>
              <a:latin typeface="Do Hyeon"/>
              <a:ea typeface="Do Hyeon"/>
              <a:cs typeface="Do Hyeon"/>
              <a:sym typeface="Do Hyeon"/>
            </a:endParaRPr>
          </a:p>
          <a:p>
            <a:pPr marL="914400" lvl="1" indent="-304800" algn="just" rtl="0">
              <a:lnSpc>
                <a:spcPct val="115000"/>
              </a:lnSpc>
              <a:spcBef>
                <a:spcPts val="0"/>
              </a:spcBef>
              <a:spcAft>
                <a:spcPts val="0"/>
              </a:spcAft>
              <a:buClr>
                <a:schemeClr val="dk1"/>
              </a:buClr>
              <a:buSzPts val="1200"/>
              <a:buFont typeface="Do Hyeon"/>
              <a:buAutoNum type="alphaLcPeriod"/>
            </a:pPr>
            <a:r>
              <a:rPr lang="ko-KR" sz="1200" dirty="0">
                <a:solidFill>
                  <a:schemeClr val="dk1"/>
                </a:solidFill>
                <a:latin typeface="Do Hyeon"/>
                <a:ea typeface="Do Hyeon"/>
                <a:cs typeface="Do Hyeon"/>
                <a:sym typeface="Do Hyeon"/>
              </a:rPr>
              <a:t>사르트르</a:t>
            </a:r>
            <a:endParaRPr sz="1200" dirty="0">
              <a:solidFill>
                <a:schemeClr val="dk1"/>
              </a:solidFill>
              <a:latin typeface="Do Hyeon"/>
              <a:ea typeface="Do Hyeon"/>
              <a:cs typeface="Do Hyeon"/>
              <a:sym typeface="Do Hyeon"/>
            </a:endParaRPr>
          </a:p>
          <a:p>
            <a:pPr marL="1371600" lvl="2" indent="-304800" algn="just" rtl="0">
              <a:lnSpc>
                <a:spcPct val="115000"/>
              </a:lnSpc>
              <a:spcBef>
                <a:spcPts val="0"/>
              </a:spcBef>
              <a:spcAft>
                <a:spcPts val="0"/>
              </a:spcAft>
              <a:buClr>
                <a:schemeClr val="dk1"/>
              </a:buClr>
              <a:buSzPts val="1200"/>
              <a:buFont typeface="Do Hyeon"/>
              <a:buAutoNum type="romanLcPeriod"/>
            </a:pPr>
            <a:r>
              <a:rPr lang="ko-KR" sz="1200" dirty="0">
                <a:solidFill>
                  <a:schemeClr val="dk1"/>
                </a:solidFill>
                <a:latin typeface="Do Hyeon"/>
                <a:ea typeface="Do Hyeon"/>
                <a:cs typeface="Do Hyeon"/>
                <a:sym typeface="Do Hyeon"/>
              </a:rPr>
              <a:t>인간은 세상에 던져졌다.</a:t>
            </a:r>
            <a:endParaRPr sz="1200" dirty="0">
              <a:solidFill>
                <a:schemeClr val="dk1"/>
              </a:solidFill>
              <a:latin typeface="Do Hyeon"/>
              <a:ea typeface="Do Hyeon"/>
              <a:cs typeface="Do Hyeon"/>
              <a:sym typeface="Do Hyeon"/>
            </a:endParaRPr>
          </a:p>
          <a:p>
            <a:pPr marL="1371600" lvl="2" indent="-304800" algn="just" rtl="0">
              <a:lnSpc>
                <a:spcPct val="115000"/>
              </a:lnSpc>
              <a:spcBef>
                <a:spcPts val="0"/>
              </a:spcBef>
              <a:spcAft>
                <a:spcPts val="0"/>
              </a:spcAft>
              <a:buClr>
                <a:schemeClr val="dk1"/>
              </a:buClr>
              <a:buSzPts val="1200"/>
              <a:buFont typeface="Do Hyeon"/>
              <a:buAutoNum type="romanLcPeriod"/>
            </a:pPr>
            <a:r>
              <a:rPr lang="ko-KR" sz="1200" dirty="0">
                <a:solidFill>
                  <a:schemeClr val="dk1"/>
                </a:solidFill>
                <a:latin typeface="Do Hyeon"/>
                <a:ea typeface="Do Hyeon"/>
                <a:cs typeface="Do Hyeon"/>
                <a:sym typeface="Do Hyeon"/>
              </a:rPr>
              <a:t>인간은 자유를 선고받았다.</a:t>
            </a:r>
            <a:endParaRPr sz="1200" dirty="0">
              <a:solidFill>
                <a:schemeClr val="dk1"/>
              </a:solidFill>
              <a:latin typeface="Do Hyeon"/>
              <a:ea typeface="Do Hyeon"/>
              <a:cs typeface="Do Hyeon"/>
              <a:sym typeface="Do Hyeon"/>
            </a:endParaRPr>
          </a:p>
          <a:p>
            <a:pPr marL="1371600" lvl="2" indent="-304800" algn="just" rtl="0">
              <a:lnSpc>
                <a:spcPct val="115000"/>
              </a:lnSpc>
              <a:spcBef>
                <a:spcPts val="0"/>
              </a:spcBef>
              <a:spcAft>
                <a:spcPts val="0"/>
              </a:spcAft>
              <a:buClr>
                <a:schemeClr val="dk1"/>
              </a:buClr>
              <a:buSzPts val="1200"/>
              <a:buFont typeface="Do Hyeon"/>
              <a:buAutoNum type="romanLcPeriod"/>
            </a:pPr>
            <a:r>
              <a:rPr lang="ko-KR" sz="1200" dirty="0">
                <a:solidFill>
                  <a:schemeClr val="dk1"/>
                </a:solidFill>
                <a:latin typeface="Do Hyeon"/>
                <a:ea typeface="Do Hyeon"/>
                <a:cs typeface="Do Hyeon"/>
                <a:sym typeface="Do Hyeon"/>
              </a:rPr>
              <a:t>인간은 실존이 본질에 앞선다.</a:t>
            </a:r>
            <a:endParaRPr sz="1200" dirty="0">
              <a:solidFill>
                <a:schemeClr val="dk1"/>
              </a:solidFill>
              <a:latin typeface="Do Hyeon"/>
              <a:ea typeface="Do Hyeon"/>
              <a:cs typeface="Do Hyeon"/>
              <a:sym typeface="Do Hyeon"/>
            </a:endParaRPr>
          </a:p>
          <a:p>
            <a:pPr marL="1371600" lvl="2" indent="-304800" algn="just" rtl="0">
              <a:lnSpc>
                <a:spcPct val="115000"/>
              </a:lnSpc>
              <a:spcBef>
                <a:spcPts val="0"/>
              </a:spcBef>
              <a:spcAft>
                <a:spcPts val="0"/>
              </a:spcAft>
              <a:buClr>
                <a:schemeClr val="dk1"/>
              </a:buClr>
              <a:buSzPts val="1200"/>
              <a:buFont typeface="Do Hyeon"/>
              <a:buAutoNum type="romanLcPeriod"/>
            </a:pPr>
            <a:r>
              <a:rPr lang="ko-KR" sz="1200" dirty="0">
                <a:solidFill>
                  <a:schemeClr val="dk1"/>
                </a:solidFill>
                <a:latin typeface="Do Hyeon"/>
                <a:ea typeface="Do Hyeon"/>
                <a:cs typeface="Do Hyeon"/>
                <a:sym typeface="Do Hyeon"/>
              </a:rPr>
              <a:t>인간은 자기 행위의 총 합이다.</a:t>
            </a:r>
            <a:endParaRPr sz="1200" dirty="0">
              <a:solidFill>
                <a:schemeClr val="dk1"/>
              </a:solidFill>
              <a:latin typeface="Do Hyeon"/>
              <a:ea typeface="Do Hyeon"/>
              <a:cs typeface="Do Hyeon"/>
              <a:sym typeface="Do Hyeon"/>
            </a:endParaRPr>
          </a:p>
          <a:p>
            <a:pPr marL="914400" lvl="1" indent="-304800" algn="just" rtl="0">
              <a:lnSpc>
                <a:spcPct val="115000"/>
              </a:lnSpc>
              <a:spcBef>
                <a:spcPts val="0"/>
              </a:spcBef>
              <a:spcAft>
                <a:spcPts val="0"/>
              </a:spcAft>
              <a:buClr>
                <a:schemeClr val="dk1"/>
              </a:buClr>
              <a:buSzPts val="1200"/>
              <a:buFont typeface="Do Hyeon"/>
              <a:buAutoNum type="alphaLcPeriod"/>
            </a:pPr>
            <a:r>
              <a:rPr lang="ko-KR" sz="1200" dirty="0">
                <a:solidFill>
                  <a:schemeClr val="dk1"/>
                </a:solidFill>
                <a:latin typeface="Do Hyeon"/>
                <a:ea typeface="Do Hyeon"/>
                <a:cs typeface="Do Hyeon"/>
                <a:sym typeface="Do Hyeon"/>
              </a:rPr>
              <a:t>인생에 무슨 의미가 있나요?</a:t>
            </a:r>
            <a:endParaRPr sz="1200" dirty="0">
              <a:solidFill>
                <a:schemeClr val="dk1"/>
              </a:solidFill>
              <a:latin typeface="Do Hyeon"/>
              <a:ea typeface="Do Hyeon"/>
              <a:cs typeface="Do Hyeon"/>
              <a:sym typeface="Do Hyeon"/>
            </a:endParaRPr>
          </a:p>
          <a:p>
            <a:pPr marL="1371600" lvl="2" indent="-304800" algn="just" rtl="0">
              <a:lnSpc>
                <a:spcPct val="115000"/>
              </a:lnSpc>
              <a:spcBef>
                <a:spcPts val="0"/>
              </a:spcBef>
              <a:spcAft>
                <a:spcPts val="0"/>
              </a:spcAft>
              <a:buClr>
                <a:schemeClr val="dk1"/>
              </a:buClr>
              <a:buSzPts val="1200"/>
              <a:buFont typeface="Do Hyeon"/>
              <a:buAutoNum type="romanLcPeriod"/>
            </a:pPr>
            <a:r>
              <a:rPr lang="ko-KR" sz="1200" dirty="0">
                <a:solidFill>
                  <a:schemeClr val="dk1"/>
                </a:solidFill>
                <a:latin typeface="Do Hyeon"/>
                <a:ea typeface="Do Hyeon"/>
                <a:cs typeface="Do Hyeon"/>
                <a:sym typeface="Do Hyeon"/>
              </a:rPr>
              <a:t>영화&lt;</a:t>
            </a:r>
            <a:r>
              <a:rPr lang="ko-KR" sz="1200" dirty="0" err="1">
                <a:solidFill>
                  <a:schemeClr val="dk1"/>
                </a:solidFill>
                <a:latin typeface="Do Hyeon"/>
                <a:ea typeface="Do Hyeon"/>
                <a:cs typeface="Do Hyeon"/>
                <a:sym typeface="Do Hyeon"/>
              </a:rPr>
              <a:t>안토니아스</a:t>
            </a:r>
            <a:r>
              <a:rPr lang="ko-KR" sz="1200" dirty="0">
                <a:solidFill>
                  <a:schemeClr val="dk1"/>
                </a:solidFill>
                <a:latin typeface="Do Hyeon"/>
                <a:ea typeface="Do Hyeon"/>
                <a:cs typeface="Do Hyeon"/>
                <a:sym typeface="Do Hyeon"/>
              </a:rPr>
              <a:t> 라인&gt;의 답변: 자연은 그 질문을 잊는 공간이다. 그 질문을 잊음을 통해 애초에 가졌던 의문을 해소한다. 이 스스로 그러한 세계. 이것도 </a:t>
            </a:r>
            <a:r>
              <a:rPr lang="ko-KR" sz="1200" u="sng" dirty="0">
                <a:solidFill>
                  <a:schemeClr val="dk1"/>
                </a:solidFill>
                <a:latin typeface="Do Hyeon"/>
                <a:ea typeface="Do Hyeon"/>
                <a:cs typeface="Do Hyeon"/>
                <a:sym typeface="Do Hyeon"/>
              </a:rPr>
              <a:t>신의 한 </a:t>
            </a:r>
            <a:r>
              <a:rPr lang="ko-KR" sz="1200" u="sng" dirty="0" err="1">
                <a:solidFill>
                  <a:schemeClr val="dk1"/>
                </a:solidFill>
                <a:latin typeface="Do Hyeon"/>
                <a:ea typeface="Do Hyeon"/>
                <a:cs typeface="Do Hyeon"/>
                <a:sym typeface="Do Hyeon"/>
              </a:rPr>
              <a:t>이름일지도</a:t>
            </a:r>
            <a:r>
              <a:rPr lang="ko-KR" sz="1200" dirty="0">
                <a:solidFill>
                  <a:schemeClr val="dk1"/>
                </a:solidFill>
                <a:latin typeface="Do Hyeon"/>
                <a:ea typeface="Do Hyeon"/>
                <a:cs typeface="Do Hyeon"/>
                <a:sym typeface="Do Hyeon"/>
              </a:rPr>
              <a:t> 모른다. p259</a:t>
            </a:r>
            <a:endParaRPr sz="1200" dirty="0">
              <a:solidFill>
                <a:schemeClr val="dk1"/>
              </a:solidFill>
              <a:latin typeface="Do Hyeon"/>
              <a:ea typeface="Do Hyeon"/>
              <a:cs typeface="Do Hyeon"/>
              <a:sym typeface="Do Hyeon"/>
            </a:endParaRPr>
          </a:p>
          <a:p>
            <a:pPr marL="457200" lvl="0" indent="-304800" algn="just" rtl="0">
              <a:lnSpc>
                <a:spcPct val="115000"/>
              </a:lnSpc>
              <a:spcBef>
                <a:spcPts val="1000"/>
              </a:spcBef>
              <a:spcAft>
                <a:spcPts val="0"/>
              </a:spcAft>
              <a:buClr>
                <a:schemeClr val="dk1"/>
              </a:buClr>
              <a:buSzPts val="1200"/>
              <a:buFont typeface="Do Hyeon"/>
              <a:buAutoNum type="arabicPeriod" startAt="2"/>
            </a:pPr>
            <a:r>
              <a:rPr lang="ko-KR" sz="1200" dirty="0">
                <a:solidFill>
                  <a:schemeClr val="dk1"/>
                </a:solidFill>
                <a:latin typeface="Do Hyeon"/>
                <a:ea typeface="Do Hyeon"/>
                <a:cs typeface="Do Hyeon"/>
                <a:sym typeface="Do Hyeon"/>
              </a:rPr>
              <a:t>본인이 쓰레기가 아니라는 증거를 나눠봐요</a:t>
            </a:r>
            <a:endParaRPr sz="1200" dirty="0">
              <a:solidFill>
                <a:schemeClr val="dk1"/>
              </a:solidFill>
              <a:latin typeface="Do Hyeon"/>
              <a:ea typeface="Do Hyeon"/>
              <a:cs typeface="Do Hyeon"/>
              <a:sym typeface="Do Hyeon"/>
            </a:endParaRPr>
          </a:p>
          <a:p>
            <a:pPr marL="914400" lvl="1" indent="-304800" algn="just" rtl="0">
              <a:lnSpc>
                <a:spcPct val="115000"/>
              </a:lnSpc>
              <a:spcBef>
                <a:spcPts val="0"/>
              </a:spcBef>
              <a:spcAft>
                <a:spcPts val="0"/>
              </a:spcAft>
              <a:buClr>
                <a:schemeClr val="dk1"/>
              </a:buClr>
              <a:buSzPts val="1200"/>
              <a:buFont typeface="Do Hyeon"/>
              <a:buAutoNum type="alphaLcPeriod"/>
            </a:pPr>
            <a:r>
              <a:rPr lang="ko-KR" sz="1200" dirty="0">
                <a:solidFill>
                  <a:schemeClr val="dk1"/>
                </a:solidFill>
                <a:latin typeface="Do Hyeon"/>
                <a:ea typeface="Do Hyeon"/>
                <a:cs typeface="Do Hyeon"/>
                <a:sym typeface="Do Hyeon"/>
              </a:rPr>
              <a:t>어쩌면 인간은 다 쓰레기일지도 모른다. 그래서 오늘도 마주치는 개들에게 속삭인다. 네가 좋아하는 인간이라는 포유류는 사실 좀 그렇단다. 그러나 사람들은 자신이 쓰레기일지는 몰라도 순수에 가까울 정도의 전폭적인 쓰레기는 아니기를 바란다. 최소한의 존엄에 대한 환상이 있어야 인간은 제정신을 유지하며 살아갈 수 있다(고 나는 믿는다). 그래서 자신의 어느 한 조각만큼은 쓰레기가 아니라고 믿고 싶어 한다. 내 경우, 저 조교의 이메일은, 내가 저 순간만큼은 쓰레기가 아니었다는 물적 증거로 남았다. 학생에게 선물을 요구하는 교수가 아니라는 최소한의 자존의 증거가 거기에 있었다. p102.</a:t>
            </a:r>
            <a:endParaRPr sz="1200" dirty="0">
              <a:solidFill>
                <a:schemeClr val="dk1"/>
              </a:solidFill>
              <a:latin typeface="Do Hyeon"/>
              <a:ea typeface="Do Hyeon"/>
              <a:cs typeface="Do Hyeon"/>
              <a:sym typeface="Do Hyeon"/>
            </a:endParaRPr>
          </a:p>
          <a:p>
            <a:pPr marL="457200" lvl="0" indent="-304800" algn="just" rtl="0">
              <a:lnSpc>
                <a:spcPct val="115000"/>
              </a:lnSpc>
              <a:spcBef>
                <a:spcPts val="1000"/>
              </a:spcBef>
              <a:spcAft>
                <a:spcPts val="0"/>
              </a:spcAft>
              <a:buClr>
                <a:schemeClr val="dk1"/>
              </a:buClr>
              <a:buSzPts val="1200"/>
              <a:buFont typeface="Do Hyeon"/>
              <a:buAutoNum type="arabicPeriod" startAt="2"/>
            </a:pPr>
            <a:r>
              <a:rPr lang="ko-KR" sz="1200" dirty="0">
                <a:solidFill>
                  <a:schemeClr val="dk1"/>
                </a:solidFill>
                <a:latin typeface="Do Hyeon"/>
                <a:ea typeface="Do Hyeon"/>
                <a:cs typeface="Do Hyeon"/>
                <a:sym typeface="Do Hyeon"/>
              </a:rPr>
              <a:t>위력에 대해서</a:t>
            </a:r>
            <a:endParaRPr sz="1200" dirty="0">
              <a:solidFill>
                <a:schemeClr val="dk1"/>
              </a:solidFill>
              <a:latin typeface="Do Hyeon"/>
              <a:ea typeface="Do Hyeon"/>
              <a:cs typeface="Do Hyeon"/>
              <a:sym typeface="Do Hyeon"/>
            </a:endParaRPr>
          </a:p>
          <a:p>
            <a:pPr marL="914400" lvl="1" indent="-304800" algn="just" rtl="0">
              <a:lnSpc>
                <a:spcPct val="115000"/>
              </a:lnSpc>
              <a:spcBef>
                <a:spcPts val="0"/>
              </a:spcBef>
              <a:spcAft>
                <a:spcPts val="0"/>
              </a:spcAft>
              <a:buClr>
                <a:schemeClr val="dk1"/>
              </a:buClr>
              <a:buSzPts val="1200"/>
              <a:buFont typeface="Do Hyeon"/>
              <a:buAutoNum type="alphaLcPeriod"/>
            </a:pPr>
            <a:r>
              <a:rPr lang="ko-KR" sz="1200" dirty="0">
                <a:solidFill>
                  <a:schemeClr val="dk1"/>
                </a:solidFill>
                <a:latin typeface="Do Hyeon"/>
                <a:ea typeface="Do Hyeon"/>
                <a:cs typeface="Do Hyeon"/>
                <a:sym typeface="Do Hyeon"/>
              </a:rPr>
              <a:t>위력이 왕성하게 작동할 때는, 인생이라는 극장 위의 배우들이 이처럼 별생각 없이 자기가 맡은 배역을 수행한다. 당시 교수들도 자신이 위력을 행사하고 있으리라고는 새삼 생각하지 않았으리라. 위력이 왕성하게 작동할 때, 위력은 자의식을 가질 필요가 없다. </a:t>
            </a:r>
            <a:r>
              <a:rPr lang="ko-KR" sz="1200" u="sng" dirty="0">
                <a:solidFill>
                  <a:schemeClr val="dk1"/>
                </a:solidFill>
                <a:latin typeface="Do Hyeon"/>
                <a:ea typeface="Do Hyeon"/>
                <a:cs typeface="Do Hyeon"/>
                <a:sym typeface="Do Hyeon"/>
              </a:rPr>
              <a:t>위력은 그저 작동한다. 가장 잘 작동할 때는 직접 명령할 필요도 없다.</a:t>
            </a:r>
            <a:r>
              <a:rPr lang="ko-KR" sz="1200" dirty="0">
                <a:solidFill>
                  <a:schemeClr val="dk1"/>
                </a:solidFill>
                <a:latin typeface="Do Hyeon"/>
                <a:ea typeface="Do Hyeon"/>
                <a:cs typeface="Do Hyeon"/>
                <a:sym typeface="Do Hyeon"/>
              </a:rPr>
              <a:t> 니코틴이 부족해 보이면, 누군가 알아서 담배를 사러 나간다. p131</a:t>
            </a:r>
            <a:endParaRPr sz="1200" dirty="0">
              <a:solidFill>
                <a:schemeClr val="dk1"/>
              </a:solidFill>
              <a:latin typeface="Do Hyeon"/>
              <a:ea typeface="Do Hyeon"/>
              <a:cs typeface="Do Hyeon"/>
              <a:sym typeface="Do Hyeon"/>
            </a:endParaRPr>
          </a:p>
          <a:p>
            <a:pPr marL="914400" lvl="1" indent="-304800" algn="just" rtl="0">
              <a:lnSpc>
                <a:spcPct val="115000"/>
              </a:lnSpc>
              <a:spcBef>
                <a:spcPts val="0"/>
              </a:spcBef>
              <a:spcAft>
                <a:spcPts val="0"/>
              </a:spcAft>
              <a:buClr>
                <a:schemeClr val="dk1"/>
              </a:buClr>
              <a:buSzPts val="1200"/>
              <a:buFont typeface="Do Hyeon"/>
              <a:buAutoNum type="alphaLcPeriod"/>
            </a:pPr>
            <a:r>
              <a:rPr lang="ko-KR" sz="1200" dirty="0">
                <a:solidFill>
                  <a:schemeClr val="dk1"/>
                </a:solidFill>
                <a:latin typeface="Do Hyeon"/>
                <a:ea typeface="Do Hyeon"/>
                <a:cs typeface="Do Hyeon"/>
                <a:sym typeface="Do Hyeon"/>
              </a:rPr>
              <a:t>안희정 전 충남지사</a:t>
            </a:r>
            <a:endParaRPr sz="1200" dirty="0">
              <a:solidFill>
                <a:schemeClr val="dk1"/>
              </a:solidFill>
              <a:latin typeface="Do Hyeon"/>
              <a:ea typeface="Do Hyeon"/>
              <a:cs typeface="Do Hyeon"/>
              <a:sym typeface="Do Hyeon"/>
            </a:endParaRPr>
          </a:p>
          <a:p>
            <a:pPr marL="1371600" lvl="2" indent="-304800" algn="just" rtl="0">
              <a:lnSpc>
                <a:spcPct val="115000"/>
              </a:lnSpc>
              <a:spcBef>
                <a:spcPts val="0"/>
              </a:spcBef>
              <a:spcAft>
                <a:spcPts val="0"/>
              </a:spcAft>
              <a:buClr>
                <a:schemeClr val="dk1"/>
              </a:buClr>
              <a:buSzPts val="1200"/>
              <a:buFont typeface="Do Hyeon"/>
              <a:buAutoNum type="romanLcPeriod"/>
            </a:pPr>
            <a:r>
              <a:rPr lang="ko-KR" sz="1200" u="sng" dirty="0">
                <a:solidFill>
                  <a:schemeClr val="hlink"/>
                </a:solidFill>
                <a:latin typeface="Do Hyeon"/>
                <a:ea typeface="Do Hyeon"/>
                <a:cs typeface="Do Hyeon"/>
                <a:sym typeface="Do Hyeon"/>
                <a:hlinkClick r:id="rId3"/>
              </a:rPr>
              <a:t>공소사실 ‘모두 무죄’서 ‘9건 유죄’…‘안희정 1심’이 뒤집힌 이유</a:t>
            </a:r>
            <a:endParaRPr sz="1200" dirty="0">
              <a:solidFill>
                <a:schemeClr val="dk1"/>
              </a:solidFill>
              <a:latin typeface="Do Hyeon"/>
              <a:ea typeface="Do Hyeon"/>
              <a:cs typeface="Do Hyeon"/>
              <a:sym typeface="Do Hyeon"/>
            </a:endParaRPr>
          </a:p>
          <a:p>
            <a:pPr marL="1371600" lvl="2" indent="-304800" algn="just" rtl="0">
              <a:lnSpc>
                <a:spcPct val="115000"/>
              </a:lnSpc>
              <a:spcBef>
                <a:spcPts val="0"/>
              </a:spcBef>
              <a:spcAft>
                <a:spcPts val="0"/>
              </a:spcAft>
              <a:buClr>
                <a:schemeClr val="dk1"/>
              </a:buClr>
              <a:buSzPts val="1200"/>
              <a:buFont typeface="Do Hyeon"/>
              <a:buAutoNum type="romanLcPeriod"/>
            </a:pPr>
            <a:r>
              <a:rPr lang="ko-KR" sz="1200" u="sng" dirty="0">
                <a:solidFill>
                  <a:schemeClr val="hlink"/>
                </a:solidFill>
                <a:latin typeface="Do Hyeon"/>
                <a:ea typeface="Do Hyeon"/>
                <a:cs typeface="Do Hyeon"/>
                <a:sym typeface="Do Hyeon"/>
                <a:hlinkClick r:id="rId4"/>
              </a:rPr>
              <a:t>“우리는 이미 이겼다. 기울어진 운동장 바꿨다” 안희정 유죄 환영 집회</a:t>
            </a:r>
            <a:endParaRPr sz="1200" dirty="0">
              <a:solidFill>
                <a:schemeClr val="dk1"/>
              </a:solidFill>
              <a:latin typeface="Do Hyeon"/>
              <a:ea typeface="Do Hyeon"/>
              <a:cs typeface="Do Hyeon"/>
              <a:sym typeface="Do Hyeon"/>
            </a:endParaRPr>
          </a:p>
        </p:txBody>
      </p:sp>
      <p:sp>
        <p:nvSpPr>
          <p:cNvPr id="90" name="Google Shape;90;p13"/>
          <p:cNvSpPr txBox="1"/>
          <p:nvPr/>
        </p:nvSpPr>
        <p:spPr>
          <a:xfrm>
            <a:off x="68600" y="5222374"/>
            <a:ext cx="5053800" cy="2255700"/>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115000"/>
              </a:lnSpc>
              <a:spcBef>
                <a:spcPts val="0"/>
              </a:spcBef>
              <a:spcAft>
                <a:spcPts val="0"/>
              </a:spcAft>
              <a:buClr>
                <a:schemeClr val="dk1"/>
              </a:buClr>
              <a:buSzPts val="1200"/>
              <a:buFont typeface="Do Hyeon"/>
              <a:buAutoNum type="arabicPeriod"/>
            </a:pPr>
            <a:r>
              <a:rPr lang="ko-KR" sz="1200" dirty="0">
                <a:solidFill>
                  <a:schemeClr val="dk1"/>
                </a:solidFill>
                <a:latin typeface="Do Hyeon"/>
                <a:ea typeface="Do Hyeon"/>
                <a:cs typeface="Do Hyeon"/>
                <a:sym typeface="Do Hyeon"/>
              </a:rPr>
              <a:t>책을 </a:t>
            </a:r>
            <a:r>
              <a:rPr lang="ko-KR" sz="1200" dirty="0" err="1">
                <a:solidFill>
                  <a:schemeClr val="dk1"/>
                </a:solidFill>
                <a:latin typeface="Do Hyeon"/>
                <a:ea typeface="Do Hyeon"/>
                <a:cs typeface="Do Hyeon"/>
                <a:sym typeface="Do Hyeon"/>
              </a:rPr>
              <a:t>읽고나서</a:t>
            </a:r>
            <a:r>
              <a:rPr lang="ko-KR" sz="1200" dirty="0">
                <a:solidFill>
                  <a:schemeClr val="dk1"/>
                </a:solidFill>
                <a:latin typeface="Do Hyeon"/>
                <a:ea typeface="Do Hyeon"/>
                <a:cs typeface="Do Hyeon"/>
                <a:sym typeface="Do Hyeon"/>
              </a:rPr>
              <a:t> 하고싶은 말이 생겼다면 나눠주세요. 딱히 할 말이 없다면 </a:t>
            </a:r>
            <a:r>
              <a:rPr lang="ko-KR" sz="1200" dirty="0" err="1">
                <a:solidFill>
                  <a:schemeClr val="dk1"/>
                </a:solidFill>
                <a:latin typeface="Do Hyeon"/>
                <a:ea typeface="Do Hyeon"/>
                <a:cs typeface="Do Hyeon"/>
                <a:sym typeface="Do Hyeon"/>
              </a:rPr>
              <a:t>재밌었던</a:t>
            </a:r>
            <a:r>
              <a:rPr lang="ko-KR" sz="1200" dirty="0">
                <a:solidFill>
                  <a:schemeClr val="dk1"/>
                </a:solidFill>
                <a:latin typeface="Do Hyeon"/>
                <a:ea typeface="Do Hyeon"/>
                <a:cs typeface="Do Hyeon"/>
                <a:sym typeface="Do Hyeon"/>
              </a:rPr>
              <a:t> 내용들, 혹은 표현들을 말해봅시다. 그것도 없다면 아무 말 안 하셔도 좋습니다. 제가 </a:t>
            </a:r>
            <a:r>
              <a:rPr lang="ko-KR" sz="1200" dirty="0" err="1">
                <a:solidFill>
                  <a:schemeClr val="dk1"/>
                </a:solidFill>
                <a:latin typeface="Do Hyeon"/>
                <a:ea typeface="Do Hyeon"/>
                <a:cs typeface="Do Hyeon"/>
                <a:sym typeface="Do Hyeon"/>
              </a:rPr>
              <a:t>재밌었던</a:t>
            </a:r>
            <a:r>
              <a:rPr lang="ko-KR" sz="1200" dirty="0">
                <a:solidFill>
                  <a:schemeClr val="dk1"/>
                </a:solidFill>
                <a:latin typeface="Do Hyeon"/>
                <a:ea typeface="Do Hyeon"/>
                <a:cs typeface="Do Hyeon"/>
                <a:sym typeface="Do Hyeon"/>
              </a:rPr>
              <a:t> 표현들은:</a:t>
            </a:r>
            <a:endParaRPr sz="1200" dirty="0">
              <a:latin typeface="Do Hyeon"/>
              <a:ea typeface="Do Hyeon"/>
              <a:cs typeface="Do Hyeon"/>
              <a:sym typeface="Do Hyeon"/>
            </a:endParaRPr>
          </a:p>
          <a:p>
            <a:pPr marL="914400" lvl="1" indent="-304800" algn="just" rtl="0">
              <a:lnSpc>
                <a:spcPct val="115000"/>
              </a:lnSpc>
              <a:spcBef>
                <a:spcPts val="0"/>
              </a:spcBef>
              <a:spcAft>
                <a:spcPts val="0"/>
              </a:spcAft>
              <a:buSzPts val="1200"/>
              <a:buFont typeface="Do Hyeon"/>
              <a:buAutoNum type="alphaLcPeriod"/>
            </a:pPr>
            <a:r>
              <a:rPr lang="ko-KR" sz="1200" dirty="0">
                <a:solidFill>
                  <a:schemeClr val="dk1"/>
                </a:solidFill>
                <a:latin typeface="Do Hyeon"/>
                <a:ea typeface="Do Hyeon"/>
                <a:cs typeface="Do Hyeon"/>
                <a:sym typeface="Do Hyeon"/>
              </a:rPr>
              <a:t>결혼생활을 하다가 느닷없이 배우자가 화를 내면, 십중팔구 당신이 못 </a:t>
            </a:r>
            <a:r>
              <a:rPr lang="ko-KR" sz="1200" dirty="0" err="1">
                <a:solidFill>
                  <a:schemeClr val="dk1"/>
                </a:solidFill>
                <a:latin typeface="Do Hyeon"/>
                <a:ea typeface="Do Hyeon"/>
                <a:cs typeface="Do Hyeon"/>
                <a:sym typeface="Do Hyeon"/>
              </a:rPr>
              <a:t>생겨서입니다</a:t>
            </a:r>
            <a:r>
              <a:rPr lang="ko-KR" sz="1200" dirty="0">
                <a:solidFill>
                  <a:schemeClr val="dk1"/>
                </a:solidFill>
                <a:latin typeface="Do Hyeon"/>
                <a:ea typeface="Do Hyeon"/>
                <a:cs typeface="Do Hyeon"/>
                <a:sym typeface="Do Hyeon"/>
              </a:rPr>
              <a:t>. 다른 이유로 화를 </a:t>
            </a:r>
            <a:r>
              <a:rPr lang="ko-KR" sz="1200" dirty="0" err="1">
                <a:solidFill>
                  <a:schemeClr val="dk1"/>
                </a:solidFill>
                <a:latin typeface="Do Hyeon"/>
                <a:ea typeface="Do Hyeon"/>
                <a:cs typeface="Do Hyeon"/>
                <a:sym typeface="Do Hyeon"/>
              </a:rPr>
              <a:t>내려다가도</a:t>
            </a:r>
            <a:r>
              <a:rPr lang="ko-KR" sz="1200" dirty="0">
                <a:solidFill>
                  <a:schemeClr val="dk1"/>
                </a:solidFill>
                <a:latin typeface="Do Hyeon"/>
                <a:ea typeface="Do Hyeon"/>
                <a:cs typeface="Do Hyeon"/>
                <a:sym typeface="Do Hyeon"/>
              </a:rPr>
              <a:t> 상대가 </a:t>
            </a:r>
            <a:r>
              <a:rPr lang="ko-KR" sz="1200" dirty="0" err="1">
                <a:solidFill>
                  <a:schemeClr val="dk1"/>
                </a:solidFill>
                <a:latin typeface="Do Hyeon"/>
                <a:ea typeface="Do Hyeon"/>
                <a:cs typeface="Do Hyeon"/>
                <a:sym typeface="Do Hyeon"/>
              </a:rPr>
              <a:t>잘생겼으면</a:t>
            </a:r>
            <a:r>
              <a:rPr lang="ko-KR" sz="1200" dirty="0">
                <a:solidFill>
                  <a:schemeClr val="dk1"/>
                </a:solidFill>
                <a:latin typeface="Do Hyeon"/>
                <a:ea typeface="Do Hyeon"/>
                <a:cs typeface="Do Hyeon"/>
                <a:sym typeface="Do Hyeon"/>
              </a:rPr>
              <a:t> 화를 참았을 테니, 결국 배우자가 화를 내는 것은 당신이 못 </a:t>
            </a:r>
            <a:r>
              <a:rPr lang="ko-KR" sz="1200" dirty="0" err="1">
                <a:solidFill>
                  <a:schemeClr val="dk1"/>
                </a:solidFill>
                <a:latin typeface="Do Hyeon"/>
                <a:ea typeface="Do Hyeon"/>
                <a:cs typeface="Do Hyeon"/>
                <a:sym typeface="Do Hyeon"/>
              </a:rPr>
              <a:t>생겨서입니다</a:t>
            </a:r>
            <a:r>
              <a:rPr lang="ko-KR" sz="1200" dirty="0">
                <a:solidFill>
                  <a:schemeClr val="dk1"/>
                </a:solidFill>
                <a:latin typeface="Do Hyeon"/>
                <a:ea typeface="Do Hyeon"/>
                <a:cs typeface="Do Hyeon"/>
                <a:sym typeface="Do Hyeon"/>
              </a:rPr>
              <a:t>. p48</a:t>
            </a:r>
            <a:endParaRPr sz="1200" dirty="0">
              <a:solidFill>
                <a:schemeClr val="dk1"/>
              </a:solidFill>
              <a:latin typeface="Do Hyeon"/>
              <a:ea typeface="Do Hyeon"/>
              <a:cs typeface="Do Hyeon"/>
              <a:sym typeface="Do Hyeon"/>
            </a:endParaRPr>
          </a:p>
          <a:p>
            <a:pPr marL="914400" lvl="1" indent="-304800" algn="just" rtl="0">
              <a:lnSpc>
                <a:spcPct val="115000"/>
              </a:lnSpc>
              <a:spcBef>
                <a:spcPts val="0"/>
              </a:spcBef>
              <a:spcAft>
                <a:spcPts val="0"/>
              </a:spcAft>
              <a:buSzPts val="1200"/>
              <a:buFont typeface="Do Hyeon"/>
              <a:buAutoNum type="alphaLcPeriod"/>
            </a:pPr>
            <a:r>
              <a:rPr lang="ko-KR" sz="1200" dirty="0">
                <a:solidFill>
                  <a:schemeClr val="dk1"/>
                </a:solidFill>
                <a:latin typeface="Do Hyeon"/>
                <a:ea typeface="Do Hyeon"/>
                <a:cs typeface="Do Hyeon"/>
                <a:sym typeface="Do Hyeon"/>
              </a:rPr>
              <a:t>한국에 돌아가면 열차 강도를 해도 이런 집에 못 산다는 것을. p53</a:t>
            </a:r>
            <a:endParaRPr sz="1200" dirty="0">
              <a:solidFill>
                <a:schemeClr val="dk1"/>
              </a:solidFill>
              <a:latin typeface="Do Hyeon"/>
              <a:ea typeface="Do Hyeon"/>
              <a:cs typeface="Do Hyeon"/>
              <a:sym typeface="Do Hyeon"/>
            </a:endParaRPr>
          </a:p>
          <a:p>
            <a:pPr marL="914400" lvl="1" indent="-304800" algn="just" rtl="0">
              <a:lnSpc>
                <a:spcPct val="115000"/>
              </a:lnSpc>
              <a:spcBef>
                <a:spcPts val="0"/>
              </a:spcBef>
              <a:spcAft>
                <a:spcPts val="0"/>
              </a:spcAft>
              <a:buSzPts val="1200"/>
              <a:buFont typeface="Do Hyeon"/>
              <a:buAutoNum type="alphaLcPeriod"/>
            </a:pPr>
            <a:r>
              <a:rPr lang="ko-KR" sz="1200" dirty="0">
                <a:solidFill>
                  <a:schemeClr val="dk1"/>
                </a:solidFill>
                <a:latin typeface="Do Hyeon"/>
                <a:ea typeface="Do Hyeon"/>
                <a:cs typeface="Do Hyeon"/>
                <a:sym typeface="Do Hyeon"/>
              </a:rPr>
              <a:t>우리는 삼중당 문고 목록에 줄을 그어가며 군사정권이 경제개발 하듯 읽어나갔다. p218</a:t>
            </a:r>
            <a:endParaRPr sz="1200" dirty="0">
              <a:solidFill>
                <a:schemeClr val="dk1"/>
              </a:solidFill>
              <a:latin typeface="Do Hyeon"/>
              <a:ea typeface="Do Hyeon"/>
              <a:cs typeface="Do Hyeon"/>
              <a:sym typeface="Do Hyeon"/>
            </a:endParaRPr>
          </a:p>
          <a:p>
            <a:pPr marL="914400" lvl="1" indent="-304800" algn="just" rtl="0">
              <a:lnSpc>
                <a:spcPct val="115000"/>
              </a:lnSpc>
              <a:spcBef>
                <a:spcPts val="0"/>
              </a:spcBef>
              <a:spcAft>
                <a:spcPts val="0"/>
              </a:spcAft>
              <a:buSzPts val="1200"/>
              <a:buFont typeface="Do Hyeon"/>
              <a:buAutoNum type="alphaLcPeriod"/>
            </a:pPr>
            <a:r>
              <a:rPr lang="ko-KR" sz="1200" dirty="0">
                <a:solidFill>
                  <a:schemeClr val="dk1"/>
                </a:solidFill>
                <a:latin typeface="Do Hyeon"/>
                <a:ea typeface="Do Hyeon"/>
                <a:cs typeface="Do Hyeon"/>
                <a:sym typeface="Do Hyeon"/>
              </a:rPr>
              <a:t>그의 뱃살은 신도시 부근 보신탕집처럼 끝내 생각이 없었다. p221</a:t>
            </a:r>
            <a:endParaRPr sz="1200" dirty="0">
              <a:solidFill>
                <a:schemeClr val="dk1"/>
              </a:solidFill>
              <a:latin typeface="Do Hyeon"/>
              <a:ea typeface="Do Hyeon"/>
              <a:cs typeface="Do Hyeon"/>
              <a:sym typeface="Do Hyeon"/>
            </a:endParaRPr>
          </a:p>
        </p:txBody>
      </p:sp>
      <p:sp>
        <p:nvSpPr>
          <p:cNvPr id="91" name="Google Shape;91;p13"/>
          <p:cNvSpPr txBox="1">
            <a:spLocks noGrp="1"/>
          </p:cNvSpPr>
          <p:nvPr>
            <p:ph type="ctrTitle"/>
          </p:nvPr>
        </p:nvSpPr>
        <p:spPr>
          <a:xfrm>
            <a:off x="68577" y="42000"/>
            <a:ext cx="5053800" cy="529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1600"/>
              <a:buFont typeface="Arial"/>
              <a:buNone/>
            </a:pPr>
            <a:r>
              <a:rPr lang="ko-KR" sz="1600">
                <a:latin typeface="Do Hyeon"/>
                <a:ea typeface="Do Hyeon"/>
                <a:cs typeface="Do Hyeon"/>
                <a:sym typeface="Do Hyeon"/>
              </a:rPr>
              <a:t>2019.02.11 (월)</a:t>
            </a:r>
            <a:endParaRPr sz="1600">
              <a:latin typeface="Do Hyeon"/>
              <a:ea typeface="Do Hyeon"/>
              <a:cs typeface="Do Hyeon"/>
              <a:sym typeface="Do Hyeon"/>
            </a:endParaRPr>
          </a:p>
        </p:txBody>
      </p:sp>
      <p:sp>
        <p:nvSpPr>
          <p:cNvPr id="92" name="Google Shape;92;p13"/>
          <p:cNvSpPr txBox="1"/>
          <p:nvPr/>
        </p:nvSpPr>
        <p:spPr>
          <a:xfrm>
            <a:off x="68587" y="552890"/>
            <a:ext cx="5053800" cy="5295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1850"/>
              <a:buFont typeface="Arial"/>
              <a:buNone/>
            </a:pPr>
            <a:r>
              <a:rPr lang="ko-KR" sz="1850" i="0" u="none" strike="noStrike" cap="none">
                <a:solidFill>
                  <a:schemeClr val="dk1"/>
                </a:solidFill>
                <a:latin typeface="Do Hyeon"/>
                <a:ea typeface="Do Hyeon"/>
                <a:cs typeface="Do Hyeon"/>
                <a:sym typeface="Do Hyeon"/>
              </a:rPr>
              <a:t>『 </a:t>
            </a:r>
            <a:r>
              <a:rPr lang="ko-KR" sz="1850">
                <a:solidFill>
                  <a:schemeClr val="dk1"/>
                </a:solidFill>
                <a:latin typeface="Do Hyeon"/>
                <a:ea typeface="Do Hyeon"/>
                <a:cs typeface="Do Hyeon"/>
                <a:sym typeface="Do Hyeon"/>
              </a:rPr>
              <a:t>아침에는 죽음을 생각하는 것이 좋다</a:t>
            </a:r>
            <a:r>
              <a:rPr lang="ko-KR" sz="1850" i="0" u="none" strike="noStrike" cap="none">
                <a:solidFill>
                  <a:schemeClr val="dk1"/>
                </a:solidFill>
                <a:latin typeface="Do Hyeon"/>
                <a:ea typeface="Do Hyeon"/>
                <a:cs typeface="Do Hyeon"/>
                <a:sym typeface="Do Hyeon"/>
              </a:rPr>
              <a:t>』 - </a:t>
            </a:r>
            <a:r>
              <a:rPr lang="ko-KR" sz="1850">
                <a:solidFill>
                  <a:schemeClr val="dk1"/>
                </a:solidFill>
                <a:latin typeface="Do Hyeon"/>
                <a:ea typeface="Do Hyeon"/>
                <a:cs typeface="Do Hyeon"/>
                <a:sym typeface="Do Hyeon"/>
              </a:rPr>
              <a:t>김영민</a:t>
            </a:r>
            <a:endParaRPr sz="1850" i="0" u="none" strike="noStrike" cap="none">
              <a:solidFill>
                <a:schemeClr val="dk1"/>
              </a:solidFill>
              <a:latin typeface="Do Hyeon"/>
              <a:ea typeface="Do Hyeon"/>
              <a:cs typeface="Do Hyeon"/>
              <a:sym typeface="Do Hyeon"/>
            </a:endParaRPr>
          </a:p>
        </p:txBody>
      </p:sp>
      <p:sp>
        <p:nvSpPr>
          <p:cNvPr id="93" name="Google Shape;93;p13"/>
          <p:cNvSpPr txBox="1"/>
          <p:nvPr/>
        </p:nvSpPr>
        <p:spPr>
          <a:xfrm>
            <a:off x="224512" y="1119426"/>
            <a:ext cx="6674700" cy="3498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1600"/>
              <a:buFont typeface="Arial"/>
              <a:buNone/>
            </a:pPr>
            <a:r>
              <a:rPr lang="ko-KR" sz="1600" i="0" u="none" strike="noStrike" cap="none">
                <a:solidFill>
                  <a:schemeClr val="dk1"/>
                </a:solidFill>
                <a:latin typeface="Do Hyeon"/>
                <a:ea typeface="Do Hyeon"/>
                <a:cs typeface="Do Hyeon"/>
                <a:sym typeface="Do Hyeon"/>
              </a:rPr>
              <a:t>발제 : </a:t>
            </a:r>
            <a:r>
              <a:rPr lang="ko-KR" sz="1600">
                <a:solidFill>
                  <a:schemeClr val="dk1"/>
                </a:solidFill>
                <a:latin typeface="Do Hyeon"/>
                <a:ea typeface="Do Hyeon"/>
                <a:cs typeface="Do Hyeon"/>
                <a:sym typeface="Do Hyeon"/>
              </a:rPr>
              <a:t>김명재</a:t>
            </a:r>
            <a:r>
              <a:rPr lang="ko-KR" sz="1600" i="0" u="none" strike="noStrike" cap="none">
                <a:solidFill>
                  <a:schemeClr val="dk1"/>
                </a:solidFill>
                <a:latin typeface="Do Hyeon"/>
                <a:ea typeface="Do Hyeon"/>
                <a:cs typeface="Do Hyeon"/>
                <a:sym typeface="Do Hyeon"/>
              </a:rPr>
              <a:t> </a:t>
            </a:r>
            <a:endParaRPr>
              <a:latin typeface="Do Hyeon"/>
              <a:ea typeface="Do Hyeon"/>
              <a:cs typeface="Do Hyeon"/>
              <a:sym typeface="Do Hyeon"/>
            </a:endParaRPr>
          </a:p>
        </p:txBody>
      </p:sp>
      <p:cxnSp>
        <p:nvCxnSpPr>
          <p:cNvPr id="94" name="Google Shape;94;p13"/>
          <p:cNvCxnSpPr>
            <a:cxnSpLocks/>
          </p:cNvCxnSpPr>
          <p:nvPr/>
        </p:nvCxnSpPr>
        <p:spPr>
          <a:xfrm>
            <a:off x="5275775" y="337600"/>
            <a:ext cx="0" cy="7082700"/>
          </a:xfrm>
          <a:prstGeom prst="straightConnector1">
            <a:avLst/>
          </a:prstGeom>
          <a:noFill/>
          <a:ln w="12700" cap="flat" cmpd="sng">
            <a:solidFill>
              <a:srgbClr val="757070"/>
            </a:solidFill>
            <a:prstDash val="dash"/>
            <a:round/>
            <a:headEnd type="none" w="sm" len="sm"/>
            <a:tailEnd type="none" w="sm" len="sm"/>
          </a:ln>
        </p:spPr>
      </p:cxnSp>
      <p:sp>
        <p:nvSpPr>
          <p:cNvPr id="95" name="Google Shape;95;p13"/>
          <p:cNvSpPr/>
          <p:nvPr/>
        </p:nvSpPr>
        <p:spPr>
          <a:xfrm>
            <a:off x="192247" y="1732869"/>
            <a:ext cx="31500" cy="277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96" name="Google Shape;96;p13"/>
          <p:cNvSpPr txBox="1"/>
          <p:nvPr/>
        </p:nvSpPr>
        <p:spPr>
          <a:xfrm>
            <a:off x="285172" y="1668198"/>
            <a:ext cx="3314400" cy="40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800">
                <a:solidFill>
                  <a:schemeClr val="dk1"/>
                </a:solidFill>
                <a:latin typeface="Do Hyeon"/>
                <a:ea typeface="Do Hyeon"/>
                <a:cs typeface="Do Hyeon"/>
                <a:sym typeface="Do Hyeon"/>
              </a:rPr>
              <a:t>이 책을 선정한 이유는요?</a:t>
            </a:r>
            <a:endParaRPr sz="1800">
              <a:solidFill>
                <a:schemeClr val="dk1"/>
              </a:solidFill>
              <a:latin typeface="Do Hyeon"/>
              <a:ea typeface="Do Hyeon"/>
              <a:cs typeface="Do Hyeon"/>
              <a:sym typeface="Do Hyeon"/>
            </a:endParaRPr>
          </a:p>
        </p:txBody>
      </p:sp>
      <p:sp>
        <p:nvSpPr>
          <p:cNvPr id="97" name="Google Shape;97;p13"/>
          <p:cNvSpPr/>
          <p:nvPr/>
        </p:nvSpPr>
        <p:spPr>
          <a:xfrm>
            <a:off x="192247" y="3097481"/>
            <a:ext cx="31500" cy="277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98" name="Google Shape;98;p13"/>
          <p:cNvSpPr txBox="1"/>
          <p:nvPr/>
        </p:nvSpPr>
        <p:spPr>
          <a:xfrm>
            <a:off x="285172" y="3032810"/>
            <a:ext cx="3314400" cy="40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800">
                <a:solidFill>
                  <a:schemeClr val="dk1"/>
                </a:solidFill>
                <a:latin typeface="Do Hyeon"/>
                <a:ea typeface="Do Hyeon"/>
                <a:cs typeface="Do Hyeon"/>
                <a:sym typeface="Do Hyeon"/>
              </a:rPr>
              <a:t>이 책을 읽어보니까요 </a:t>
            </a:r>
            <a:endParaRPr>
              <a:latin typeface="Do Hyeon"/>
              <a:ea typeface="Do Hyeon"/>
              <a:cs typeface="Do Hyeon"/>
              <a:sym typeface="Do Hyeon"/>
            </a:endParaRPr>
          </a:p>
        </p:txBody>
      </p:sp>
      <p:sp>
        <p:nvSpPr>
          <p:cNvPr id="99" name="Google Shape;99;p13"/>
          <p:cNvSpPr txBox="1"/>
          <p:nvPr/>
        </p:nvSpPr>
        <p:spPr>
          <a:xfrm>
            <a:off x="309275" y="2154451"/>
            <a:ext cx="4688100" cy="7647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ko-KR" sz="1200" dirty="0">
                <a:solidFill>
                  <a:schemeClr val="dk1"/>
                </a:solidFill>
                <a:latin typeface="Do Hyeon"/>
                <a:ea typeface="Do Hyeon"/>
                <a:cs typeface="Do Hyeon"/>
                <a:sym typeface="Do Hyeon"/>
              </a:rPr>
              <a:t>삶의 의미에 대해서 생각할 거리를 던져주는게 좋아서 이 책을 선정했습니다. 읽으면서 같이 나누고 싶은 얘기가 많았을 거라 생각합니다. 자유롭게 나눠봐요!</a:t>
            </a:r>
            <a:endParaRPr sz="1200" dirty="0">
              <a:solidFill>
                <a:schemeClr val="dk1"/>
              </a:solidFill>
              <a:latin typeface="Do Hyeon"/>
              <a:ea typeface="Do Hyeon"/>
              <a:cs typeface="Do Hyeon"/>
              <a:sym typeface="Do Hyeon"/>
            </a:endParaRPr>
          </a:p>
          <a:p>
            <a:pPr marL="0" marR="0" lvl="0" indent="0" algn="r" rtl="0">
              <a:lnSpc>
                <a:spcPct val="115000"/>
              </a:lnSpc>
              <a:spcBef>
                <a:spcPts val="0"/>
              </a:spcBef>
              <a:spcAft>
                <a:spcPts val="0"/>
              </a:spcAft>
              <a:buNone/>
            </a:pPr>
            <a:r>
              <a:rPr lang="ko-KR" sz="1200" dirty="0">
                <a:solidFill>
                  <a:schemeClr val="dk1"/>
                </a:solidFill>
                <a:latin typeface="Do Hyeon"/>
                <a:ea typeface="Do Hyeon"/>
                <a:cs typeface="Do Hyeon"/>
                <a:sym typeface="Do Hyeon"/>
              </a:rPr>
              <a:t>- 누구나 어느정도는 일상에서 시인들이고 철학자들이다. p266</a:t>
            </a:r>
            <a:endParaRPr sz="1200" dirty="0">
              <a:solidFill>
                <a:schemeClr val="dk1"/>
              </a:solidFill>
              <a:latin typeface="Do Hyeon"/>
              <a:ea typeface="Do Hyeon"/>
              <a:cs typeface="Do Hyeon"/>
              <a:sym typeface="Do Hyeon"/>
            </a:endParaRPr>
          </a:p>
        </p:txBody>
      </p:sp>
      <p:sp>
        <p:nvSpPr>
          <p:cNvPr id="100" name="Google Shape;100;p13"/>
          <p:cNvSpPr/>
          <p:nvPr/>
        </p:nvSpPr>
        <p:spPr>
          <a:xfrm>
            <a:off x="178317" y="4810576"/>
            <a:ext cx="31500" cy="277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101" name="Google Shape;101;p13"/>
          <p:cNvSpPr txBox="1"/>
          <p:nvPr/>
        </p:nvSpPr>
        <p:spPr>
          <a:xfrm>
            <a:off x="271241" y="4745905"/>
            <a:ext cx="4040400" cy="407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ko-KR" sz="1800">
                <a:solidFill>
                  <a:schemeClr val="dk1"/>
                </a:solidFill>
                <a:latin typeface="Do Hyeon"/>
                <a:ea typeface="Do Hyeon"/>
                <a:cs typeface="Do Hyeon"/>
                <a:sym typeface="Do Hyeon"/>
              </a:rPr>
              <a:t>이렇게 이야기 나눠봐요</a:t>
            </a:r>
            <a:endParaRPr>
              <a:latin typeface="Do Hyeon"/>
              <a:ea typeface="Do Hyeon"/>
              <a:cs typeface="Do Hyeon"/>
              <a:sym typeface="Do Hyeon"/>
            </a:endParaRPr>
          </a:p>
        </p:txBody>
      </p:sp>
      <p:sp>
        <p:nvSpPr>
          <p:cNvPr id="102" name="Google Shape;102;p13"/>
          <p:cNvSpPr txBox="1"/>
          <p:nvPr/>
        </p:nvSpPr>
        <p:spPr>
          <a:xfrm>
            <a:off x="309272" y="3553413"/>
            <a:ext cx="4960500" cy="10341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None/>
            </a:pPr>
            <a:r>
              <a:rPr lang="ko-KR" sz="1200" dirty="0">
                <a:solidFill>
                  <a:schemeClr val="dk1"/>
                </a:solidFill>
                <a:latin typeface="Do Hyeon"/>
                <a:ea typeface="Do Hyeon"/>
                <a:cs typeface="Do Hyeon"/>
                <a:sym typeface="Do Hyeon"/>
              </a:rPr>
              <a:t>읽기 전에는 &lt;'추석이란 무엇인가' 되물어라&gt; 같이 </a:t>
            </a:r>
            <a:r>
              <a:rPr lang="ko-KR" sz="1200" dirty="0" err="1">
                <a:solidFill>
                  <a:schemeClr val="dk1"/>
                </a:solidFill>
                <a:latin typeface="Do Hyeon"/>
                <a:ea typeface="Do Hyeon"/>
                <a:cs typeface="Do Hyeon"/>
                <a:sym typeface="Do Hyeon"/>
              </a:rPr>
              <a:t>재밌는</a:t>
            </a:r>
            <a:r>
              <a:rPr lang="ko-KR" sz="1200" dirty="0">
                <a:solidFill>
                  <a:schemeClr val="dk1"/>
                </a:solidFill>
                <a:latin typeface="Do Hyeon"/>
                <a:ea typeface="Do Hyeon"/>
                <a:cs typeface="Do Hyeon"/>
                <a:sym typeface="Do Hyeon"/>
              </a:rPr>
              <a:t> 칼럼들을 </a:t>
            </a:r>
            <a:r>
              <a:rPr lang="ko-KR" sz="1200" dirty="0" err="1">
                <a:solidFill>
                  <a:schemeClr val="dk1"/>
                </a:solidFill>
                <a:latin typeface="Do Hyeon"/>
                <a:ea typeface="Do Hyeon"/>
                <a:cs typeface="Do Hyeon"/>
                <a:sym typeface="Do Hyeon"/>
              </a:rPr>
              <a:t>기대했었는데요</a:t>
            </a:r>
            <a:r>
              <a:rPr lang="ko-KR" sz="1200" dirty="0">
                <a:solidFill>
                  <a:schemeClr val="dk1"/>
                </a:solidFill>
                <a:latin typeface="Do Hyeon"/>
                <a:ea typeface="Do Hyeon"/>
                <a:cs typeface="Do Hyeon"/>
                <a:sym typeface="Do Hyeon"/>
              </a:rPr>
              <a:t>, 막상 읽어보니 뒷부분의 영화 평론에서 가장 큰 지적 즐거움을 얻었습니다. 묘하게 삐딱하고 비관적인 향기가 흐르고 있는 책인데, 영화 &lt;</a:t>
            </a:r>
            <a:r>
              <a:rPr lang="ko-KR" sz="1200" dirty="0" err="1">
                <a:solidFill>
                  <a:schemeClr val="dk1"/>
                </a:solidFill>
                <a:latin typeface="Do Hyeon"/>
                <a:ea typeface="Do Hyeon"/>
                <a:cs typeface="Do Hyeon"/>
                <a:sym typeface="Do Hyeon"/>
              </a:rPr>
              <a:t>안토니아스</a:t>
            </a:r>
            <a:r>
              <a:rPr lang="ko-KR" sz="1200" dirty="0">
                <a:solidFill>
                  <a:schemeClr val="dk1"/>
                </a:solidFill>
                <a:latin typeface="Do Hyeon"/>
                <a:ea typeface="Do Hyeon"/>
                <a:cs typeface="Do Hyeon"/>
                <a:sym typeface="Do Hyeon"/>
              </a:rPr>
              <a:t> 라인&gt; 평론을 읽고 나서야 향기의 근원이 실존주의임을 알았습니다. 인생의 의미에 대해서 얘기해봅시다. 왜 사시나요? 혹은, 왜 죽지 않으시나요?</a:t>
            </a:r>
            <a:endParaRPr sz="1200" dirty="0">
              <a:latin typeface="Do Hyeon"/>
              <a:ea typeface="Do Hyeon"/>
              <a:cs typeface="Do Hyeon"/>
              <a:sym typeface="Do Hyeon"/>
            </a:endParaRPr>
          </a:p>
        </p:txBody>
      </p:sp>
      <p:sp>
        <p:nvSpPr>
          <p:cNvPr id="16" name="Google Shape;90;p13">
            <a:extLst>
              <a:ext uri="{FF2B5EF4-FFF2-40B4-BE49-F238E27FC236}">
                <a16:creationId xmlns:a16="http://schemas.microsoft.com/office/drawing/2014/main" id="{1E0BF39F-2DAB-5E4F-BB2D-253BB8AC00E5}"/>
              </a:ext>
            </a:extLst>
          </p:cNvPr>
          <p:cNvSpPr txBox="1"/>
          <p:nvPr/>
        </p:nvSpPr>
        <p:spPr>
          <a:xfrm>
            <a:off x="5183802" y="499514"/>
            <a:ext cx="5053800" cy="529500"/>
          </a:xfrm>
          <a:prstGeom prst="rect">
            <a:avLst/>
          </a:prstGeom>
          <a:noFill/>
          <a:ln>
            <a:noFill/>
          </a:ln>
        </p:spPr>
        <p:txBody>
          <a:bodyPr spcFirstLastPara="1" wrap="square" lIns="91425" tIns="45700" rIns="91425" bIns="45700" anchor="t" anchorCtr="0">
            <a:noAutofit/>
          </a:bodyPr>
          <a:lstStyle/>
          <a:p>
            <a:pPr marL="914400" lvl="1" indent="-304800" algn="just" rtl="0">
              <a:lnSpc>
                <a:spcPct val="115000"/>
              </a:lnSpc>
              <a:spcBef>
                <a:spcPts val="0"/>
              </a:spcBef>
              <a:spcAft>
                <a:spcPts val="0"/>
              </a:spcAft>
              <a:buSzPts val="1200"/>
              <a:buFont typeface="+mj-lt"/>
              <a:buAutoNum type="alphaLcPeriod" startAt="5"/>
            </a:pPr>
            <a:r>
              <a:rPr lang="ko-KR" altLang="en-US" sz="1200" dirty="0">
                <a:solidFill>
                  <a:schemeClr val="dk1"/>
                </a:solidFill>
                <a:latin typeface="Do Hyeon"/>
                <a:ea typeface="Do Hyeon"/>
                <a:cs typeface="Do Hyeon"/>
                <a:sym typeface="Do Hyeon"/>
              </a:rPr>
              <a:t>고래고래 소리를 지르고</a:t>
            </a:r>
            <a:r>
              <a:rPr lang="en-US" altLang="ko-KR" sz="1200" dirty="0">
                <a:solidFill>
                  <a:schemeClr val="dk1"/>
                </a:solidFill>
                <a:latin typeface="Do Hyeon"/>
                <a:ea typeface="Do Hyeon"/>
                <a:cs typeface="Do Hyeon"/>
                <a:sym typeface="Do Hyeon"/>
              </a:rPr>
              <a:t>,</a:t>
            </a:r>
            <a:r>
              <a:rPr lang="ko-KR" altLang="en-US" sz="1200" dirty="0">
                <a:solidFill>
                  <a:schemeClr val="dk1"/>
                </a:solidFill>
                <a:latin typeface="Do Hyeon"/>
                <a:ea typeface="Do Hyeon"/>
                <a:cs typeface="Do Hyeon"/>
                <a:sym typeface="Do Hyeon"/>
              </a:rPr>
              <a:t> 목젖을 뽑아 줄넘기를 한 다음에</a:t>
            </a:r>
            <a:r>
              <a:rPr lang="en-US" altLang="ko-KR" sz="1200" dirty="0">
                <a:solidFill>
                  <a:schemeClr val="dk1"/>
                </a:solidFill>
                <a:latin typeface="Do Hyeon"/>
                <a:ea typeface="Do Hyeon"/>
                <a:cs typeface="Do Hyeon"/>
                <a:sym typeface="Do Hyeon"/>
              </a:rPr>
              <a:t>,</a:t>
            </a:r>
            <a:r>
              <a:rPr lang="ko-KR" altLang="en-US" sz="1200" dirty="0">
                <a:solidFill>
                  <a:schemeClr val="dk1"/>
                </a:solidFill>
                <a:latin typeface="Do Hyeon"/>
                <a:ea typeface="Do Hyeon"/>
                <a:cs typeface="Do Hyeon"/>
                <a:sym typeface="Do Hyeon"/>
              </a:rPr>
              <a:t> 창문을 온 몸으로 받아 깨면서 밖으로 뛰쳐나와야 하지 않았을까</a:t>
            </a:r>
            <a:r>
              <a:rPr lang="en-US" altLang="ko-KR" sz="1200" dirty="0">
                <a:solidFill>
                  <a:schemeClr val="dk1"/>
                </a:solidFill>
                <a:latin typeface="Do Hyeon"/>
                <a:ea typeface="Do Hyeon"/>
                <a:cs typeface="Do Hyeon"/>
                <a:sym typeface="Do Hyeon"/>
              </a:rPr>
              <a:t>?</a:t>
            </a:r>
            <a:r>
              <a:rPr lang="ko-KR" altLang="en-US" sz="1200" dirty="0">
                <a:solidFill>
                  <a:schemeClr val="dk1"/>
                </a:solidFill>
                <a:latin typeface="Do Hyeon"/>
                <a:ea typeface="Do Hyeon"/>
                <a:cs typeface="Do Hyeon"/>
                <a:sym typeface="Do Hyeon"/>
              </a:rPr>
              <a:t> </a:t>
            </a:r>
            <a:r>
              <a:rPr lang="en-US" altLang="ko-KR" sz="1200" dirty="0">
                <a:solidFill>
                  <a:schemeClr val="dk1"/>
                </a:solidFill>
                <a:latin typeface="Do Hyeon"/>
                <a:ea typeface="Do Hyeon"/>
                <a:cs typeface="Do Hyeon"/>
                <a:sym typeface="Do Hyeon"/>
              </a:rPr>
              <a:t>P123, p130</a:t>
            </a:r>
            <a:endParaRPr sz="1200" dirty="0">
              <a:solidFill>
                <a:schemeClr val="dk1"/>
              </a:solidFill>
              <a:latin typeface="Do Hyeon"/>
              <a:ea typeface="Do Hyeon"/>
              <a:cs typeface="Do Hyeon"/>
              <a:sym typeface="Do Hyeon"/>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508</Words>
  <Application>Microsoft Macintosh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Do Hyeon</vt:lpstr>
      <vt:lpstr>Arial</vt:lpstr>
      <vt:lpstr>Office 테마</vt:lpstr>
      <vt:lpstr>2019.02.11 (월)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2019.02.11 (월)</dc:title>
  <cp:lastModifiedBy>김명재</cp:lastModifiedBy>
  <cp:revision>1</cp:revision>
  <cp:lastPrinted>2019-02-11T09:01:03Z</cp:lastPrinted>
  <dcterms:modified xsi:type="dcterms:W3CDTF">2019-02-11T09:02:36Z</dcterms:modified>
</cp:coreProperties>
</file>