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71" r:id="rId9"/>
    <p:sldId id="267" r:id="rId10"/>
    <p:sldId id="272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072" autoAdjust="0"/>
  </p:normalViewPr>
  <p:slideViewPr>
    <p:cSldViewPr snapToGrid="0">
      <p:cViewPr varScale="1">
        <p:scale>
          <a:sx n="94" d="100"/>
          <a:sy n="94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1EFA5-678E-45CF-88EA-03895142CD1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9A524-28B7-47EE-A3CF-86B2CD826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1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K-means</a:t>
            </a:r>
            <a:r>
              <a:rPr lang="ko-KR" altLang="en-US" dirty="0" smtClean="0"/>
              <a:t>는 관측치들을 미리 정해진 수의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들로 나누는데 이때 자료를 서로 겹치지 않는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로 분할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그랬을 때 만족해야하는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조건</a:t>
            </a:r>
            <a:endParaRPr lang="en-US" altLang="ko-KR" dirty="0" smtClean="0"/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C1~Ck</a:t>
            </a:r>
            <a:r>
              <a:rPr lang="ko-KR" altLang="en-US" dirty="0" smtClean="0"/>
              <a:t>가 각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내 관측치들의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포함하는 집합이라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그러니까 이런 식이 있으면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관측치는 </a:t>
            </a:r>
            <a:r>
              <a:rPr lang="en-US" altLang="ko-KR" dirty="0" smtClean="0"/>
              <a:t>k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에 포함된 거죠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관측치는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cluster </a:t>
            </a:r>
            <a:r>
              <a:rPr lang="ko-KR" altLang="en-US" dirty="0" smtClean="0"/>
              <a:t>중 적어도 하나에 무조건 속함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 Cluster</a:t>
            </a:r>
            <a:r>
              <a:rPr lang="ko-KR" altLang="en-US" dirty="0" smtClean="0"/>
              <a:t>들은 겹치지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어떠한 관측치도 두 개 이상의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에 속하지 않음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1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식</a:t>
            </a:r>
            <a:r>
              <a:rPr lang="en-US" altLang="ko-KR" dirty="0" smtClean="0"/>
              <a:t>1</a:t>
            </a:r>
            <a:r>
              <a:rPr lang="en-US" altLang="ko-KR" baseline="0" dirty="0" smtClean="0"/>
              <a:t> : K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Cluster </a:t>
            </a:r>
            <a:r>
              <a:rPr lang="ko-KR" altLang="en-US" baseline="0" dirty="0" smtClean="0"/>
              <a:t>모두에 대해 합산한 </a:t>
            </a:r>
            <a:r>
              <a:rPr lang="en-US" altLang="ko-KR" baseline="0" dirty="0" smtClean="0"/>
              <a:t>within-cluster variation</a:t>
            </a:r>
            <a:r>
              <a:rPr lang="ko-KR" altLang="en-US" baseline="0" dirty="0" smtClean="0"/>
              <a:t>이 가능한 한 작게 되도록 관측치들을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cluster</a:t>
            </a:r>
            <a:r>
              <a:rPr lang="ko-KR" altLang="en-US" baseline="0" dirty="0" smtClean="0"/>
              <a:t>들로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분할하고자 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식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을 실제로 적용하기 위해서는 </a:t>
            </a:r>
            <a:r>
              <a:rPr lang="en-US" altLang="ko-KR" baseline="0" dirty="0" smtClean="0"/>
              <a:t>within-cluster variation</a:t>
            </a:r>
            <a:r>
              <a:rPr lang="ko-KR" altLang="en-US" baseline="0" dirty="0" smtClean="0"/>
              <a:t>을 정의해야 하는데 가장 일반적으로는 유클리드 거리 제곱</a:t>
            </a:r>
            <a:r>
              <a:rPr lang="en-US" altLang="ko-KR" baseline="0" dirty="0" smtClean="0"/>
              <a:t>(squared Euclidean distance)</a:t>
            </a:r>
            <a:r>
              <a:rPr lang="ko-KR" altLang="en-US" baseline="0" dirty="0" smtClean="0"/>
              <a:t>과 관련됨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식</a:t>
            </a:r>
            <a:r>
              <a:rPr lang="en-US" altLang="ko-KR" baseline="0" dirty="0" smtClean="0"/>
              <a:t>2 : </a:t>
            </a:r>
            <a:r>
              <a:rPr lang="ko-KR" altLang="en-US" baseline="0" dirty="0" smtClean="0"/>
              <a:t>초록색의 분모인 </a:t>
            </a:r>
            <a:r>
              <a:rPr lang="en-US" altLang="ko-KR" baseline="0" dirty="0" smtClean="0"/>
              <a:t>|</a:t>
            </a:r>
            <a:r>
              <a:rPr lang="ko-KR" altLang="en-US" baseline="0" dirty="0" smtClean="0"/>
              <a:t>차</a:t>
            </a:r>
            <a:r>
              <a:rPr lang="en-US" altLang="ko-KR" baseline="0" dirty="0" smtClean="0"/>
              <a:t>| : k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cluster</a:t>
            </a:r>
            <a:r>
              <a:rPr lang="ko-KR" altLang="en-US" baseline="0" dirty="0" smtClean="0"/>
              <a:t>내 관측치들의 수</a:t>
            </a:r>
            <a:endParaRPr lang="en-US" altLang="ko-KR" baseline="0" dirty="0" smtClean="0"/>
          </a:p>
          <a:p>
            <a:r>
              <a:rPr lang="ko-KR" altLang="en-US" dirty="0" smtClean="0"/>
              <a:t>파란색 부분은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내 관측치들 사이의 모든 </a:t>
            </a:r>
            <a:r>
              <a:rPr lang="en-US" altLang="ko-KR" dirty="0" smtClean="0"/>
              <a:t>pairwise </a:t>
            </a:r>
            <a:r>
              <a:rPr lang="ko-KR" altLang="en-US" dirty="0" smtClean="0"/>
              <a:t>유클리드 </a:t>
            </a:r>
            <a:r>
              <a:rPr lang="ko-KR" altLang="en-US" dirty="0" err="1" smtClean="0"/>
              <a:t>거리제곱합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r>
              <a:rPr lang="en-US" altLang="ko-KR" baseline="0" dirty="0" smtClean="0"/>
              <a:t> k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cluster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within-cluster variation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cluster</a:t>
            </a:r>
            <a:r>
              <a:rPr lang="ko-KR" altLang="en-US" baseline="0" dirty="0" smtClean="0"/>
              <a:t>내 관측치들 사이의 모든 </a:t>
            </a:r>
            <a:r>
              <a:rPr lang="en-US" altLang="ko-KR" baseline="0" dirty="0" smtClean="0"/>
              <a:t>pairwise</a:t>
            </a:r>
            <a:r>
              <a:rPr lang="ko-KR" altLang="en-US" baseline="0" dirty="0" smtClean="0"/>
              <a:t>유클리드거리제곱합을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cluster</a:t>
            </a:r>
            <a:r>
              <a:rPr lang="ko-KR" altLang="en-US" baseline="0" dirty="0" smtClean="0"/>
              <a:t>내 관측치들의 수로 나눈 것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식</a:t>
            </a:r>
            <a:r>
              <a:rPr lang="en-US" altLang="ko-KR" baseline="0" dirty="0" smtClean="0"/>
              <a:t>3 : </a:t>
            </a:r>
            <a:r>
              <a:rPr lang="ko-KR" altLang="en-US" dirty="0" smtClean="0"/>
              <a:t>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두개를 결합한 식으로 </a:t>
            </a:r>
            <a:r>
              <a:rPr lang="en-US" altLang="ko-KR" dirty="0" smtClean="0"/>
              <a:t>k-means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clusterin</a:t>
            </a:r>
            <a:r>
              <a:rPr lang="ko-KR" altLang="en-US" baseline="0" dirty="0" smtClean="0"/>
              <a:t>을 정의하는 최적화 문제가 </a:t>
            </a:r>
            <a:r>
              <a:rPr lang="ko-KR" altLang="en-US" baseline="0" dirty="0" err="1" smtClean="0"/>
              <a:t>얻어짐</a:t>
            </a:r>
            <a:endParaRPr lang="en-US" altLang="ko-KR" baseline="0" dirty="0" smtClean="0"/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이 식을 만족시키는 알고리즘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 </a:t>
            </a:r>
            <a:r>
              <a:rPr lang="ko-KR" altLang="en-US" baseline="0" dirty="0" err="1" smtClean="0"/>
              <a:t>목적값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빨간색</a:t>
            </a:r>
            <a:r>
              <a:rPr lang="en-US" altLang="ko-KR" baseline="0" dirty="0" smtClean="0"/>
              <a:t>=within-cluster variation</a:t>
            </a:r>
            <a:r>
              <a:rPr lang="ko-KR" altLang="en-US" baseline="0" dirty="0" smtClean="0"/>
              <a:t>의 총합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 최소가 되도록 관측치들을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cluster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분할하는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방법 찾기</a:t>
            </a:r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09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알고리즘을 여러 번 실행해서 </a:t>
            </a:r>
            <a:r>
              <a:rPr lang="ko-KR" altLang="en-US" baseline="0" dirty="0" err="1" smtClean="0"/>
              <a:t>목적값</a:t>
            </a:r>
            <a:r>
              <a:rPr lang="en-US" altLang="ko-KR" baseline="0" dirty="0" smtClean="0"/>
              <a:t>(</a:t>
            </a:r>
            <a:r>
              <a:rPr lang="en-US" altLang="ko-KR" dirty="0" smtClean="0"/>
              <a:t>within-cluster</a:t>
            </a:r>
            <a:r>
              <a:rPr lang="en-US" altLang="ko-KR" baseline="0" dirty="0" smtClean="0"/>
              <a:t> variation</a:t>
            </a:r>
            <a:r>
              <a:rPr lang="ko-KR" altLang="en-US" baseline="0" dirty="0" smtClean="0"/>
              <a:t>의 총합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 가장 작은 것을 선택</a:t>
            </a:r>
            <a:endParaRPr lang="en-US" altLang="ko-KR" baseline="0" dirty="0" smtClean="0"/>
          </a:p>
          <a:p>
            <a:r>
              <a:rPr lang="ko-KR" altLang="en-US" baseline="0" dirty="0" smtClean="0"/>
              <a:t>여기서는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이라고 했듯이 데이터에서 예상되는 </a:t>
            </a:r>
            <a:r>
              <a:rPr lang="en-US" altLang="ko-KR" baseline="0" dirty="0" smtClean="0"/>
              <a:t>cluster</a:t>
            </a:r>
            <a:r>
              <a:rPr lang="ko-KR" altLang="en-US" baseline="0" dirty="0" smtClean="0"/>
              <a:t>수를 미리 결정해야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8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K-means++ :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K-means random</a:t>
            </a:r>
            <a:r>
              <a:rPr lang="ko-KR" altLang="en-US" dirty="0" smtClean="0"/>
              <a:t>방법에서 임의의 중심점을 배치하는 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번을 그냥 임의로 하는 것이 아니라 조금 더 신중하게 하는 것</a:t>
            </a:r>
            <a:endParaRPr lang="en-US" altLang="ko-KR" dirty="0" smtClean="0"/>
          </a:p>
          <a:p>
            <a:r>
              <a:rPr lang="ko-KR" altLang="en-US" dirty="0" smtClean="0"/>
              <a:t>처음에 무게중심을 선정할 때 이러한 방법으로 함</a:t>
            </a:r>
            <a:endParaRPr lang="en-US" altLang="ko-KR" dirty="0" smtClean="0"/>
          </a:p>
          <a:p>
            <a:r>
              <a:rPr lang="ko-KR" altLang="en-US" dirty="0" smtClean="0"/>
              <a:t>가장</a:t>
            </a:r>
            <a:r>
              <a:rPr lang="ko-KR" altLang="en-US" baseline="0" dirty="0" smtClean="0"/>
              <a:t> 먼저</a:t>
            </a:r>
            <a:r>
              <a:rPr lang="en-US" altLang="ko-KR" baseline="0" dirty="0" smtClean="0"/>
              <a:t>~~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앞에서는 처음부터 랜덤으로 무게중심을 설정한 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얘는 처음부터 나름의 방식으로 설정을 </a:t>
            </a:r>
            <a:r>
              <a:rPr lang="ko-KR" altLang="en-US" dirty="0" err="1" smtClean="0"/>
              <a:t>하다보니</a:t>
            </a:r>
            <a:r>
              <a:rPr lang="ko-KR" altLang="en-US" dirty="0" smtClean="0"/>
              <a:t> 알고리즘이 수렴하는 속도가 더 빠르다</a:t>
            </a:r>
            <a:endParaRPr lang="en-US" altLang="ko-KR" dirty="0" smtClean="0"/>
          </a:p>
          <a:p>
            <a:r>
              <a:rPr lang="ko-KR" altLang="en-US" dirty="0" smtClean="0"/>
              <a:t>그래서 저는 </a:t>
            </a:r>
            <a:r>
              <a:rPr lang="en-US" altLang="ko-KR" dirty="0" smtClean="0"/>
              <a:t>k-means++</a:t>
            </a:r>
            <a:r>
              <a:rPr lang="ko-KR" altLang="en-US" dirty="0" smtClean="0"/>
              <a:t>방법으로 코딩을 해봤습니다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2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Sepal(</a:t>
            </a:r>
            <a:r>
              <a:rPr lang="ko-KR" altLang="en-US" dirty="0" smtClean="0"/>
              <a:t>꽃받침</a:t>
            </a:r>
            <a:r>
              <a:rPr lang="en-US" altLang="ko-KR" dirty="0" smtClean="0"/>
              <a:t>)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 </a:t>
            </a:r>
            <a:endParaRPr lang="en-US" altLang="ko-KR" dirty="0" smtClean="0"/>
          </a:p>
          <a:p>
            <a:r>
              <a:rPr lang="en-US" altLang="ko-KR" dirty="0" smtClean="0"/>
              <a:t>petal(</a:t>
            </a:r>
            <a:r>
              <a:rPr lang="ko-KR" altLang="en-US" dirty="0" smtClean="0"/>
              <a:t>꽃잎</a:t>
            </a:r>
            <a:r>
              <a:rPr lang="en-US" altLang="ko-KR" dirty="0" smtClean="0"/>
              <a:t>)</a:t>
            </a:r>
            <a:r>
              <a:rPr lang="ko-KR" altLang="en-US" dirty="0" smtClean="0"/>
              <a:t> 너비 길이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꽃받침의 </a:t>
            </a:r>
            <a:r>
              <a:rPr lang="ko-KR" altLang="en-US" dirty="0" err="1" smtClean="0"/>
              <a:t>너비랑</a:t>
            </a:r>
            <a:r>
              <a:rPr lang="ko-KR" altLang="en-US" dirty="0" smtClean="0"/>
              <a:t> 길이를 </a:t>
            </a:r>
            <a:r>
              <a:rPr lang="en-US" altLang="ko-KR" dirty="0" smtClean="0"/>
              <a:t>x</a:t>
            </a:r>
            <a:r>
              <a:rPr lang="ko-KR" altLang="en-US" dirty="0" smtClean="0"/>
              <a:t>로 해주고 </a:t>
            </a:r>
            <a:r>
              <a:rPr lang="en-US" altLang="ko-KR" dirty="0" smtClean="0"/>
              <a:t>clustering</a:t>
            </a:r>
            <a:r>
              <a:rPr lang="ko-KR" altLang="en-US" baseline="0" dirty="0" smtClean="0"/>
              <a:t> 진행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그래서 여기 </a:t>
            </a:r>
            <a:r>
              <a:rPr lang="en-US" altLang="ko-KR" dirty="0" smtClean="0"/>
              <a:t>predict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clustering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예측을 해준 것이고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그에 따라 그래프를 그린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빨간점은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무게중심입니다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6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얘는 </a:t>
            </a:r>
            <a:r>
              <a:rPr lang="en-US" altLang="ko-KR" baseline="0" dirty="0" err="1" smtClean="0"/>
              <a:t>crosstable</a:t>
            </a:r>
            <a:r>
              <a:rPr lang="ko-KR" altLang="en-US" baseline="0" dirty="0" smtClean="0"/>
              <a:t>로 나타낸 것인데 저는 </a:t>
            </a:r>
            <a:r>
              <a:rPr lang="en-US" altLang="ko-KR" baseline="0" dirty="0" smtClean="0"/>
              <a:t>~~</a:t>
            </a:r>
            <a:r>
              <a:rPr lang="ko-KR" altLang="en-US" baseline="0" dirty="0" smtClean="0"/>
              <a:t>이렇게 해석하는 </a:t>
            </a:r>
            <a:r>
              <a:rPr lang="ko-KR" altLang="en-US" baseline="0" dirty="0" err="1" smtClean="0"/>
              <a:t>건줄</a:t>
            </a:r>
            <a:r>
              <a:rPr lang="ko-KR" altLang="en-US" baseline="0" dirty="0" smtClean="0"/>
              <a:t> 알았는데 그게 아니라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실제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labeling </a:t>
            </a:r>
            <a:r>
              <a:rPr lang="ko-KR" altLang="en-US" baseline="0" dirty="0" smtClean="0"/>
              <a:t>된 것이 </a:t>
            </a:r>
            <a:r>
              <a:rPr lang="en-US" altLang="ko-KR" baseline="0" dirty="0" smtClean="0"/>
              <a:t>50</a:t>
            </a:r>
            <a:r>
              <a:rPr lang="ko-KR" altLang="en-US" baseline="0" dirty="0" smtClean="0"/>
              <a:t>개 다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cluster</a:t>
            </a:r>
            <a:r>
              <a:rPr lang="ko-KR" altLang="en-US" baseline="0" dirty="0" smtClean="0"/>
              <a:t>에 포함됐다</a:t>
            </a:r>
            <a:r>
              <a:rPr lang="en-US" altLang="ko-KR" baseline="0" dirty="0" smtClean="0"/>
              <a:t>. -&gt; clustering</a:t>
            </a:r>
            <a:r>
              <a:rPr lang="ko-KR" altLang="en-US" baseline="0" dirty="0" smtClean="0"/>
              <a:t>이 잘 됐다고 해석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실제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labeling </a:t>
            </a:r>
            <a:r>
              <a:rPr lang="ko-KR" altLang="en-US" baseline="0" dirty="0" smtClean="0"/>
              <a:t>된 것은 </a:t>
            </a:r>
            <a:r>
              <a:rPr lang="en-US" altLang="ko-KR" baseline="0" dirty="0" smtClean="0"/>
              <a:t>38</a:t>
            </a:r>
            <a:r>
              <a:rPr lang="ko-KR" altLang="en-US" baseline="0" dirty="0" smtClean="0"/>
              <a:t>개는 첫번째 </a:t>
            </a:r>
            <a:r>
              <a:rPr lang="en-US" altLang="ko-KR" baseline="0" dirty="0" smtClean="0"/>
              <a:t>cluster</a:t>
            </a:r>
            <a:r>
              <a:rPr lang="ko-KR" altLang="en-US" baseline="0" dirty="0" smtClean="0"/>
              <a:t>로 구분되고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개는 잘못됐다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Cluster </a:t>
            </a:r>
            <a:r>
              <a:rPr lang="ko-KR" altLang="en-US" baseline="0" dirty="0" smtClean="0"/>
              <a:t>개수에 따라 얼마나 응집이 잘 </a:t>
            </a:r>
            <a:r>
              <a:rPr lang="ko-KR" altLang="en-US" baseline="0" dirty="0" err="1" smtClean="0"/>
              <a:t>됐냐를</a:t>
            </a:r>
            <a:r>
              <a:rPr lang="ko-KR" altLang="en-US" baseline="0" dirty="0" smtClean="0"/>
              <a:t> 본 것인데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y</a:t>
            </a:r>
            <a:r>
              <a:rPr lang="ko-KR" altLang="en-US" baseline="0" dirty="0" smtClean="0"/>
              <a:t>축이 각 중심점에서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군집의 데이터간의 거리를 합산한 것이므로 작을수록 응집이 잘 됐다는 뜻인데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 이후로는 거의 비슷하기 때문에 </a:t>
            </a:r>
            <a:r>
              <a:rPr lang="en-US" altLang="ko-KR" baseline="0" dirty="0" smtClean="0"/>
              <a:t>3-5</a:t>
            </a:r>
            <a:r>
              <a:rPr lang="ko-KR" altLang="en-US" baseline="0" dirty="0" smtClean="0"/>
              <a:t>개 정도가 적당해 보이는 것을 확인할 수 있음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지금은 딱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개인 것을 알고 진행하는 것이지만 모르는 경우에는 이런 것을 바탕으로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를 정해도 괜찮을 것 같음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11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변수가 굉장히 많기 때문에 그것을 </a:t>
            </a:r>
            <a:r>
              <a:rPr lang="en-US" altLang="ko-KR" dirty="0" smtClean="0"/>
              <a:t>PCA </a:t>
            </a:r>
            <a:r>
              <a:rPr lang="ko-KR" altLang="en-US" dirty="0" smtClean="0"/>
              <a:t>주성분분석을 통해 데이터를 잘 설명해주는 대표적인 변수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</a:t>
            </a:r>
            <a:r>
              <a:rPr lang="ko-KR" altLang="en-US" baseline="0" dirty="0" smtClean="0"/>
              <a:t> 뽑아서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차원으로 줄여주고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그것으로 </a:t>
            </a:r>
            <a:r>
              <a:rPr lang="en-US" altLang="ko-KR" baseline="0" dirty="0" smtClean="0"/>
              <a:t>clustering</a:t>
            </a:r>
            <a:r>
              <a:rPr lang="ko-KR" altLang="en-US" baseline="0" dirty="0" smtClean="0"/>
              <a:t>을 진행</a:t>
            </a:r>
            <a:endParaRPr lang="en-US" altLang="ko-KR" dirty="0" smtClean="0"/>
          </a:p>
          <a:p>
            <a:r>
              <a:rPr lang="en-US" altLang="ko-KR" dirty="0" err="1" smtClean="0"/>
              <a:t>Pred</a:t>
            </a:r>
            <a:r>
              <a:rPr lang="ko-KR" altLang="en-US" dirty="0" smtClean="0"/>
              <a:t>값이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clustering</a:t>
            </a:r>
            <a:r>
              <a:rPr lang="ko-KR" altLang="en-US" baseline="0" dirty="0" smtClean="0"/>
              <a:t>한 값입니다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2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무게중심 계산 후에 시각화 시킨 것입니다</a:t>
            </a:r>
            <a:r>
              <a:rPr lang="en-US" altLang="ko-KR" dirty="0" smtClean="0"/>
              <a:t>. 7</a:t>
            </a:r>
            <a:r>
              <a:rPr lang="ko-KR" altLang="en-US" dirty="0" smtClean="0"/>
              <a:t>빼고 다 </a:t>
            </a:r>
            <a:r>
              <a:rPr lang="ko-KR" altLang="en-US" dirty="0" err="1" smtClean="0"/>
              <a:t>안맞음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실제값을</a:t>
            </a:r>
            <a:r>
              <a:rPr lang="ko-KR" altLang="en-US" dirty="0" smtClean="0"/>
              <a:t> 기준으로 봤을 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22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Parameter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Algorithm : </a:t>
            </a:r>
            <a:r>
              <a:rPr lang="en-US" altLang="ko-KR" b="1" dirty="0" smtClean="0"/>
              <a:t>auto</a:t>
            </a:r>
            <a:r>
              <a:rPr lang="en-US" altLang="ko-KR" dirty="0" smtClean="0"/>
              <a:t>, full, </a:t>
            </a:r>
            <a:r>
              <a:rPr lang="en-US" altLang="ko-KR" dirty="0" err="1" smtClean="0"/>
              <a:t>elkan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-&gt;“auto” : “</a:t>
            </a:r>
            <a:r>
              <a:rPr lang="en-US" altLang="ko-KR" dirty="0" err="1" smtClean="0"/>
              <a:t>elkan</a:t>
            </a:r>
            <a:r>
              <a:rPr lang="en-US" altLang="ko-KR" dirty="0" smtClean="0"/>
              <a:t>” for dense data and “full” for sparse data.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Copy_x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True</a:t>
            </a:r>
            <a:r>
              <a:rPr lang="en-US" altLang="ko-KR" dirty="0" smtClean="0"/>
              <a:t>, bool</a:t>
            </a:r>
          </a:p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: </a:t>
            </a:r>
            <a:r>
              <a:rPr lang="en-US" altLang="ko-KR" b="1" dirty="0" smtClean="0"/>
              <a:t>k-means++</a:t>
            </a:r>
            <a:r>
              <a:rPr lang="en-US" altLang="ko-KR" dirty="0" smtClean="0"/>
              <a:t>, random -&gt; </a:t>
            </a:r>
            <a:r>
              <a:rPr lang="ko-KR" altLang="en-US" dirty="0" smtClean="0"/>
              <a:t>초기 무게중심 설정 방법</a:t>
            </a:r>
            <a:endParaRPr lang="en-US" altLang="ko-KR" dirty="0" smtClean="0"/>
          </a:p>
          <a:p>
            <a:r>
              <a:rPr lang="en-US" altLang="ko-KR" dirty="0" err="1" smtClean="0"/>
              <a:t>Max_iter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default=10 -&gt;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number of iterations of the k-means algorithm for a single run</a:t>
            </a:r>
            <a:endParaRPr lang="en-US" altLang="ko-KR" dirty="0" smtClean="0"/>
          </a:p>
          <a:p>
            <a:r>
              <a:rPr lang="en-US" altLang="ko-KR" dirty="0" err="1" smtClean="0"/>
              <a:t>N_cluster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default=8 -&gt; cluster </a:t>
            </a:r>
            <a:r>
              <a:rPr lang="ko-KR" altLang="en-US" dirty="0" smtClean="0"/>
              <a:t>개수</a:t>
            </a:r>
            <a:endParaRPr lang="en-US" altLang="ko-KR" dirty="0" smtClean="0"/>
          </a:p>
          <a:p>
            <a:r>
              <a:rPr lang="en-US" altLang="ko-KR" dirty="0" err="1" smtClean="0"/>
              <a:t>N_init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default = 10 -&gt; </a:t>
            </a:r>
            <a:r>
              <a:rPr lang="ko-KR" altLang="en-US" dirty="0" smtClean="0"/>
              <a:t>알고리즘이 시행되는 횟수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무게중심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N_jobs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default = None -&gt; The number of jobs to use for the computation</a:t>
            </a:r>
          </a:p>
          <a:p>
            <a:r>
              <a:rPr lang="en-US" altLang="ko-KR" dirty="0" err="1" smtClean="0"/>
              <a:t>Precompute_distances</a:t>
            </a:r>
            <a:r>
              <a:rPr lang="en-US" altLang="ko-KR" dirty="0" smtClean="0"/>
              <a:t> : </a:t>
            </a:r>
            <a:r>
              <a:rPr lang="en-US" altLang="ko-KR" b="1" dirty="0" smtClean="0"/>
              <a:t>auto</a:t>
            </a:r>
            <a:r>
              <a:rPr lang="en-US" altLang="ko-KR" dirty="0" smtClean="0"/>
              <a:t>, bool </a:t>
            </a:r>
          </a:p>
          <a:p>
            <a:r>
              <a:rPr lang="en-US" altLang="ko-KR" dirty="0" smtClean="0"/>
              <a:t>-&gt; ＇auto＇ : </a:t>
            </a:r>
            <a:r>
              <a:rPr lang="en-US" altLang="ko-KR" dirty="0" err="1" smtClean="0"/>
              <a:t>n_samples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n_clusters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1200</a:t>
            </a:r>
            <a:r>
              <a:rPr lang="ko-KR" altLang="en-US" dirty="0" smtClean="0"/>
              <a:t>만보다 크면 거리를 사전 계산</a:t>
            </a:r>
            <a:r>
              <a:rPr lang="en-US" altLang="ko-KR" dirty="0" smtClean="0"/>
              <a:t>x</a:t>
            </a:r>
          </a:p>
          <a:p>
            <a:r>
              <a:rPr lang="en-US" altLang="ko-KR" dirty="0" smtClean="0"/>
              <a:t>    ‘True’ : </a:t>
            </a:r>
            <a:r>
              <a:rPr lang="ko-KR" altLang="en-US" dirty="0" smtClean="0"/>
              <a:t>항상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사전거리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/ ‘False’ : </a:t>
            </a:r>
            <a:r>
              <a:rPr lang="ko-KR" altLang="en-US" dirty="0" smtClean="0"/>
              <a:t>항상 </a:t>
            </a:r>
            <a:r>
              <a:rPr lang="ko-KR" altLang="en-US" dirty="0" err="1" smtClean="0"/>
              <a:t>사전거리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x</a:t>
            </a:r>
            <a:br>
              <a:rPr lang="en-US" altLang="ko-KR" dirty="0" smtClean="0"/>
            </a:br>
            <a:r>
              <a:rPr lang="en-US" altLang="ko-KR" dirty="0" err="1" smtClean="0">
                <a:solidFill>
                  <a:srgbClr val="FF0000"/>
                </a:solidFill>
              </a:rPr>
              <a:t>Random_state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default= None -&gt; Determines random number generation for centroid initialization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Tol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: float, Default=1e-4 -&gt; </a:t>
            </a:r>
            <a:r>
              <a:rPr lang="ko-KR" altLang="en-US" dirty="0" smtClean="0"/>
              <a:t>상대적 허용오차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Verbose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default=0 -&gt; verbosity mode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8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0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1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2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0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2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3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1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7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379A6-18BB-4E38-ABEB-44CE0347A53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9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K-means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95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 Data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47" y="1695198"/>
            <a:ext cx="2773603" cy="22767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1695198"/>
            <a:ext cx="3784497" cy="40388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025" y="1695198"/>
            <a:ext cx="3302005" cy="440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7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Parameter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1528" y="661336"/>
            <a:ext cx="5257664" cy="733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8225" y="1690687"/>
            <a:ext cx="1031557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Algorithm = ‘auto’, ‘full’, ‘</a:t>
            </a:r>
            <a:r>
              <a:rPr lang="en-US" altLang="ko-KR" dirty="0" err="1" smtClean="0"/>
              <a:t>elkan</a:t>
            </a:r>
            <a:r>
              <a:rPr lang="en-US" altLang="ko-KR" dirty="0" smtClean="0"/>
              <a:t>’ : “</a:t>
            </a:r>
            <a:r>
              <a:rPr lang="en-US" altLang="ko-KR" dirty="0" err="1"/>
              <a:t>elkan</a:t>
            </a:r>
            <a:r>
              <a:rPr lang="en-US" altLang="ko-KR" dirty="0"/>
              <a:t>” for dense data and “full” for sparse data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Copy_x</a:t>
            </a:r>
            <a:r>
              <a:rPr lang="en-US" altLang="ko-KR" dirty="0" smtClean="0"/>
              <a:t> = ‘True’, ‘bool’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r>
              <a:rPr lang="en-US" altLang="ko-KR" dirty="0" smtClean="0">
                <a:solidFill>
                  <a:srgbClr val="FF0000"/>
                </a:solidFill>
              </a:rPr>
              <a:t> = ‘k-means++’, ‘random’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Max_iter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F0000"/>
                </a:solidFill>
              </a:rPr>
              <a:t>N_cluster</a:t>
            </a:r>
            <a:r>
              <a:rPr lang="en-US" altLang="ko-KR" dirty="0" smtClean="0">
                <a:solidFill>
                  <a:srgbClr val="FF0000"/>
                </a:solidFill>
              </a:rPr>
              <a:t> = 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: cluster </a:t>
            </a:r>
            <a:r>
              <a:rPr lang="ko-KR" altLang="en-US" dirty="0" smtClean="0">
                <a:solidFill>
                  <a:srgbClr val="FF0000"/>
                </a:solidFill>
              </a:rPr>
              <a:t>개수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F0000"/>
                </a:solidFill>
              </a:rPr>
              <a:t>N_init</a:t>
            </a:r>
            <a:r>
              <a:rPr lang="en-US" altLang="ko-KR" dirty="0" smtClean="0">
                <a:solidFill>
                  <a:srgbClr val="FF0000"/>
                </a:solidFill>
              </a:rPr>
              <a:t> = 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: </a:t>
            </a:r>
            <a:r>
              <a:rPr lang="ko-KR" altLang="en-US" dirty="0" smtClean="0">
                <a:solidFill>
                  <a:srgbClr val="FF0000"/>
                </a:solidFill>
              </a:rPr>
              <a:t>무게중심을 찾는데 시행되는 알고리즘 횟수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N-jobs =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Precompute_distances</a:t>
            </a:r>
            <a:r>
              <a:rPr lang="en-US" altLang="ko-KR" dirty="0" smtClean="0"/>
              <a:t> =‘auto’, ‘bool’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Random_state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Tol</a:t>
            </a:r>
            <a:r>
              <a:rPr lang="en-US" altLang="ko-KR" dirty="0" smtClean="0"/>
              <a:t> = float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Verbose =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0396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화면구성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0975" y="1476083"/>
            <a:ext cx="11830050" cy="5018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2416" y="1597380"/>
            <a:ext cx="1473627" cy="3059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Clustering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K-means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2416" y="4807523"/>
            <a:ext cx="11153365" cy="15359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33558" y="1597379"/>
            <a:ext cx="2267018" cy="3059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00127" y="1597379"/>
            <a:ext cx="4361497" cy="3059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191625" y="1597379"/>
            <a:ext cx="2494156" cy="3059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51851"/>
              </p:ext>
            </p:extLst>
          </p:nvPr>
        </p:nvGraphicFramePr>
        <p:xfrm>
          <a:off x="2442635" y="1696537"/>
          <a:ext cx="208174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740">
                  <a:extLst>
                    <a:ext uri="{9D8B030D-6E8A-4147-A177-3AD203B41FA5}">
                      <a16:colId xmlns:a16="http://schemas.microsoft.com/office/drawing/2014/main" val="4161981437"/>
                    </a:ext>
                  </a:extLst>
                </a:gridCol>
              </a:tblGrid>
              <a:tr h="21405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Build Mode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77590"/>
                  </a:ext>
                </a:extLst>
              </a:tr>
              <a:tr h="214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0538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63754"/>
              </p:ext>
            </p:extLst>
          </p:nvPr>
        </p:nvGraphicFramePr>
        <p:xfrm>
          <a:off x="4778463" y="1710297"/>
          <a:ext cx="418456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561">
                  <a:extLst>
                    <a:ext uri="{9D8B030D-6E8A-4147-A177-3AD203B41FA5}">
                      <a16:colId xmlns:a16="http://schemas.microsoft.com/office/drawing/2014/main" val="4161981437"/>
                    </a:ext>
                  </a:extLst>
                </a:gridCol>
              </a:tblGrid>
              <a:tr h="21405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Run Mode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77590"/>
                  </a:ext>
                </a:extLst>
              </a:tr>
              <a:tr h="214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0538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09859"/>
              </p:ext>
            </p:extLst>
          </p:nvPr>
        </p:nvGraphicFramePr>
        <p:xfrm>
          <a:off x="9299750" y="1690688"/>
          <a:ext cx="229217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175">
                  <a:extLst>
                    <a:ext uri="{9D8B030D-6E8A-4147-A177-3AD203B41FA5}">
                      <a16:colId xmlns:a16="http://schemas.microsoft.com/office/drawing/2014/main" val="4161981437"/>
                    </a:ext>
                  </a:extLst>
                </a:gridCol>
              </a:tblGrid>
              <a:tr h="21405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Dataset Format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77590"/>
                  </a:ext>
                </a:extLst>
              </a:tr>
              <a:tr h="214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053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38498"/>
              </p:ext>
            </p:extLst>
          </p:nvPr>
        </p:nvGraphicFramePr>
        <p:xfrm>
          <a:off x="4790914" y="2346136"/>
          <a:ext cx="4172110" cy="225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110">
                  <a:extLst>
                    <a:ext uri="{9D8B030D-6E8A-4147-A177-3AD203B41FA5}">
                      <a16:colId xmlns:a16="http://schemas.microsoft.com/office/drawing/2014/main" val="4161981437"/>
                    </a:ext>
                  </a:extLst>
                </a:gridCol>
              </a:tblGrid>
              <a:tr h="383374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Setting</a:t>
                      </a:r>
                    </a:p>
                    <a:p>
                      <a:pPr algn="just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77590"/>
                  </a:ext>
                </a:extLst>
              </a:tr>
              <a:tr h="1794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053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26269"/>
              </p:ext>
            </p:extLst>
          </p:nvPr>
        </p:nvGraphicFramePr>
        <p:xfrm>
          <a:off x="6994276" y="2977339"/>
          <a:ext cx="17972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299">
                  <a:extLst>
                    <a:ext uri="{9D8B030D-6E8A-4147-A177-3AD203B41FA5}">
                      <a16:colId xmlns:a16="http://schemas.microsoft.com/office/drawing/2014/main" val="4161981437"/>
                    </a:ext>
                  </a:extLst>
                </a:gridCol>
              </a:tblGrid>
              <a:tr h="242784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N_cluster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Number of Cluster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77590"/>
                  </a:ext>
                </a:extLst>
              </a:tr>
              <a:tr h="24278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053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600678"/>
              </p:ext>
            </p:extLst>
          </p:nvPr>
        </p:nvGraphicFramePr>
        <p:xfrm>
          <a:off x="4985241" y="2977339"/>
          <a:ext cx="16837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91">
                  <a:extLst>
                    <a:ext uri="{9D8B030D-6E8A-4147-A177-3AD203B41FA5}">
                      <a16:colId xmlns:a16="http://schemas.microsoft.com/office/drawing/2014/main" val="4161981437"/>
                    </a:ext>
                  </a:extLst>
                </a:gridCol>
              </a:tblGrid>
              <a:tr h="169722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Init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for Initialization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77590"/>
                  </a:ext>
                </a:extLst>
              </a:tr>
              <a:tr h="1424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053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53630"/>
              </p:ext>
            </p:extLst>
          </p:nvPr>
        </p:nvGraphicFramePr>
        <p:xfrm>
          <a:off x="4975716" y="3797486"/>
          <a:ext cx="252045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459">
                  <a:extLst>
                    <a:ext uri="{9D8B030D-6E8A-4147-A177-3AD203B41FA5}">
                      <a16:colId xmlns:a16="http://schemas.microsoft.com/office/drawing/2014/main" val="4161981437"/>
                    </a:ext>
                  </a:extLst>
                </a:gridCol>
              </a:tblGrid>
              <a:tr h="153486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N_init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time the k-means algorithm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77590"/>
                  </a:ext>
                </a:extLst>
              </a:tr>
              <a:tr h="15348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5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8225" y="1690688"/>
            <a:ext cx="9810750" cy="23451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Market Segmentation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특정 형태의 광고에 더 </a:t>
            </a:r>
            <a:r>
              <a:rPr lang="ko-KR" altLang="en-US" sz="2000" dirty="0" err="1" smtClean="0"/>
              <a:t>수용적이거나</a:t>
            </a:r>
            <a:r>
              <a:rPr lang="ko-KR" altLang="en-US" sz="2000" dirty="0" smtClean="0"/>
              <a:t> 특정 제품을 더 잘 구매할 것 같은 사람들의 서브 그룹들을 식별하여 세분화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자료에 있는 사람들을 </a:t>
            </a:r>
            <a:r>
              <a:rPr lang="en-US" altLang="ko-KR" sz="2000" dirty="0" smtClean="0"/>
              <a:t>clustering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250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관측치들을 서로 다른 그룹으로 분리</a:t>
            </a:r>
            <a:endParaRPr lang="en-US" altLang="ko-KR" dirty="0" smtClean="0"/>
          </a:p>
          <a:p>
            <a:endParaRPr lang="en-US" altLang="ko-KR" sz="500" dirty="0" smtClean="0"/>
          </a:p>
          <a:p>
            <a:r>
              <a:rPr lang="ko-KR" altLang="en-US" dirty="0" smtClean="0"/>
              <a:t>각 그룹내의 관측치들은 서로 상당히 유사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but, </a:t>
            </a:r>
            <a:r>
              <a:rPr lang="ko-KR" altLang="en-US" dirty="0" smtClean="0"/>
              <a:t>다른 그룹의 관측치들과는 상당히 다르게 나누고자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500" dirty="0" smtClean="0"/>
          </a:p>
          <a:p>
            <a:r>
              <a:rPr lang="ko-KR" altLang="en-US" dirty="0" smtClean="0"/>
              <a:t>두 개 이상의 관측치들이 </a:t>
            </a:r>
            <a:r>
              <a:rPr lang="en-US" altLang="ko-KR" dirty="0" smtClean="0"/>
              <a:t>'</a:t>
            </a:r>
            <a:r>
              <a:rPr lang="ko-KR" altLang="en-US" dirty="0" smtClean="0"/>
              <a:t>유사하다</a:t>
            </a:r>
            <a:r>
              <a:rPr lang="en-US" altLang="ko-KR" dirty="0" smtClean="0"/>
              <a:t>', '</a:t>
            </a:r>
            <a:r>
              <a:rPr lang="ko-KR" altLang="en-US" dirty="0" smtClean="0"/>
              <a:t>다르다</a:t>
            </a:r>
            <a:r>
              <a:rPr lang="en-US" altLang="ko-KR" dirty="0" smtClean="0"/>
              <a:t>'</a:t>
            </a:r>
            <a:r>
              <a:rPr lang="ko-KR" altLang="en-US" dirty="0" smtClean="0"/>
              <a:t>는 것이 무엇을 의미하는지 정의가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380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관측치들을 미리 지정된 수</a:t>
                </a:r>
                <a:r>
                  <a:rPr lang="en-US" altLang="ko-KR" dirty="0" smtClean="0"/>
                  <a:t>(K</a:t>
                </a:r>
                <a:r>
                  <a:rPr lang="ko-KR" altLang="en-US" dirty="0" smtClean="0"/>
                  <a:t>개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cluster</a:t>
                </a:r>
                <a:r>
                  <a:rPr lang="ko-KR" altLang="en-US" dirty="0" smtClean="0"/>
                  <a:t>들로 나눔</a:t>
                </a:r>
                <a:endParaRPr lang="en-US" altLang="ko-KR" dirty="0" smtClean="0"/>
              </a:p>
              <a:p>
                <a:endParaRPr lang="en-US" altLang="ko-KR" sz="500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각 </a:t>
                </a:r>
                <a:r>
                  <a:rPr lang="en-US" altLang="ko-KR" dirty="0" smtClean="0"/>
                  <a:t>Cluster</a:t>
                </a:r>
                <a:r>
                  <a:rPr lang="ko-KR" altLang="en-US" dirty="0" smtClean="0"/>
                  <a:t>내 관측치들의 </a:t>
                </a:r>
                <a:r>
                  <a:rPr lang="en-US" altLang="ko-KR" dirty="0" smtClean="0"/>
                  <a:t>index</a:t>
                </a:r>
                <a:r>
                  <a:rPr lang="ko-KR" altLang="en-US" dirty="0" smtClean="0"/>
                  <a:t>들을 포함하는 집합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번째 관측치가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ko-K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번째 </a:t>
                </a:r>
                <a:r>
                  <a:rPr lang="en-US" altLang="ko-KR" dirty="0" smtClean="0"/>
                  <a:t>cluster</a:t>
                </a:r>
                <a:r>
                  <a:rPr lang="ko-KR" altLang="en-US" dirty="0" smtClean="0"/>
                  <a:t>에 포함</a:t>
                </a:r>
                <a:r>
                  <a:rPr lang="en-US" altLang="ko-KR" dirty="0" smtClean="0"/>
                  <a:t>)</a:t>
                </a:r>
              </a:p>
              <a:p>
                <a:pPr marL="0" indent="0">
                  <a:buNone/>
                </a:pPr>
                <a:endParaRPr lang="en-US" altLang="ko-KR" sz="500" dirty="0" smtClean="0"/>
              </a:p>
              <a:p>
                <a:pPr marL="514350" indent="-514350"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ko-KR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b="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∪⋯∪</m:t>
                    </m:r>
                    <m:sSub>
                      <m:sSubPr>
                        <m:ctrlPr>
                          <a:rPr lang="en-US" altLang="ko-KR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>
                            <a:latin typeface="Cambria Math" panose="02040503050406030204" pitchFamily="18" charset="0"/>
                          </a:rPr>
                          <m:t>1, 2,</m:t>
                        </m:r>
                        <m:r>
                          <a:rPr lang="en-US" altLang="ko-KR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b="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514350" indent="-514350">
                  <a:buFont typeface="+mj-ea"/>
                  <a:buAutoNum type="circleNumDbPlain"/>
                </a:pPr>
                <a:endParaRPr lang="en-US" altLang="ko-KR" sz="300" dirty="0" smtClean="0"/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ko-KR" altLang="en-US" dirty="0" smtClean="0"/>
                  <a:t>모든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 smtClean="0"/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’</m:t>
                        </m:r>
                      </m:sub>
                    </m:sSub>
                    <m:r>
                      <a:rPr lang="en-US" altLang="ko-K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20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19644" y="564861"/>
                <a:ext cx="11660862" cy="6293139"/>
              </a:xfrm>
            </p:spPr>
            <p:txBody>
              <a:bodyPr/>
              <a:lstStyle/>
              <a:p>
                <a:r>
                  <a:rPr lang="ko-KR" altLang="en-US" dirty="0" smtClean="0"/>
                  <a:t>좋은 </a:t>
                </a:r>
                <a:r>
                  <a:rPr lang="en-US" altLang="ko-KR" dirty="0" smtClean="0"/>
                  <a:t>Clustering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이 작은 것</a:t>
                </a:r>
                <a:endParaRPr lang="en-US" altLang="ko-K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5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500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5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500" dirty="0" smtClean="0"/>
                  <a:t>: Cluster</a:t>
                </a:r>
                <a:r>
                  <a:rPr lang="ko-KR" altLang="en-US" sz="2500" dirty="0" smtClean="0"/>
                  <a:t>내 관측치들이 서로 다른 정도를 나타내는 측도</a:t>
                </a:r>
                <a:r>
                  <a:rPr lang="en-US" altLang="ko-KR" sz="2500" dirty="0"/>
                  <a:t>(within-cluster </a:t>
                </a:r>
                <a:r>
                  <a:rPr lang="en-US" altLang="ko-KR" sz="2500" dirty="0" smtClean="0"/>
                  <a:t>variation)</a:t>
                </a:r>
              </a:p>
              <a:p>
                <a:pPr marL="0" indent="0">
                  <a:buNone/>
                </a:pPr>
                <a:endParaRPr lang="en-US" altLang="ko-KR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500" b="0" i="0" smtClean="0"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5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500" i="1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500" i="1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500" dirty="0" smtClean="0"/>
              </a:p>
              <a:p>
                <a:pPr marL="0" indent="0">
                  <a:buNone/>
                </a:pPr>
                <a:endParaRPr lang="en-US" altLang="ko-KR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500" i="1" smtClean="0">
                              <a:solidFill>
                                <a:srgbClr val="008E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500" i="1">
                              <a:solidFill>
                                <a:srgbClr val="008E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500" i="1" smtClean="0">
                              <a:solidFill>
                                <a:srgbClr val="008E4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2500" i="1">
                                  <a:solidFill>
                                    <a:srgbClr val="008E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>
                                  <a:solidFill>
                                    <a:srgbClr val="008E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500" i="1">
                                  <a:solidFill>
                                    <a:srgbClr val="008E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500" i="1">
                              <a:solidFill>
                                <a:srgbClr val="008E4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ko-KR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ko-KR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5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5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5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ko-KR" sz="2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5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5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ko-KR" sz="25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5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5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25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2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500" dirty="0" smtClean="0"/>
              </a:p>
              <a:p>
                <a:pPr marL="0" indent="0">
                  <a:buNone/>
                </a:pPr>
                <a:endParaRPr lang="en-US" altLang="ko-KR" sz="2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500"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5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5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25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5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5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25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25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5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altLang="ko-KR" sz="25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sz="25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ko-KR" sz="25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altLang="ko-KR" sz="25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25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5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500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644" y="564861"/>
                <a:ext cx="11660862" cy="6293139"/>
              </a:xfrm>
              <a:blipFill>
                <a:blip r:embed="rId3"/>
                <a:stretch>
                  <a:fillRect l="-941" t="-17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38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027405" y="1690688"/>
            <a:ext cx="4905881" cy="4800453"/>
            <a:chOff x="6944564" y="1150732"/>
            <a:chExt cx="4905881" cy="48004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4064" y="1174661"/>
              <a:ext cx="4876381" cy="47765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0800000" flipH="1" flipV="1">
              <a:off x="7250481" y="1150732"/>
              <a:ext cx="45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altLang="ko-KR" b="1" dirty="0"/>
                <a:t> </a:t>
              </a:r>
              <a:endParaRPr lang="ko-KR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0800000" flipH="1" flipV="1">
              <a:off x="8878722" y="1156744"/>
              <a:ext cx="45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2"/>
              </a:pPr>
              <a:r>
                <a:rPr lang="en-US" altLang="ko-KR" b="1" dirty="0"/>
                <a:t> 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0800000" flipH="1" flipV="1">
              <a:off x="10150570" y="1156744"/>
              <a:ext cx="45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3"/>
              </a:pPr>
              <a:r>
                <a:rPr lang="en-US" altLang="ko-KR" b="1" dirty="0"/>
                <a:t> </a:t>
              </a:r>
              <a:endParaRPr lang="ko-KR" alt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0800000" flipH="1" flipV="1">
              <a:off x="6944564" y="3508049"/>
              <a:ext cx="45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4"/>
              </a:pPr>
              <a:r>
                <a:rPr lang="en-US" altLang="ko-KR" b="1" dirty="0"/>
                <a:t> </a:t>
              </a:r>
              <a:endParaRPr lang="ko-KR" alt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0800000" flipH="1" flipV="1">
              <a:off x="8529705" y="3508049"/>
              <a:ext cx="45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5"/>
              </a:pPr>
              <a:r>
                <a:rPr lang="en-US" altLang="ko-KR" b="1" dirty="0"/>
                <a:t> </a:t>
              </a:r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0800000" flipH="1" flipV="1">
              <a:off x="10296851" y="3508049"/>
              <a:ext cx="45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6"/>
              </a:pPr>
              <a:r>
                <a:rPr lang="en-US" altLang="ko-KR" b="1" dirty="0"/>
                <a:t> </a:t>
              </a:r>
              <a:endParaRPr lang="ko-KR" altLang="en-US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6152" y="1839708"/>
            <a:ext cx="674125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2000" dirty="0" smtClean="0"/>
              <a:t>Data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5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dirty="0" smtClean="0"/>
              <a:t>각 관측치를 </a:t>
            </a:r>
            <a:r>
              <a:rPr lang="en-US" altLang="ko-KR" sz="2000" dirty="0" smtClean="0"/>
              <a:t>random</a:t>
            </a:r>
            <a:r>
              <a:rPr lang="ko-KR" altLang="en-US" sz="2000" dirty="0" smtClean="0"/>
              <a:t>으로 </a:t>
            </a:r>
            <a:r>
              <a:rPr lang="en-US" altLang="ko-KR" sz="2000" dirty="0" smtClean="0"/>
              <a:t>Cluster</a:t>
            </a:r>
            <a:r>
              <a:rPr lang="ko-KR" altLang="en-US" sz="2000" dirty="0" smtClean="0"/>
              <a:t>에 할당</a:t>
            </a:r>
            <a:endParaRPr lang="en-US" altLang="ko-KR" sz="2000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5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dirty="0" smtClean="0"/>
              <a:t>각 </a:t>
            </a:r>
            <a:r>
              <a:rPr lang="en-US" altLang="ko-KR" sz="2000" dirty="0" smtClean="0"/>
              <a:t>Cluster</a:t>
            </a:r>
            <a:r>
              <a:rPr lang="ko-KR" altLang="en-US" sz="2000" dirty="0" smtClean="0"/>
              <a:t>의 무게중심 계산 </a:t>
            </a:r>
            <a:endParaRPr lang="en-US" altLang="ko-KR" sz="2000" dirty="0" smtClean="0"/>
          </a:p>
          <a:p>
            <a:r>
              <a:rPr lang="en-US" altLang="ko-KR" sz="2000" dirty="0" smtClean="0"/>
              <a:t>    : </a:t>
            </a:r>
            <a:r>
              <a:rPr lang="ko-KR" altLang="en-US" sz="2000" dirty="0" smtClean="0"/>
              <a:t>초기에는 무게중심들이 거의 겹쳐져 있음</a:t>
            </a:r>
            <a:endParaRPr lang="en-US" altLang="ko-KR" sz="2000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500" dirty="0" smtClean="0"/>
          </a:p>
          <a:p>
            <a:pPr marL="457200" indent="-457200">
              <a:buFont typeface="+mj-ea"/>
              <a:buAutoNum type="circleNumDbPlain" startAt="4"/>
            </a:pPr>
            <a:r>
              <a:rPr lang="ko-KR" altLang="en-US" sz="2000" dirty="0" smtClean="0"/>
              <a:t>각 관측치는 가장 가까운 무게 중심에 할당됨</a:t>
            </a:r>
            <a:endParaRPr lang="en-US" altLang="ko-KR" sz="2000" dirty="0" smtClean="0"/>
          </a:p>
          <a:p>
            <a:pPr marL="342900" indent="-342900">
              <a:buFont typeface="+mj-ea"/>
              <a:buAutoNum type="circleNumDbPlain" startAt="4"/>
            </a:pPr>
            <a:endParaRPr lang="en-US" altLang="ko-KR" sz="500" dirty="0" smtClean="0"/>
          </a:p>
          <a:p>
            <a:pPr marL="342900" indent="-342900">
              <a:buFont typeface="+mj-ea"/>
              <a:buAutoNum type="circleNumDbPlain" startAt="4"/>
            </a:pPr>
            <a:r>
              <a:rPr lang="ko-KR" altLang="ko-KR" sz="2000" dirty="0"/>
              <a:t>③</a:t>
            </a:r>
            <a:r>
              <a:rPr lang="ko-KR" altLang="en-US" sz="2000" dirty="0" smtClean="0"/>
              <a:t>번이 다시 한번 수행되어 새로운 </a:t>
            </a:r>
            <a:r>
              <a:rPr lang="en-US" altLang="ko-KR" sz="2000" dirty="0" smtClean="0"/>
              <a:t>cluster </a:t>
            </a:r>
            <a:r>
              <a:rPr lang="ko-KR" altLang="en-US" sz="2000" dirty="0" smtClean="0"/>
              <a:t>무게중심이 계산</a:t>
            </a:r>
            <a:endParaRPr lang="en-US" altLang="ko-KR" sz="500" dirty="0" smtClean="0"/>
          </a:p>
          <a:p>
            <a:pPr marL="342900" indent="-342900">
              <a:buFont typeface="+mj-ea"/>
              <a:buAutoNum type="circleNumDbPlain" startAt="4"/>
            </a:pPr>
            <a:endParaRPr lang="en-US" altLang="ko-KR" sz="500" dirty="0" smtClean="0"/>
          </a:p>
          <a:p>
            <a:pPr marL="342900" indent="-342900">
              <a:buFont typeface="+mj-ea"/>
              <a:buAutoNum type="circleNumDbPlain" startAt="4"/>
            </a:pPr>
            <a:r>
              <a:rPr lang="ko-KR" altLang="en-US" sz="2000" dirty="0" smtClean="0"/>
              <a:t>여러 번 반복 후 최종 결과</a:t>
            </a:r>
            <a:endParaRPr lang="en-US" altLang="ko-KR" sz="2000" dirty="0" smtClean="0"/>
          </a:p>
          <a:p>
            <a:pPr marL="342900" indent="-342900">
              <a:buFont typeface="+mj-ea"/>
              <a:buAutoNum type="circleNumDbPlain" startAt="4"/>
            </a:pPr>
            <a:endParaRPr lang="en-US" altLang="ko-KR" sz="2000" dirty="0"/>
          </a:p>
          <a:p>
            <a:r>
              <a:rPr lang="en-US" altLang="ko-KR" sz="2000" dirty="0"/>
              <a:t>: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알고리즘 여러 번 실행 </a:t>
            </a:r>
            <a:r>
              <a:rPr lang="en-US" altLang="ko-KR" sz="2000" dirty="0" smtClean="0"/>
              <a:t>-&gt; </a:t>
            </a:r>
            <a:r>
              <a:rPr lang="ko-KR" altLang="en-US" sz="2000" dirty="0" err="1" smtClean="0"/>
              <a:t>목적값이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가장 작은 것 선택</a:t>
            </a:r>
            <a:endParaRPr lang="en-US" altLang="ko-KR" sz="2000" dirty="0" smtClean="0"/>
          </a:p>
          <a:p>
            <a:endParaRPr lang="en-US" altLang="ko-KR" sz="500" dirty="0" smtClean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K-means Algorithm(Random)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13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866428"/>
                <a:ext cx="10134600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sz="2200" dirty="0" smtClean="0"/>
                  <a:t>하나의</a:t>
                </a:r>
                <a:r>
                  <a:rPr lang="en-US" altLang="ko-KR" sz="2200" dirty="0" smtClean="0"/>
                  <a:t> </a:t>
                </a:r>
                <a:r>
                  <a:rPr lang="ko-KR" altLang="en-US" sz="2200" dirty="0" smtClean="0"/>
                  <a:t>무게중심을 </a:t>
                </a:r>
                <a:r>
                  <a:rPr lang="en-US" altLang="ko-KR" sz="2200" dirty="0" smtClean="0"/>
                  <a:t>random</a:t>
                </a:r>
                <a:r>
                  <a:rPr lang="ko-KR" altLang="en-US" sz="2200" dirty="0" smtClean="0"/>
                  <a:t>으로 선택</a:t>
                </a:r>
                <a:r>
                  <a:rPr lang="en-US" altLang="ko-KR" sz="22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 b="0" i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</a:t>
                </a:r>
              </a:p>
              <a:p>
                <a:pPr marL="342900" indent="-342900">
                  <a:buFont typeface="+mj-ea"/>
                  <a:buAutoNum type="circleNumDbPlain"/>
                </a:pPr>
                <a:endParaRPr lang="en-US" altLang="ko-KR" sz="500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sz="2200" dirty="0" smtClean="0"/>
                  <a:t>나머지 데이터들에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 b="0" i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 b="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200" dirty="0" smtClean="0"/>
                  <a:t>까지의 거리 계산</a:t>
                </a:r>
                <a:endParaRPr lang="en-US" altLang="ko-KR" sz="2200" dirty="0" smtClean="0"/>
              </a:p>
              <a:p>
                <a:pPr marL="342900" indent="-342900">
                  <a:buFont typeface="+mj-ea"/>
                  <a:buAutoNum type="circleNumDbPlain"/>
                </a:pPr>
                <a:endParaRPr lang="en-US" altLang="ko-KR" sz="500" dirty="0" smtClean="0"/>
              </a:p>
              <a:p>
                <a:pPr marL="342900" indent="-342900"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 b="0" i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 b="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200" dirty="0" smtClean="0"/>
                  <a:t>로부터 가장 먼 곳에 배치된 </a:t>
                </a:r>
                <a:r>
                  <a:rPr lang="en-US" altLang="ko-KR" sz="2200" dirty="0" smtClean="0"/>
                  <a:t>data point</a:t>
                </a:r>
                <a:r>
                  <a:rPr lang="ko-KR" altLang="en-US" sz="2200" dirty="0" smtClean="0"/>
                  <a:t>를 그 다음 무게중심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 b="0" i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200" b="0" i="0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200" dirty="0" smtClean="0"/>
                  <a:t> </a:t>
                </a:r>
                <a:r>
                  <a:rPr lang="ko-KR" altLang="en-US" sz="2200" dirty="0" smtClean="0"/>
                  <a:t>선택</a:t>
                </a:r>
                <a:endParaRPr lang="en-US" altLang="ko-KR" sz="2200" dirty="0" smtClean="0"/>
              </a:p>
              <a:p>
                <a:pPr marL="342900" indent="-342900">
                  <a:buFont typeface="+mj-ea"/>
                  <a:buAutoNum type="circleNumDbPlain"/>
                </a:pPr>
                <a:endParaRPr lang="en-US" altLang="ko-KR" sz="500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sz="2200" dirty="0" smtClean="0"/>
                  <a:t>무게중심이 </a:t>
                </a:r>
                <a:r>
                  <a:rPr lang="en-US" altLang="ko-KR" sz="2200" dirty="0" smtClean="0"/>
                  <a:t>K</a:t>
                </a:r>
                <a:r>
                  <a:rPr lang="ko-KR" altLang="en-US" sz="2200" dirty="0" smtClean="0"/>
                  <a:t>개가 될 때까지 </a:t>
                </a:r>
                <a:r>
                  <a:rPr lang="ko-KR" altLang="ko-KR" sz="2200" dirty="0" smtClean="0"/>
                  <a:t>②</a:t>
                </a:r>
                <a:r>
                  <a:rPr lang="en-US" altLang="ko-KR" sz="2200" dirty="0" smtClean="0"/>
                  <a:t>, </a:t>
                </a:r>
                <a:r>
                  <a:rPr lang="ko-KR" altLang="ko-KR" sz="2200" dirty="0" smtClean="0"/>
                  <a:t>③</a:t>
                </a:r>
                <a:r>
                  <a:rPr lang="ko-KR" altLang="en-US" sz="2200" dirty="0" smtClean="0"/>
                  <a:t>번 반복</a:t>
                </a:r>
                <a:endParaRPr lang="en-US" altLang="ko-KR" sz="22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6428"/>
                <a:ext cx="10134600" cy="1677382"/>
              </a:xfrm>
              <a:prstGeom prst="rect">
                <a:avLst/>
              </a:prstGeom>
              <a:blipFill>
                <a:blip r:embed="rId3"/>
                <a:stretch>
                  <a:fillRect l="-963" t="-4727" b="-8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K-means Algorithm(K-means++)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239982" y="4221077"/>
            <a:ext cx="7335982" cy="477054"/>
            <a:chOff x="838200" y="4512023"/>
            <a:chExt cx="5548745" cy="477054"/>
          </a:xfrm>
        </p:grpSpPr>
        <p:sp>
          <p:nvSpPr>
            <p:cNvPr id="8" name="오른쪽 화살표 7"/>
            <p:cNvSpPr/>
            <p:nvPr/>
          </p:nvSpPr>
          <p:spPr>
            <a:xfrm>
              <a:off x="838200" y="4516582"/>
              <a:ext cx="886691" cy="47105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11926" y="4512023"/>
              <a:ext cx="44750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smtClean="0"/>
                <a:t>알고리즘의 수렴속도가 더 빠름</a:t>
              </a:r>
              <a:endParaRPr lang="ko-KR" alt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18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IRIS Data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78" y="1538464"/>
            <a:ext cx="3801533" cy="42651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578" y="1437418"/>
            <a:ext cx="58674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7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IRIS Data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52" y="1690688"/>
            <a:ext cx="6876048" cy="4073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9"/>
            <a:ext cx="3171825" cy="16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 Data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8881"/>
            <a:ext cx="4619625" cy="1381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465" y="1778881"/>
            <a:ext cx="34766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3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1337</Words>
  <Application>Microsoft Office PowerPoint</Application>
  <PresentationFormat>와이드스크린</PresentationFormat>
  <Paragraphs>170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Wingdings</vt:lpstr>
      <vt:lpstr>Office 테마</vt:lpstr>
      <vt:lpstr>Clustering</vt:lpstr>
      <vt:lpstr>Clustering</vt:lpstr>
      <vt:lpstr>K-means</vt:lpstr>
      <vt:lpstr>PowerPoint 프레젠테이션</vt:lpstr>
      <vt:lpstr>K-means Algorithm(Random)</vt:lpstr>
      <vt:lpstr>K-means Algorithm(K-means++)</vt:lpstr>
      <vt:lpstr>IRIS Data</vt:lpstr>
      <vt:lpstr>IRIS Data</vt:lpstr>
      <vt:lpstr>MNIST Data</vt:lpstr>
      <vt:lpstr>MNIST Data</vt:lpstr>
      <vt:lpstr>Parameter</vt:lpstr>
      <vt:lpstr>GUI 화면구성</vt:lpstr>
      <vt:lpstr>응용분야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hk02105@naver.com</dc:creator>
  <cp:lastModifiedBy>hk02105@naver.com</cp:lastModifiedBy>
  <cp:revision>63</cp:revision>
  <dcterms:created xsi:type="dcterms:W3CDTF">2020-03-08T12:29:34Z</dcterms:created>
  <dcterms:modified xsi:type="dcterms:W3CDTF">2020-03-11T10:57:53Z</dcterms:modified>
</cp:coreProperties>
</file>