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5" r:id="rId7"/>
    <p:sldId id="264" r:id="rId8"/>
    <p:sldId id="271" r:id="rId9"/>
    <p:sldId id="267" r:id="rId10"/>
    <p:sldId id="272" r:id="rId11"/>
    <p:sldId id="266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E40"/>
    <a:srgbClr val="0099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072" autoAdjust="0"/>
  </p:normalViewPr>
  <p:slideViewPr>
    <p:cSldViewPr snapToGrid="0">
      <p:cViewPr varScale="1">
        <p:scale>
          <a:sx n="94" d="100"/>
          <a:sy n="94" d="100"/>
        </p:scale>
        <p:origin x="11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1EFA5-678E-45CF-88EA-03895142CD12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69A524-28B7-47EE-A3CF-86B2CD826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116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9A524-28B7-47EE-A3CF-86B2CD826B5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110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9A524-28B7-47EE-A3CF-86B2CD826B5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093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9A524-28B7-47EE-A3CF-86B2CD826B5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983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9A524-28B7-47EE-A3CF-86B2CD826B5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221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9A524-28B7-47EE-A3CF-86B2CD826B5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169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9A524-28B7-47EE-A3CF-86B2CD826B5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911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9A524-28B7-47EE-A3CF-86B2CD826B5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926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9A524-28B7-47EE-A3CF-86B2CD826B5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229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&lt;Parameter&gt;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Algorithm : </a:t>
            </a:r>
            <a:r>
              <a:rPr lang="en-US" altLang="ko-KR" b="1" dirty="0" smtClean="0"/>
              <a:t>auto</a:t>
            </a:r>
            <a:r>
              <a:rPr lang="en-US" altLang="ko-KR" dirty="0" smtClean="0"/>
              <a:t>, full, </a:t>
            </a:r>
            <a:r>
              <a:rPr lang="en-US" altLang="ko-KR" dirty="0" err="1" smtClean="0"/>
              <a:t>elkan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-&gt;“auto” : “</a:t>
            </a:r>
            <a:r>
              <a:rPr lang="en-US" altLang="ko-KR" dirty="0" err="1" smtClean="0"/>
              <a:t>elkan</a:t>
            </a:r>
            <a:r>
              <a:rPr lang="en-US" altLang="ko-KR" dirty="0" smtClean="0"/>
              <a:t>” for dense data and “full” for sparse data.</a:t>
            </a:r>
          </a:p>
          <a:p>
            <a:r>
              <a:rPr lang="en-US" altLang="ko-KR" dirty="0" err="1" smtClean="0">
                <a:solidFill>
                  <a:srgbClr val="FF0000"/>
                </a:solidFill>
              </a:rPr>
              <a:t>Copy_x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/>
              <a:t>: </a:t>
            </a:r>
            <a:r>
              <a:rPr lang="en-US" altLang="ko-KR" b="1" dirty="0" smtClean="0"/>
              <a:t>True</a:t>
            </a:r>
            <a:r>
              <a:rPr lang="en-US" altLang="ko-KR" dirty="0" smtClean="0"/>
              <a:t>, bool</a:t>
            </a:r>
          </a:p>
          <a:p>
            <a:r>
              <a:rPr lang="en-US" altLang="ko-KR" dirty="0" err="1" smtClean="0"/>
              <a:t>Init</a:t>
            </a:r>
            <a:r>
              <a:rPr lang="en-US" altLang="ko-KR" dirty="0" smtClean="0"/>
              <a:t> : </a:t>
            </a:r>
            <a:r>
              <a:rPr lang="en-US" altLang="ko-KR" b="1" dirty="0" smtClean="0"/>
              <a:t>k-means++</a:t>
            </a:r>
            <a:r>
              <a:rPr lang="en-US" altLang="ko-KR" dirty="0" smtClean="0"/>
              <a:t>, random -&gt; </a:t>
            </a:r>
            <a:r>
              <a:rPr lang="ko-KR" altLang="en-US" dirty="0" smtClean="0"/>
              <a:t>초기 무게중심 설정 방법</a:t>
            </a:r>
            <a:endParaRPr lang="en-US" altLang="ko-KR" dirty="0" smtClean="0"/>
          </a:p>
          <a:p>
            <a:r>
              <a:rPr lang="en-US" altLang="ko-KR" dirty="0" err="1" smtClean="0"/>
              <a:t>Max_iter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default=10 -&gt;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Maximum number of iterations of the k-means algorithm for a single run</a:t>
            </a:r>
            <a:endParaRPr lang="en-US" altLang="ko-KR" dirty="0" smtClean="0"/>
          </a:p>
          <a:p>
            <a:r>
              <a:rPr lang="en-US" altLang="ko-KR" dirty="0" err="1" smtClean="0"/>
              <a:t>N_cluster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default=8 -&gt; cluster </a:t>
            </a:r>
            <a:r>
              <a:rPr lang="ko-KR" altLang="en-US" dirty="0" smtClean="0"/>
              <a:t>개수</a:t>
            </a:r>
            <a:endParaRPr lang="en-US" altLang="ko-KR" dirty="0" smtClean="0"/>
          </a:p>
          <a:p>
            <a:r>
              <a:rPr lang="en-US" altLang="ko-KR" dirty="0" err="1" smtClean="0"/>
              <a:t>N_init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default = 10 -&gt; </a:t>
            </a:r>
            <a:r>
              <a:rPr lang="ko-KR" altLang="en-US" dirty="0" smtClean="0"/>
              <a:t>알고리즘이 시행되는 횟수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다른 무게중심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N_jobs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default = None -&gt; The number of jobs to use for the computation</a:t>
            </a:r>
          </a:p>
          <a:p>
            <a:r>
              <a:rPr lang="en-US" altLang="ko-KR" dirty="0" err="1" smtClean="0"/>
              <a:t>Precompute_distances</a:t>
            </a:r>
            <a:r>
              <a:rPr lang="en-US" altLang="ko-KR" dirty="0" smtClean="0"/>
              <a:t> : </a:t>
            </a:r>
            <a:r>
              <a:rPr lang="en-US" altLang="ko-KR" b="1" dirty="0" smtClean="0"/>
              <a:t>auto</a:t>
            </a:r>
            <a:r>
              <a:rPr lang="en-US" altLang="ko-KR" dirty="0" smtClean="0"/>
              <a:t>, bool </a:t>
            </a:r>
          </a:p>
          <a:p>
            <a:r>
              <a:rPr lang="en-US" altLang="ko-KR" dirty="0" smtClean="0"/>
              <a:t>-&gt; ＇auto＇ : </a:t>
            </a:r>
            <a:r>
              <a:rPr lang="en-US" altLang="ko-KR" dirty="0" err="1" smtClean="0"/>
              <a:t>n_samples</a:t>
            </a:r>
            <a:r>
              <a:rPr lang="en-US" altLang="ko-KR" dirty="0" smtClean="0"/>
              <a:t> * </a:t>
            </a:r>
            <a:r>
              <a:rPr lang="en-US" altLang="ko-KR" dirty="0" err="1" smtClean="0"/>
              <a:t>n_clusters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1200</a:t>
            </a:r>
            <a:r>
              <a:rPr lang="ko-KR" altLang="en-US" dirty="0" smtClean="0"/>
              <a:t>만보다 크면 거리를 사전 계산</a:t>
            </a:r>
            <a:r>
              <a:rPr lang="en-US" altLang="ko-KR" dirty="0" smtClean="0"/>
              <a:t>x</a:t>
            </a:r>
          </a:p>
          <a:p>
            <a:r>
              <a:rPr lang="en-US" altLang="ko-KR" dirty="0" smtClean="0"/>
              <a:t>    ‘True’ : </a:t>
            </a:r>
            <a:r>
              <a:rPr lang="ko-KR" altLang="en-US" dirty="0" smtClean="0"/>
              <a:t>항상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사전거리</a:t>
            </a:r>
            <a:r>
              <a:rPr lang="ko-KR" altLang="en-US" dirty="0" smtClean="0"/>
              <a:t> 계산</a:t>
            </a:r>
            <a:r>
              <a:rPr lang="en-US" altLang="ko-KR" dirty="0" smtClean="0"/>
              <a:t>/ ‘False’ : </a:t>
            </a:r>
            <a:r>
              <a:rPr lang="ko-KR" altLang="en-US" dirty="0" smtClean="0"/>
              <a:t>항상 </a:t>
            </a:r>
            <a:r>
              <a:rPr lang="ko-KR" altLang="en-US" dirty="0" err="1" smtClean="0"/>
              <a:t>사전거리</a:t>
            </a:r>
            <a:r>
              <a:rPr lang="ko-KR" altLang="en-US" dirty="0" smtClean="0"/>
              <a:t> 계산</a:t>
            </a:r>
            <a:r>
              <a:rPr lang="en-US" altLang="ko-KR" dirty="0" smtClean="0"/>
              <a:t>x</a:t>
            </a:r>
            <a:br>
              <a:rPr lang="en-US" altLang="ko-KR" dirty="0" smtClean="0"/>
            </a:br>
            <a:r>
              <a:rPr lang="en-US" altLang="ko-KR" dirty="0" err="1" smtClean="0">
                <a:solidFill>
                  <a:srgbClr val="FF0000"/>
                </a:solidFill>
              </a:rPr>
              <a:t>Random_state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default= None -&gt; Determines random number generation for centroid initialization</a:t>
            </a:r>
          </a:p>
          <a:p>
            <a:r>
              <a:rPr lang="en-US" altLang="ko-KR" dirty="0" err="1" smtClean="0">
                <a:solidFill>
                  <a:srgbClr val="FF0000"/>
                </a:solidFill>
              </a:rPr>
              <a:t>Tol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/>
              <a:t>: float, Default=1e-4 -&gt; </a:t>
            </a:r>
            <a:r>
              <a:rPr lang="ko-KR" altLang="en-US" dirty="0" smtClean="0"/>
              <a:t>상대적 허용오차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Verbose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default=0 -&gt; verbosity mode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9A524-28B7-47EE-A3CF-86B2CD826B5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86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379A6-18BB-4E38-ABEB-44CE0347A532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2C8C-8193-4637-872D-D569A8773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308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379A6-18BB-4E38-ABEB-44CE0347A532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2C8C-8193-4637-872D-D569A8773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634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379A6-18BB-4E38-ABEB-44CE0347A532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2C8C-8193-4637-872D-D569A8773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91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379A6-18BB-4E38-ABEB-44CE0347A532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2C8C-8193-4637-872D-D569A8773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70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379A6-18BB-4E38-ABEB-44CE0347A532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2C8C-8193-4637-872D-D569A8773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52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379A6-18BB-4E38-ABEB-44CE0347A532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2C8C-8193-4637-872D-D569A8773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201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379A6-18BB-4E38-ABEB-44CE0347A532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2C8C-8193-4637-872D-D569A8773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2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379A6-18BB-4E38-ABEB-44CE0347A532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2C8C-8193-4637-872D-D569A8773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33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379A6-18BB-4E38-ABEB-44CE0347A532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2C8C-8193-4637-872D-D569A8773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350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379A6-18BB-4E38-ABEB-44CE0347A532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2C8C-8193-4637-872D-D569A8773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319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379A6-18BB-4E38-ABEB-44CE0347A532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2C8C-8193-4637-872D-D569A8773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07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379A6-18BB-4E38-ABEB-44CE0347A532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D2C8C-8193-4637-872D-D569A8773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39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Clustering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K-means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5950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MNIST Data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047" y="1695198"/>
            <a:ext cx="2773603" cy="227672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0" y="1695198"/>
            <a:ext cx="3784497" cy="40388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3025" y="1695198"/>
            <a:ext cx="3302005" cy="440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577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Parameter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71528" y="661336"/>
            <a:ext cx="5257664" cy="7331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8225" y="1690687"/>
            <a:ext cx="10315575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/>
              <a:t>Algorithm = ‘auto’, ‘full’, ‘</a:t>
            </a:r>
            <a:r>
              <a:rPr lang="en-US" altLang="ko-KR" dirty="0" err="1" smtClean="0"/>
              <a:t>elkan</a:t>
            </a:r>
            <a:r>
              <a:rPr lang="en-US" altLang="ko-KR" dirty="0" smtClean="0"/>
              <a:t>’ : “</a:t>
            </a:r>
            <a:r>
              <a:rPr lang="en-US" altLang="ko-KR" dirty="0" err="1"/>
              <a:t>elkan</a:t>
            </a:r>
            <a:r>
              <a:rPr lang="en-US" altLang="ko-KR" dirty="0"/>
              <a:t>” for dense data and “full” for sparse data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Copy_x</a:t>
            </a:r>
            <a:r>
              <a:rPr lang="en-US" altLang="ko-KR" dirty="0" smtClean="0"/>
              <a:t> = ‘True’, ‘bool’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 smtClean="0">
                <a:solidFill>
                  <a:srgbClr val="FF0000"/>
                </a:solidFill>
              </a:rPr>
              <a:t>Init</a:t>
            </a:r>
            <a:r>
              <a:rPr lang="en-US" altLang="ko-KR" dirty="0" smtClean="0">
                <a:solidFill>
                  <a:srgbClr val="FF0000"/>
                </a:solidFill>
              </a:rPr>
              <a:t> = ‘k-means++’, ‘random’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Max_iter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int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 smtClean="0">
                <a:solidFill>
                  <a:srgbClr val="FF0000"/>
                </a:solidFill>
              </a:rPr>
              <a:t>N_cluster</a:t>
            </a:r>
            <a:r>
              <a:rPr lang="en-US" altLang="ko-KR" dirty="0" smtClean="0">
                <a:solidFill>
                  <a:srgbClr val="FF0000"/>
                </a:solidFill>
              </a:rPr>
              <a:t> = </a:t>
            </a:r>
            <a:r>
              <a:rPr lang="en-US" altLang="ko-KR" dirty="0" err="1" smtClean="0">
                <a:solidFill>
                  <a:srgbClr val="FF0000"/>
                </a:solidFill>
              </a:rPr>
              <a:t>int</a:t>
            </a:r>
            <a:r>
              <a:rPr lang="en-US" altLang="ko-KR" dirty="0" smtClean="0">
                <a:solidFill>
                  <a:srgbClr val="FF0000"/>
                </a:solidFill>
              </a:rPr>
              <a:t> : cluster </a:t>
            </a:r>
            <a:r>
              <a:rPr lang="ko-KR" altLang="en-US" dirty="0" smtClean="0">
                <a:solidFill>
                  <a:srgbClr val="FF0000"/>
                </a:solidFill>
              </a:rPr>
              <a:t>개수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 smtClean="0">
                <a:solidFill>
                  <a:srgbClr val="FF0000"/>
                </a:solidFill>
              </a:rPr>
              <a:t>N_init</a:t>
            </a:r>
            <a:r>
              <a:rPr lang="en-US" altLang="ko-KR" dirty="0" smtClean="0">
                <a:solidFill>
                  <a:srgbClr val="FF0000"/>
                </a:solidFill>
              </a:rPr>
              <a:t> = </a:t>
            </a:r>
            <a:r>
              <a:rPr lang="en-US" altLang="ko-KR" dirty="0" err="1" smtClean="0">
                <a:solidFill>
                  <a:srgbClr val="FF0000"/>
                </a:solidFill>
              </a:rPr>
              <a:t>int</a:t>
            </a:r>
            <a:r>
              <a:rPr lang="en-US" altLang="ko-KR" dirty="0" smtClean="0">
                <a:solidFill>
                  <a:srgbClr val="FF0000"/>
                </a:solidFill>
              </a:rPr>
              <a:t> : </a:t>
            </a:r>
            <a:r>
              <a:rPr lang="ko-KR" altLang="en-US" dirty="0" smtClean="0">
                <a:solidFill>
                  <a:srgbClr val="FF0000"/>
                </a:solidFill>
              </a:rPr>
              <a:t>무게중심을 찾는데 시행되는 알고리즘 횟수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/>
              <a:t>N-jobs = </a:t>
            </a:r>
            <a:r>
              <a:rPr lang="en-US" altLang="ko-KR" dirty="0" err="1" smtClean="0"/>
              <a:t>int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Precompute_distances</a:t>
            </a:r>
            <a:r>
              <a:rPr lang="en-US" altLang="ko-KR" dirty="0" smtClean="0"/>
              <a:t> =‘auto’, ‘bool’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Random_state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int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Tol</a:t>
            </a:r>
            <a:r>
              <a:rPr lang="en-US" altLang="ko-KR" dirty="0" smtClean="0"/>
              <a:t> = float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/>
              <a:t>Verbose = </a:t>
            </a:r>
            <a:r>
              <a:rPr lang="en-US" altLang="ko-KR" dirty="0" err="1" smtClean="0"/>
              <a:t>int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03969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GUI </a:t>
            </a:r>
            <a:r>
              <a:rPr lang="ko-KR" altLang="en-US" dirty="0" smtClean="0"/>
              <a:t>화면구성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0975" y="1476083"/>
            <a:ext cx="11830050" cy="501802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32416" y="1597380"/>
            <a:ext cx="1473627" cy="3059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Clustering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K-means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2416" y="4807523"/>
            <a:ext cx="11153365" cy="15359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333558" y="1597379"/>
            <a:ext cx="2267018" cy="30594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700127" y="1597379"/>
            <a:ext cx="4361497" cy="30594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191625" y="1597379"/>
            <a:ext cx="2494156" cy="30594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51851"/>
              </p:ext>
            </p:extLst>
          </p:nvPr>
        </p:nvGraphicFramePr>
        <p:xfrm>
          <a:off x="2442635" y="1696537"/>
          <a:ext cx="208174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1740">
                  <a:extLst>
                    <a:ext uri="{9D8B030D-6E8A-4147-A177-3AD203B41FA5}">
                      <a16:colId xmlns:a16="http://schemas.microsoft.com/office/drawing/2014/main" val="4161981437"/>
                    </a:ext>
                  </a:extLst>
                </a:gridCol>
              </a:tblGrid>
              <a:tr h="214050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Select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Build Mode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977590"/>
                  </a:ext>
                </a:extLst>
              </a:tr>
              <a:tr h="214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30538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163754"/>
              </p:ext>
            </p:extLst>
          </p:nvPr>
        </p:nvGraphicFramePr>
        <p:xfrm>
          <a:off x="4778463" y="1710297"/>
          <a:ext cx="4184561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4561">
                  <a:extLst>
                    <a:ext uri="{9D8B030D-6E8A-4147-A177-3AD203B41FA5}">
                      <a16:colId xmlns:a16="http://schemas.microsoft.com/office/drawing/2014/main" val="4161981437"/>
                    </a:ext>
                  </a:extLst>
                </a:gridCol>
              </a:tblGrid>
              <a:tr h="214050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Select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Run Mode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977590"/>
                  </a:ext>
                </a:extLst>
              </a:tr>
              <a:tr h="214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30538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09859"/>
              </p:ext>
            </p:extLst>
          </p:nvPr>
        </p:nvGraphicFramePr>
        <p:xfrm>
          <a:off x="9299750" y="1690688"/>
          <a:ext cx="2292175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2175">
                  <a:extLst>
                    <a:ext uri="{9D8B030D-6E8A-4147-A177-3AD203B41FA5}">
                      <a16:colId xmlns:a16="http://schemas.microsoft.com/office/drawing/2014/main" val="4161981437"/>
                    </a:ext>
                  </a:extLst>
                </a:gridCol>
              </a:tblGrid>
              <a:tr h="214050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Select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Dataset Format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977590"/>
                  </a:ext>
                </a:extLst>
              </a:tr>
              <a:tr h="21405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30538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938498"/>
              </p:ext>
            </p:extLst>
          </p:nvPr>
        </p:nvGraphicFramePr>
        <p:xfrm>
          <a:off x="4790914" y="2346136"/>
          <a:ext cx="4172110" cy="2252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2110">
                  <a:extLst>
                    <a:ext uri="{9D8B030D-6E8A-4147-A177-3AD203B41FA5}">
                      <a16:colId xmlns:a16="http://schemas.microsoft.com/office/drawing/2014/main" val="4161981437"/>
                    </a:ext>
                  </a:extLst>
                </a:gridCol>
              </a:tblGrid>
              <a:tr h="383374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Setting</a:t>
                      </a:r>
                    </a:p>
                    <a:p>
                      <a:pPr algn="just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Parameter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977590"/>
                  </a:ext>
                </a:extLst>
              </a:tr>
              <a:tr h="17948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30538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626269"/>
              </p:ext>
            </p:extLst>
          </p:nvPr>
        </p:nvGraphicFramePr>
        <p:xfrm>
          <a:off x="6994276" y="2977339"/>
          <a:ext cx="179729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299">
                  <a:extLst>
                    <a:ext uri="{9D8B030D-6E8A-4147-A177-3AD203B41FA5}">
                      <a16:colId xmlns:a16="http://schemas.microsoft.com/office/drawing/2014/main" val="4161981437"/>
                    </a:ext>
                  </a:extLst>
                </a:gridCol>
              </a:tblGrid>
              <a:tr h="242784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N_cluster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just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Number of Cluster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977590"/>
                  </a:ext>
                </a:extLst>
              </a:tr>
              <a:tr h="24278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3053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600678"/>
              </p:ext>
            </p:extLst>
          </p:nvPr>
        </p:nvGraphicFramePr>
        <p:xfrm>
          <a:off x="4985241" y="2977339"/>
          <a:ext cx="168379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791">
                  <a:extLst>
                    <a:ext uri="{9D8B030D-6E8A-4147-A177-3AD203B41FA5}">
                      <a16:colId xmlns:a16="http://schemas.microsoft.com/office/drawing/2014/main" val="4161981437"/>
                    </a:ext>
                  </a:extLst>
                </a:gridCol>
              </a:tblGrid>
              <a:tr h="169722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Init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Method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for Initialization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977590"/>
                  </a:ext>
                </a:extLst>
              </a:tr>
              <a:tr h="14244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30538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653630"/>
              </p:ext>
            </p:extLst>
          </p:nvPr>
        </p:nvGraphicFramePr>
        <p:xfrm>
          <a:off x="4975716" y="3797486"/>
          <a:ext cx="252045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459">
                  <a:extLst>
                    <a:ext uri="{9D8B030D-6E8A-4147-A177-3AD203B41FA5}">
                      <a16:colId xmlns:a16="http://schemas.microsoft.com/office/drawing/2014/main" val="4161981437"/>
                    </a:ext>
                  </a:extLst>
                </a:gridCol>
              </a:tblGrid>
              <a:tr h="153486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N_init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just" latinLnBrk="1"/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time the k-means algorithm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977590"/>
                  </a:ext>
                </a:extLst>
              </a:tr>
              <a:tr h="15348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30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553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Clustering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관측치들을 서로 다른 그룹으로 분리</a:t>
            </a:r>
            <a:endParaRPr lang="en-US" altLang="ko-KR" dirty="0" smtClean="0"/>
          </a:p>
          <a:p>
            <a:endParaRPr lang="en-US" altLang="ko-KR" sz="500" dirty="0" smtClean="0"/>
          </a:p>
          <a:p>
            <a:r>
              <a:rPr lang="ko-KR" altLang="en-US" dirty="0" smtClean="0"/>
              <a:t>각 그룹내의 관측치들은 서로 상당히 유사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but, </a:t>
            </a:r>
            <a:r>
              <a:rPr lang="ko-KR" altLang="en-US" dirty="0" smtClean="0"/>
              <a:t>다른 그룹의 관측치들과는 상당히 다르게 나누고자 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sz="500" dirty="0" smtClean="0"/>
          </a:p>
          <a:p>
            <a:r>
              <a:rPr lang="ko-KR" altLang="en-US" dirty="0" smtClean="0"/>
              <a:t>두 개 이상의 관측치들이 </a:t>
            </a:r>
            <a:r>
              <a:rPr lang="en-US" altLang="ko-KR" dirty="0" smtClean="0"/>
              <a:t>'</a:t>
            </a:r>
            <a:r>
              <a:rPr lang="ko-KR" altLang="en-US" dirty="0" smtClean="0"/>
              <a:t>유사하다</a:t>
            </a:r>
            <a:r>
              <a:rPr lang="en-US" altLang="ko-KR" dirty="0" smtClean="0"/>
              <a:t>', '</a:t>
            </a:r>
            <a:r>
              <a:rPr lang="ko-KR" altLang="en-US" dirty="0" smtClean="0"/>
              <a:t>다르다</a:t>
            </a:r>
            <a:r>
              <a:rPr lang="en-US" altLang="ko-KR" dirty="0" smtClean="0"/>
              <a:t>'</a:t>
            </a:r>
            <a:r>
              <a:rPr lang="ko-KR" altLang="en-US" dirty="0" smtClean="0"/>
              <a:t>는 것이 무엇을 의미하는지 정의가 필요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63800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K-means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관측치들을 미리 지정된 수</a:t>
                </a:r>
                <a:r>
                  <a:rPr lang="en-US" altLang="ko-KR" dirty="0" smtClean="0"/>
                  <a:t>(K</a:t>
                </a:r>
                <a:r>
                  <a:rPr lang="ko-KR" altLang="en-US" dirty="0" smtClean="0"/>
                  <a:t>개</a:t>
                </a:r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의 </a:t>
                </a:r>
                <a:r>
                  <a:rPr lang="en-US" altLang="ko-KR" dirty="0" smtClean="0"/>
                  <a:t>cluster</a:t>
                </a:r>
                <a:r>
                  <a:rPr lang="ko-KR" altLang="en-US" dirty="0" smtClean="0"/>
                  <a:t>들로 나눔</a:t>
                </a:r>
                <a:endParaRPr lang="en-US" altLang="ko-KR" dirty="0" smtClean="0"/>
              </a:p>
              <a:p>
                <a:endParaRPr lang="en-US" altLang="ko-KR" sz="500" dirty="0" smtClean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ko-KR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ko-KR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i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: </a:t>
                </a:r>
                <a:r>
                  <a:rPr lang="ko-KR" altLang="en-US" dirty="0" smtClean="0"/>
                  <a:t>각 </a:t>
                </a:r>
                <a:r>
                  <a:rPr lang="en-US" altLang="ko-KR" dirty="0" smtClean="0"/>
                  <a:t>Cluster</a:t>
                </a:r>
                <a:r>
                  <a:rPr lang="ko-KR" altLang="en-US" dirty="0" smtClean="0"/>
                  <a:t>내 관측치들의 </a:t>
                </a:r>
                <a:r>
                  <a:rPr lang="en-US" altLang="ko-KR" dirty="0" smtClean="0"/>
                  <a:t>index</a:t>
                </a:r>
                <a:r>
                  <a:rPr lang="ko-KR" altLang="en-US" dirty="0" smtClean="0"/>
                  <a:t>들을 포함하는 집합</a:t>
                </a:r>
                <a:endParaRPr lang="en-US" altLang="ko-KR" dirty="0" smtClean="0"/>
              </a:p>
              <a:p>
                <a:pPr marL="0" indent="0">
                  <a:buNone/>
                </a:pPr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altLang="ko-KR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altLang="ko-KR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 smtClean="0"/>
                  <a:t>번째 관측치가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en-US" altLang="ko-KR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 smtClean="0"/>
                  <a:t>번째 </a:t>
                </a:r>
                <a:r>
                  <a:rPr lang="en-US" altLang="ko-KR" dirty="0" smtClean="0"/>
                  <a:t>cluster</a:t>
                </a:r>
                <a:r>
                  <a:rPr lang="ko-KR" altLang="en-US" dirty="0" smtClean="0"/>
                  <a:t>에 포함</a:t>
                </a:r>
                <a:r>
                  <a:rPr lang="en-US" altLang="ko-KR" dirty="0" smtClean="0"/>
                  <a:t>)</a:t>
                </a:r>
              </a:p>
              <a:p>
                <a:pPr marL="0" indent="0">
                  <a:buNone/>
                </a:pPr>
                <a:endParaRPr lang="en-US" altLang="ko-KR" sz="500" dirty="0" smtClean="0"/>
              </a:p>
              <a:p>
                <a:pPr marL="514350" indent="-514350">
                  <a:buFont typeface="+mj-ea"/>
                  <a:buAutoNum type="circleNumDbPlai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ko-KR" b="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ko-KR" b="0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∪⋯∪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altLang="ko-KR" b="0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0">
                            <a:latin typeface="Cambria Math" panose="02040503050406030204" pitchFamily="18" charset="0"/>
                          </a:rPr>
                          <m:t>1, 2,</m:t>
                        </m:r>
                        <m:r>
                          <a:rPr lang="en-US" altLang="ko-KR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ko-KR" b="0" i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b="0" i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514350" indent="-514350">
                  <a:buFont typeface="+mj-ea"/>
                  <a:buAutoNum type="circleNumDbPlain"/>
                </a:pPr>
                <a:endParaRPr lang="en-US" altLang="ko-KR" sz="300" dirty="0" smtClean="0"/>
              </a:p>
              <a:p>
                <a:pPr marL="514350" indent="-514350">
                  <a:buFont typeface="+mj-ea"/>
                  <a:buAutoNum type="circleNumDbPlain"/>
                </a:pPr>
                <a:r>
                  <a:rPr lang="ko-KR" altLang="en-US" dirty="0" smtClean="0"/>
                  <a:t>모든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i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ko-KR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 i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a:rPr lang="en-US" altLang="ko-KR" i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ko-KR" altLang="en-US" dirty="0" smtClean="0"/>
                  <a:t>에 대해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altLang="ko-KR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a:rPr lang="en-US" altLang="ko-KR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’</m:t>
                        </m:r>
                      </m:sub>
                    </m:sSub>
                    <m:r>
                      <a:rPr lang="en-US" altLang="ko-KR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6206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319644" y="564861"/>
                <a:ext cx="11660862" cy="6293139"/>
              </a:xfrm>
            </p:spPr>
            <p:txBody>
              <a:bodyPr/>
              <a:lstStyle/>
              <a:p>
                <a:r>
                  <a:rPr lang="ko-KR" altLang="en-US" dirty="0" smtClean="0"/>
                  <a:t>좋은 </a:t>
                </a:r>
                <a:r>
                  <a:rPr lang="en-US" altLang="ko-KR" dirty="0" smtClean="0"/>
                  <a:t>Clustering 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/>
                  <a:t>이 작은 것</a:t>
                </a:r>
                <a:endParaRPr lang="en-US" altLang="ko-KR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500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500" i="1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5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altLang="ko-KR" sz="2500" dirty="0" smtClean="0"/>
                  <a:t>: Cluster</a:t>
                </a:r>
                <a:r>
                  <a:rPr lang="ko-KR" altLang="en-US" sz="2500" dirty="0" smtClean="0"/>
                  <a:t>내 관측치들이 서로 다른 정도를 나타내는 측도</a:t>
                </a:r>
                <a:r>
                  <a:rPr lang="en-US" altLang="ko-KR" sz="2500" dirty="0"/>
                  <a:t>(within-cluster </a:t>
                </a:r>
                <a:r>
                  <a:rPr lang="en-US" altLang="ko-KR" sz="2500" dirty="0" smtClean="0"/>
                  <a:t>variation)</a:t>
                </a:r>
              </a:p>
              <a:p>
                <a:pPr marL="0" indent="0">
                  <a:buNone/>
                </a:pPr>
                <a:endParaRPr lang="en-US" altLang="ko-KR" sz="25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500" b="0" i="0" smtClean="0">
                                  <a:latin typeface="Cambria Math" panose="02040503050406030204" pitchFamily="18" charset="0"/>
                                </a:rPr>
                                <m:t>minimize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ko-KR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5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25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2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5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2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2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2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⋯,</m:t>
                              </m:r>
                              <m:sSub>
                                <m:sSubPr>
                                  <m:ctrlPr>
                                    <a:rPr lang="en-US" altLang="ko-KR" sz="2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5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25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2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sz="25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25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25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25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a:rPr lang="en-US" altLang="ko-KR" sz="25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altLang="ko-KR" sz="2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2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2500" i="1">
                                          <a:latin typeface="Cambria Math" panose="02040503050406030204" pitchFamily="18" charset="0"/>
                                        </a:rPr>
                                        <m:t>C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2500" i="1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sub>
                                  </m:sSub>
                                  <m:r>
                                    <a:rPr lang="en-US" altLang="ko-KR" sz="2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2500" dirty="0" smtClean="0"/>
              </a:p>
              <a:p>
                <a:pPr marL="0" indent="0">
                  <a:buNone/>
                </a:pPr>
                <a:endParaRPr lang="en-US" altLang="ko-KR" sz="25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500" i="1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altLang="ko-KR" sz="2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500" i="1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2500" i="1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</m:e>
                      </m:d>
                      <m:r>
                        <a:rPr lang="en-US" altLang="ko-KR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500" i="1" smtClean="0">
                              <a:solidFill>
                                <a:srgbClr val="008E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500" i="1">
                              <a:solidFill>
                                <a:srgbClr val="008E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500" i="1" smtClean="0">
                              <a:solidFill>
                                <a:srgbClr val="008E4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ko-KR" sz="2500" i="1">
                                  <a:solidFill>
                                    <a:srgbClr val="008E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500" i="1">
                                  <a:solidFill>
                                    <a:srgbClr val="008E4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2500" i="1">
                                  <a:solidFill>
                                    <a:srgbClr val="008E4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2500" i="1">
                              <a:solidFill>
                                <a:srgbClr val="008E4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ko-KR" sz="25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5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5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ko-KR" sz="25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5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ko-KR" sz="25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altLang="ko-KR" sz="25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ko-KR" sz="25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5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25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sz="25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5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25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5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sz="25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5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25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5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5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altLang="ko-KR" sz="25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25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5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altLang="ko-KR" sz="250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25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25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ko-KR" sz="25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ko-KR" sz="25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25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ko-KR" sz="2500" dirty="0" smtClean="0"/>
              </a:p>
              <a:p>
                <a:pPr marL="0" indent="0">
                  <a:buNone/>
                </a:pPr>
                <a:endParaRPr lang="en-US" altLang="ko-KR" sz="25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5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5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500">
                                  <a:latin typeface="Cambria Math" panose="02040503050406030204" pitchFamily="18" charset="0"/>
                                </a:rPr>
                                <m:t>minimize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ko-KR" sz="2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5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25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25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5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25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25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⋯,</m:t>
                              </m:r>
                              <m:sSub>
                                <m:sSubPr>
                                  <m:ctrlPr>
                                    <a:rPr lang="en-US" altLang="ko-KR" sz="2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5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25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2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sz="2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2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2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2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altLang="ko-KR" sz="25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25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ko-KR" sz="25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5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5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5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sz="25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ko-KR" sz="25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5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25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sz="25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25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25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5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5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5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5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altLang="ko-KR" sz="25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ko-KR" sz="25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ko-KR" sz="25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25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p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ko-KR" sz="25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25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ko-KR" sz="25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25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25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ko-KR" sz="25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ko-KR" sz="25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25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sSup>
                                                    <m:sSupPr>
                                                      <m:ctrlPr>
                                                        <a:rPr lang="en-US" altLang="ko-KR" sz="2500" i="1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altLang="ko-KR" sz="2500" i="1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altLang="ko-KR" sz="2500" i="1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′</m:t>
                                                      </m:r>
                                                    </m:sup>
                                                  </m:sSup>
                                                  <m:r>
                                                    <a:rPr lang="en-US" altLang="ko-KR" sz="25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ko-KR" sz="25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25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2500" dirty="0" smtClean="0"/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644" y="564861"/>
                <a:ext cx="11660862" cy="6293139"/>
              </a:xfrm>
              <a:blipFill>
                <a:blip r:embed="rId3"/>
                <a:stretch>
                  <a:fillRect l="-941" t="-17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1389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7027405" y="1690688"/>
            <a:ext cx="4905881" cy="4800453"/>
            <a:chOff x="6944564" y="1150732"/>
            <a:chExt cx="4905881" cy="4800453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74064" y="1174661"/>
              <a:ext cx="4876381" cy="477652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 rot="10800000" flipH="1" flipV="1">
              <a:off x="7250481" y="1150732"/>
              <a:ext cx="450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ea"/>
                <a:buAutoNum type="circleNumDbPlain"/>
              </a:pPr>
              <a:r>
                <a:rPr lang="en-US" altLang="ko-KR" b="1" dirty="0"/>
                <a:t> </a:t>
              </a:r>
              <a:endParaRPr lang="ko-KR" altLang="en-US" b="1" dirty="0"/>
            </a:p>
          </p:txBody>
        </p:sp>
        <p:sp>
          <p:nvSpPr>
            <p:cNvPr id="10" name="TextBox 9"/>
            <p:cNvSpPr txBox="1"/>
            <p:nvPr/>
          </p:nvSpPr>
          <p:spPr>
            <a:xfrm rot="10800000" flipH="1" flipV="1">
              <a:off x="8878722" y="1156744"/>
              <a:ext cx="450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ea"/>
                <a:buAutoNum type="circleNumDbPlain" startAt="2"/>
              </a:pPr>
              <a:r>
                <a:rPr lang="en-US" altLang="ko-KR" b="1" dirty="0"/>
                <a:t> </a:t>
              </a:r>
              <a:endParaRPr lang="ko-KR" alt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 rot="10800000" flipH="1" flipV="1">
              <a:off x="10150570" y="1156744"/>
              <a:ext cx="450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ea"/>
                <a:buAutoNum type="circleNumDbPlain" startAt="3"/>
              </a:pPr>
              <a:r>
                <a:rPr lang="en-US" altLang="ko-KR" b="1" dirty="0"/>
                <a:t> </a:t>
              </a:r>
              <a:endParaRPr lang="ko-KR" altLang="en-US" b="1" dirty="0"/>
            </a:p>
          </p:txBody>
        </p:sp>
        <p:sp>
          <p:nvSpPr>
            <p:cNvPr id="12" name="TextBox 11"/>
            <p:cNvSpPr txBox="1"/>
            <p:nvPr/>
          </p:nvSpPr>
          <p:spPr>
            <a:xfrm rot="10800000" flipH="1" flipV="1">
              <a:off x="6944564" y="3508049"/>
              <a:ext cx="450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ea"/>
                <a:buAutoNum type="circleNumDbPlain" startAt="4"/>
              </a:pPr>
              <a:r>
                <a:rPr lang="en-US" altLang="ko-KR" b="1" dirty="0"/>
                <a:t> </a:t>
              </a:r>
              <a:endParaRPr lang="ko-KR" altLang="en-US" b="1" dirty="0"/>
            </a:p>
          </p:txBody>
        </p:sp>
        <p:sp>
          <p:nvSpPr>
            <p:cNvPr id="13" name="TextBox 12"/>
            <p:cNvSpPr txBox="1"/>
            <p:nvPr/>
          </p:nvSpPr>
          <p:spPr>
            <a:xfrm rot="10800000" flipH="1" flipV="1">
              <a:off x="8529705" y="3508049"/>
              <a:ext cx="450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ea"/>
                <a:buAutoNum type="circleNumDbPlain" startAt="5"/>
              </a:pPr>
              <a:r>
                <a:rPr lang="en-US" altLang="ko-KR" b="1" dirty="0"/>
                <a:t> </a:t>
              </a:r>
              <a:endParaRPr lang="ko-KR" alt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 rot="10800000" flipH="1" flipV="1">
              <a:off x="10296851" y="3508049"/>
              <a:ext cx="450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ea"/>
                <a:buAutoNum type="circleNumDbPlain" startAt="6"/>
              </a:pPr>
              <a:r>
                <a:rPr lang="en-US" altLang="ko-KR" b="1" dirty="0"/>
                <a:t> </a:t>
              </a:r>
              <a:endParaRPr lang="ko-KR" altLang="en-US" b="1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86152" y="1839708"/>
            <a:ext cx="674125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ko-KR" sz="2000" dirty="0" smtClean="0"/>
              <a:t>Data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 sz="500" dirty="0" smtClean="0"/>
          </a:p>
          <a:p>
            <a:pPr marL="342900" indent="-342900">
              <a:buFont typeface="+mj-ea"/>
              <a:buAutoNum type="circleNumDbPlain"/>
            </a:pPr>
            <a:r>
              <a:rPr lang="ko-KR" altLang="en-US" sz="2000" dirty="0" smtClean="0"/>
              <a:t>각 관측치를 </a:t>
            </a:r>
            <a:r>
              <a:rPr lang="en-US" altLang="ko-KR" sz="2000" dirty="0" smtClean="0"/>
              <a:t>random</a:t>
            </a:r>
            <a:r>
              <a:rPr lang="ko-KR" altLang="en-US" sz="2000" dirty="0" smtClean="0"/>
              <a:t>으로 </a:t>
            </a:r>
            <a:r>
              <a:rPr lang="en-US" altLang="ko-KR" sz="2000" dirty="0" smtClean="0"/>
              <a:t>Cluster</a:t>
            </a:r>
            <a:r>
              <a:rPr lang="ko-KR" altLang="en-US" sz="2000" dirty="0" smtClean="0"/>
              <a:t>에 할당</a:t>
            </a:r>
            <a:endParaRPr lang="en-US" altLang="ko-KR" sz="2000" dirty="0" smtClean="0"/>
          </a:p>
          <a:p>
            <a:pPr marL="342900" indent="-342900">
              <a:buFont typeface="+mj-ea"/>
              <a:buAutoNum type="circleNumDbPlain"/>
            </a:pPr>
            <a:endParaRPr lang="en-US" altLang="ko-KR" sz="500" dirty="0" smtClean="0"/>
          </a:p>
          <a:p>
            <a:pPr marL="342900" indent="-342900">
              <a:buFont typeface="+mj-ea"/>
              <a:buAutoNum type="circleNumDbPlain"/>
            </a:pPr>
            <a:r>
              <a:rPr lang="ko-KR" altLang="en-US" sz="2000" dirty="0" smtClean="0"/>
              <a:t>각 </a:t>
            </a:r>
            <a:r>
              <a:rPr lang="en-US" altLang="ko-KR" sz="2000" dirty="0" smtClean="0"/>
              <a:t>Cluster</a:t>
            </a:r>
            <a:r>
              <a:rPr lang="ko-KR" altLang="en-US" sz="2000" dirty="0" smtClean="0"/>
              <a:t>의 무게중심 계산 </a:t>
            </a:r>
            <a:endParaRPr lang="en-US" altLang="ko-KR" sz="2000" dirty="0" smtClean="0"/>
          </a:p>
          <a:p>
            <a:r>
              <a:rPr lang="en-US" altLang="ko-KR" sz="2000" dirty="0" smtClean="0"/>
              <a:t>    : </a:t>
            </a:r>
            <a:r>
              <a:rPr lang="ko-KR" altLang="en-US" sz="2000" dirty="0" smtClean="0"/>
              <a:t>초기에는 무게중심들이 거의 겹쳐져 있음</a:t>
            </a:r>
            <a:endParaRPr lang="en-US" altLang="ko-KR" sz="2000" dirty="0" smtClean="0"/>
          </a:p>
          <a:p>
            <a:pPr marL="342900" indent="-342900">
              <a:buFont typeface="+mj-ea"/>
              <a:buAutoNum type="circleNumDbPlain"/>
            </a:pPr>
            <a:endParaRPr lang="en-US" altLang="ko-KR" sz="500" dirty="0" smtClean="0"/>
          </a:p>
          <a:p>
            <a:pPr marL="457200" indent="-457200">
              <a:buFont typeface="+mj-ea"/>
              <a:buAutoNum type="circleNumDbPlain" startAt="4"/>
            </a:pPr>
            <a:r>
              <a:rPr lang="ko-KR" altLang="en-US" sz="2000" dirty="0" smtClean="0"/>
              <a:t>각 관측치는 가장 가까운 무게 중심에 할당됨</a:t>
            </a:r>
            <a:endParaRPr lang="en-US" altLang="ko-KR" sz="2000" dirty="0" smtClean="0"/>
          </a:p>
          <a:p>
            <a:pPr marL="342900" indent="-342900">
              <a:buFont typeface="+mj-ea"/>
              <a:buAutoNum type="circleNumDbPlain" startAt="4"/>
            </a:pPr>
            <a:endParaRPr lang="en-US" altLang="ko-KR" sz="500" dirty="0" smtClean="0"/>
          </a:p>
          <a:p>
            <a:pPr marL="342900" indent="-342900">
              <a:buFont typeface="+mj-ea"/>
              <a:buAutoNum type="circleNumDbPlain" startAt="4"/>
            </a:pPr>
            <a:r>
              <a:rPr lang="ko-KR" altLang="ko-KR" sz="2000" dirty="0"/>
              <a:t>③</a:t>
            </a:r>
            <a:r>
              <a:rPr lang="ko-KR" altLang="en-US" sz="2000" dirty="0" smtClean="0"/>
              <a:t>번이 다시 한번 수행되어 새로운 </a:t>
            </a:r>
            <a:r>
              <a:rPr lang="en-US" altLang="ko-KR" sz="2000" dirty="0" smtClean="0"/>
              <a:t>cluster </a:t>
            </a:r>
            <a:r>
              <a:rPr lang="ko-KR" altLang="en-US" sz="2000" dirty="0" smtClean="0"/>
              <a:t>무게중심이 계산</a:t>
            </a:r>
            <a:endParaRPr lang="en-US" altLang="ko-KR" sz="500" dirty="0" smtClean="0"/>
          </a:p>
          <a:p>
            <a:pPr marL="342900" indent="-342900">
              <a:buFont typeface="+mj-ea"/>
              <a:buAutoNum type="circleNumDbPlain" startAt="4"/>
            </a:pPr>
            <a:endParaRPr lang="en-US" altLang="ko-KR" sz="500" dirty="0" smtClean="0"/>
          </a:p>
          <a:p>
            <a:pPr marL="342900" indent="-342900">
              <a:buFont typeface="+mj-ea"/>
              <a:buAutoNum type="circleNumDbPlain" startAt="4"/>
            </a:pPr>
            <a:r>
              <a:rPr lang="ko-KR" altLang="en-US" sz="2000" dirty="0" smtClean="0"/>
              <a:t>여러 번 반복 후 최종 결과</a:t>
            </a:r>
            <a:endParaRPr lang="en-US" altLang="ko-KR" sz="2000" dirty="0" smtClean="0"/>
          </a:p>
          <a:p>
            <a:pPr marL="342900" indent="-342900">
              <a:buFont typeface="+mj-ea"/>
              <a:buAutoNum type="circleNumDbPlain" startAt="4"/>
            </a:pPr>
            <a:endParaRPr lang="en-US" altLang="ko-KR" sz="2000" dirty="0"/>
          </a:p>
          <a:p>
            <a:r>
              <a:rPr lang="en-US" altLang="ko-KR" sz="2000" dirty="0"/>
              <a:t>: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알고리즘 여러 번 실행 </a:t>
            </a:r>
            <a:r>
              <a:rPr lang="en-US" altLang="ko-KR" sz="2000" dirty="0" smtClean="0"/>
              <a:t>-&gt; </a:t>
            </a:r>
            <a:r>
              <a:rPr lang="ko-KR" altLang="en-US" sz="2000" dirty="0" err="1" smtClean="0"/>
              <a:t>목적값이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가장 작은 것 선택</a:t>
            </a:r>
            <a:endParaRPr lang="en-US" altLang="ko-KR" sz="2000" dirty="0" smtClean="0"/>
          </a:p>
          <a:p>
            <a:endParaRPr lang="en-US" altLang="ko-KR" sz="500" dirty="0" smtClean="0"/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K-means Algorithm(Random)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1138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866428"/>
                <a:ext cx="10134600" cy="1677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ea"/>
                  <a:buAutoNum type="circleNumDbPlain"/>
                </a:pPr>
                <a:r>
                  <a:rPr lang="ko-KR" altLang="en-US" sz="2200" dirty="0" smtClean="0"/>
                  <a:t>하나의</a:t>
                </a:r>
                <a:r>
                  <a:rPr lang="en-US" altLang="ko-KR" sz="2200" dirty="0" smtClean="0"/>
                  <a:t> </a:t>
                </a:r>
                <a:r>
                  <a:rPr lang="ko-KR" altLang="en-US" sz="2200" dirty="0" smtClean="0"/>
                  <a:t>무게중심을 </a:t>
                </a:r>
                <a:r>
                  <a:rPr lang="en-US" altLang="ko-KR" sz="2200" dirty="0" smtClean="0"/>
                  <a:t>random</a:t>
                </a:r>
                <a:r>
                  <a:rPr lang="ko-KR" altLang="en-US" sz="2200" dirty="0" smtClean="0"/>
                  <a:t>으로 선택</a:t>
                </a:r>
                <a:r>
                  <a:rPr lang="en-US" altLang="ko-KR" sz="22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2200" b="0" i="0" smtClean="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ko-KR" sz="22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 smtClean="0"/>
                  <a:t>)</a:t>
                </a:r>
              </a:p>
              <a:p>
                <a:pPr marL="342900" indent="-342900">
                  <a:buFont typeface="+mj-ea"/>
                  <a:buAutoNum type="circleNumDbPlain"/>
                </a:pPr>
                <a:endParaRPr lang="en-US" altLang="ko-KR" sz="500" dirty="0" smtClean="0"/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ko-KR" altLang="en-US" sz="2200" dirty="0" smtClean="0"/>
                  <a:t>나머지 데이터들에 대해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2200" b="0" i="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ko-KR" sz="2200" b="0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200" dirty="0" smtClean="0"/>
                  <a:t>까지의 거리 계산</a:t>
                </a:r>
                <a:endParaRPr lang="en-US" altLang="ko-KR" sz="2200" dirty="0" smtClean="0"/>
              </a:p>
              <a:p>
                <a:pPr marL="342900" indent="-342900">
                  <a:buFont typeface="+mj-ea"/>
                  <a:buAutoNum type="circleNumDbPlain"/>
                </a:pPr>
                <a:endParaRPr lang="en-US" altLang="ko-KR" sz="500" dirty="0" smtClean="0"/>
              </a:p>
              <a:p>
                <a:pPr marL="342900" indent="-342900">
                  <a:buFont typeface="+mj-ea"/>
                  <a:buAutoNum type="circleNumDbPlai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2200" b="0" i="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ko-KR" sz="2200" b="0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200" dirty="0" smtClean="0"/>
                  <a:t>로부터 가장 먼 곳에 배치된 </a:t>
                </a:r>
                <a:r>
                  <a:rPr lang="en-US" altLang="ko-KR" sz="2200" dirty="0" smtClean="0"/>
                  <a:t>data point</a:t>
                </a:r>
                <a:r>
                  <a:rPr lang="ko-KR" altLang="en-US" sz="2200" dirty="0" smtClean="0"/>
                  <a:t>를 그 다음 무게중심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2200" b="0" i="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ko-KR" sz="2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200" b="0" i="0" smtClean="0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en-US" altLang="ko-KR" sz="2200" dirty="0" smtClean="0"/>
                  <a:t> </a:t>
                </a:r>
                <a:r>
                  <a:rPr lang="ko-KR" altLang="en-US" sz="2200" dirty="0" smtClean="0"/>
                  <a:t>선택</a:t>
                </a:r>
                <a:endParaRPr lang="en-US" altLang="ko-KR" sz="2200" dirty="0" smtClean="0"/>
              </a:p>
              <a:p>
                <a:pPr marL="342900" indent="-342900">
                  <a:buFont typeface="+mj-ea"/>
                  <a:buAutoNum type="circleNumDbPlain"/>
                </a:pPr>
                <a:endParaRPr lang="en-US" altLang="ko-KR" sz="500" dirty="0" smtClean="0"/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ko-KR" altLang="en-US" sz="2200" dirty="0" smtClean="0"/>
                  <a:t>무게중심이 </a:t>
                </a:r>
                <a:r>
                  <a:rPr lang="en-US" altLang="ko-KR" sz="2200" dirty="0" smtClean="0"/>
                  <a:t>K</a:t>
                </a:r>
                <a:r>
                  <a:rPr lang="ko-KR" altLang="en-US" sz="2200" dirty="0" smtClean="0"/>
                  <a:t>개가 될 때까지 </a:t>
                </a:r>
                <a:r>
                  <a:rPr lang="ko-KR" altLang="ko-KR" sz="2200" dirty="0" smtClean="0"/>
                  <a:t>②</a:t>
                </a:r>
                <a:r>
                  <a:rPr lang="en-US" altLang="ko-KR" sz="2200" dirty="0" smtClean="0"/>
                  <a:t>, </a:t>
                </a:r>
                <a:r>
                  <a:rPr lang="ko-KR" altLang="ko-KR" sz="2200" dirty="0" smtClean="0"/>
                  <a:t>③</a:t>
                </a:r>
                <a:r>
                  <a:rPr lang="ko-KR" altLang="en-US" sz="2200" dirty="0" smtClean="0"/>
                  <a:t>번 반복</a:t>
                </a:r>
                <a:endParaRPr lang="en-US" altLang="ko-KR" sz="220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66428"/>
                <a:ext cx="10134600" cy="1677382"/>
              </a:xfrm>
              <a:prstGeom prst="rect">
                <a:avLst/>
              </a:prstGeom>
              <a:blipFill>
                <a:blip r:embed="rId3"/>
                <a:stretch>
                  <a:fillRect l="-963" t="-4727" b="-83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K-means Algorithm(K-means++)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1239982" y="4221077"/>
            <a:ext cx="7335982" cy="477054"/>
            <a:chOff x="838200" y="4512023"/>
            <a:chExt cx="5548745" cy="477054"/>
          </a:xfrm>
        </p:grpSpPr>
        <p:sp>
          <p:nvSpPr>
            <p:cNvPr id="8" name="오른쪽 화살표 7"/>
            <p:cNvSpPr/>
            <p:nvPr/>
          </p:nvSpPr>
          <p:spPr>
            <a:xfrm>
              <a:off x="838200" y="4516582"/>
              <a:ext cx="886691" cy="471055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b="1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11926" y="4512023"/>
              <a:ext cx="447501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b="1" dirty="0" smtClean="0"/>
                <a:t>알고리즘의 수렴속도가 더 빠름</a:t>
              </a:r>
              <a:endParaRPr lang="ko-KR" altLang="en-US" sz="2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60185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IRIS Data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378" y="1538464"/>
            <a:ext cx="3801533" cy="426513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0578" y="1437418"/>
            <a:ext cx="586740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173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IRIS Data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752" y="1690688"/>
            <a:ext cx="6876048" cy="40736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9"/>
            <a:ext cx="3171825" cy="162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60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MNIST Data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78881"/>
            <a:ext cx="4619625" cy="1381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5465" y="1778881"/>
            <a:ext cx="347662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738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810</Words>
  <Application>Microsoft Office PowerPoint</Application>
  <PresentationFormat>와이드스크린</PresentationFormat>
  <Paragraphs>119</Paragraphs>
  <Slides>12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Cambria Math</vt:lpstr>
      <vt:lpstr>Wingdings</vt:lpstr>
      <vt:lpstr>Office 테마</vt:lpstr>
      <vt:lpstr>Clustering</vt:lpstr>
      <vt:lpstr>Clustering</vt:lpstr>
      <vt:lpstr>K-means</vt:lpstr>
      <vt:lpstr>PowerPoint 프레젠테이션</vt:lpstr>
      <vt:lpstr>K-means Algorithm(Random)</vt:lpstr>
      <vt:lpstr>K-means Algorithm(K-means++)</vt:lpstr>
      <vt:lpstr>IRIS Data</vt:lpstr>
      <vt:lpstr>IRIS Data</vt:lpstr>
      <vt:lpstr>MNIST Data</vt:lpstr>
      <vt:lpstr>MNIST Data</vt:lpstr>
      <vt:lpstr>Parameter</vt:lpstr>
      <vt:lpstr>GUI 화면구성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</dc:title>
  <dc:creator>hk02105@naver.com</dc:creator>
  <cp:lastModifiedBy>pirl</cp:lastModifiedBy>
  <cp:revision>66</cp:revision>
  <dcterms:created xsi:type="dcterms:W3CDTF">2020-03-08T12:29:34Z</dcterms:created>
  <dcterms:modified xsi:type="dcterms:W3CDTF">2020-03-12T04:31:25Z</dcterms:modified>
</cp:coreProperties>
</file>