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6"/>
  </p:notesMasterIdLst>
  <p:sldIdLst>
    <p:sldId id="257" r:id="rId2"/>
    <p:sldId id="262" r:id="rId3"/>
    <p:sldId id="259" r:id="rId4"/>
    <p:sldId id="261" r:id="rId5"/>
    <p:sldId id="263" r:id="rId6"/>
    <p:sldId id="264" r:id="rId7"/>
    <p:sldId id="265" r:id="rId8"/>
    <p:sldId id="281" r:id="rId9"/>
    <p:sldId id="282" r:id="rId10"/>
    <p:sldId id="285" r:id="rId11"/>
    <p:sldId id="284" r:id="rId12"/>
    <p:sldId id="286" r:id="rId13"/>
    <p:sldId id="274" r:id="rId14"/>
    <p:sldId id="275" r:id="rId15"/>
    <p:sldId id="276" r:id="rId16"/>
    <p:sldId id="277" r:id="rId17"/>
    <p:sldId id="279" r:id="rId18"/>
    <p:sldId id="280" r:id="rId19"/>
    <p:sldId id="266" r:id="rId20"/>
    <p:sldId id="272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58660-A017-4A8B-84FE-C9C710C0641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57189-F1DE-4D65-BFA8-1FC1C7145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6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vps</a:t>
            </a:r>
            <a:r>
              <a:rPr lang="ko-KR" altLang="en-US"/>
              <a:t>를 조건하지 않는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57189-F1DE-4D65-BFA8-1FC1C71453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3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7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4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CF9B95-6444-4372-9190-EFFE4BEA6176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89F5A7-BCC2-4968-BD9A-A1119F7E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3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9985D-0C00-4D11-B8A8-7F51271D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8" y="-128143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9012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FF45D-CFCB-4DAD-8FA3-C31BEC96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8CDEB-35F2-4A6A-80F5-7D416DD1B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70" b="60246"/>
          <a:stretch/>
        </p:blipFill>
        <p:spPr>
          <a:xfrm>
            <a:off x="-1" y="1322978"/>
            <a:ext cx="12192000" cy="212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C41492-1E0C-4482-A2EA-2AB70234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31" r="1544"/>
          <a:stretch/>
        </p:blipFill>
        <p:spPr>
          <a:xfrm>
            <a:off x="0" y="3254188"/>
            <a:ext cx="12003742" cy="349623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E9E1C4-3CAC-41E2-A012-4138390C7755}"/>
              </a:ext>
            </a:extLst>
          </p:cNvPr>
          <p:cNvGrpSpPr/>
          <p:nvPr/>
        </p:nvGrpSpPr>
        <p:grpSpPr>
          <a:xfrm>
            <a:off x="4637929" y="205141"/>
            <a:ext cx="6782626" cy="1693370"/>
            <a:chOff x="290047" y="2375647"/>
            <a:chExt cx="6782626" cy="1693370"/>
          </a:xfrm>
          <a:solidFill>
            <a:schemeClr val="tx1">
              <a:lumMod val="7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09080D-30BE-498F-8978-5BACC8FE0863}"/>
                </a:ext>
              </a:extLst>
            </p:cNvPr>
            <p:cNvSpPr txBox="1"/>
            <p:nvPr/>
          </p:nvSpPr>
          <p:spPr>
            <a:xfrm>
              <a:off x="290047" y="2375647"/>
              <a:ext cx="6782626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</a:rPr>
                <a:t>괄호 문자열</a:t>
              </a:r>
              <a:r>
                <a:rPr lang="en-US" altLang="ko-KR" sz="2000">
                  <a:solidFill>
                    <a:schemeClr val="bg1"/>
                  </a:solidFill>
                </a:rPr>
                <a:t>(PS): ‘(‘ ‘)’</a:t>
              </a:r>
              <a:r>
                <a:rPr lang="ko-KR" altLang="en-US" sz="2000">
                  <a:solidFill>
                    <a:schemeClr val="bg1"/>
                  </a:solidFill>
                </a:rPr>
                <a:t>만으로 구성된 문자열</a:t>
              </a:r>
              <a:endParaRPr lang="en-US" altLang="ko-KR" sz="2000">
                <a:solidFill>
                  <a:schemeClr val="bg1"/>
                </a:solidFill>
              </a:endParaRPr>
            </a:p>
            <a:p>
              <a:r>
                <a:rPr lang="ko-KR" altLang="en-US" sz="2000">
                  <a:solidFill>
                    <a:schemeClr val="bg1"/>
                  </a:solidFill>
                </a:rPr>
                <a:t>올바른 괄호문자열 </a:t>
              </a:r>
              <a:r>
                <a:rPr lang="en-US" altLang="ko-KR" sz="2000">
                  <a:solidFill>
                    <a:schemeClr val="bg1"/>
                  </a:solidFill>
                </a:rPr>
                <a:t>(VPS): PS</a:t>
              </a:r>
              <a:r>
                <a:rPr lang="ko-KR" altLang="en-US" sz="2000">
                  <a:solidFill>
                    <a:schemeClr val="bg1"/>
                  </a:solidFill>
                </a:rPr>
                <a:t>중 올바른 괄호 문자열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C02098-4C7B-4E12-8169-58D2F63BA457}"/>
                </a:ext>
              </a:extLst>
            </p:cNvPr>
            <p:cNvSpPr txBox="1"/>
            <p:nvPr/>
          </p:nvSpPr>
          <p:spPr>
            <a:xfrm>
              <a:off x="290047" y="3053354"/>
              <a:ext cx="6782626" cy="10156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2000">
                  <a:solidFill>
                    <a:schemeClr val="bg1"/>
                  </a:solidFill>
                </a:rPr>
                <a:t>“()”</a:t>
              </a:r>
              <a:r>
                <a:rPr lang="ko-KR" altLang="en-US" sz="2000">
                  <a:solidFill>
                    <a:schemeClr val="bg1"/>
                  </a:solidFill>
                </a:rPr>
                <a:t>는 기본 </a:t>
              </a:r>
              <a:r>
                <a:rPr lang="en-US" altLang="ko-KR" sz="2000">
                  <a:solidFill>
                    <a:schemeClr val="bg1"/>
                  </a:solidFill>
                </a:rPr>
                <a:t>VPS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ko-KR" sz="2000">
                  <a:solidFill>
                    <a:schemeClr val="bg1"/>
                  </a:solidFill>
                </a:rPr>
                <a:t>x</a:t>
              </a:r>
              <a:r>
                <a:rPr lang="ko-KR" altLang="en-US" sz="2000">
                  <a:solidFill>
                    <a:schemeClr val="bg1"/>
                  </a:solidFill>
                </a:rPr>
                <a:t>가 </a:t>
              </a:r>
              <a:r>
                <a:rPr lang="en-US" altLang="ko-KR" sz="2000">
                  <a:solidFill>
                    <a:schemeClr val="bg1"/>
                  </a:solidFill>
                </a:rPr>
                <a:t>VPS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”(x)”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도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가 됨</a:t>
              </a:r>
              <a:endParaRPr lang="en-US" altLang="ko-KR" sz="2000">
                <a:solidFill>
                  <a:schemeClr val="bg1"/>
                </a:solidFill>
                <a:sym typeface="Wingdings" panose="05000000000000000000" pitchFamily="2" charset="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서로 다른 두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 x,y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를 결합한 새로운 문자열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xy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도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A53555-468A-4892-B2BF-62C6845E534C}"/>
              </a:ext>
            </a:extLst>
          </p:cNvPr>
          <p:cNvSpPr txBox="1"/>
          <p:nvPr/>
        </p:nvSpPr>
        <p:spPr>
          <a:xfrm>
            <a:off x="334749" y="894865"/>
            <a:ext cx="35317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/>
              <a:t>VPS</a:t>
            </a:r>
            <a:r>
              <a:rPr lang="ko-KR" altLang="en-US" sz="2300" b="1"/>
              <a:t>여부를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14556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270BD-BEB2-4CF9-972D-895EC0D860AF}"/>
              </a:ext>
            </a:extLst>
          </p:cNvPr>
          <p:cNvSpPr txBox="1"/>
          <p:nvPr/>
        </p:nvSpPr>
        <p:spPr>
          <a:xfrm>
            <a:off x="461913" y="537328"/>
            <a:ext cx="25169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B B 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3A05-FC4E-4163-8030-BAD257CECCB4}"/>
              </a:ext>
            </a:extLst>
          </p:cNvPr>
          <p:cNvSpPr txBox="1"/>
          <p:nvPr/>
        </p:nvSpPr>
        <p:spPr>
          <a:xfrm>
            <a:off x="320376" y="282396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18D9A-E114-44BA-B665-3B987D31256D}"/>
              </a:ext>
            </a:extLst>
          </p:cNvPr>
          <p:cNvSpPr txBox="1"/>
          <p:nvPr/>
        </p:nvSpPr>
        <p:spPr>
          <a:xfrm>
            <a:off x="904973" y="324433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C4108-586D-4E3E-BBC2-6929EEB758B2}"/>
              </a:ext>
            </a:extLst>
          </p:cNvPr>
          <p:cNvSpPr txBox="1"/>
          <p:nvPr/>
        </p:nvSpPr>
        <p:spPr>
          <a:xfrm>
            <a:off x="904973" y="287500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1A1D8-A99E-47C0-9F12-CD3F85429220}"/>
              </a:ext>
            </a:extLst>
          </p:cNvPr>
          <p:cNvSpPr txBox="1"/>
          <p:nvPr/>
        </p:nvSpPr>
        <p:spPr>
          <a:xfrm>
            <a:off x="904973" y="252251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21036-F4A6-46B4-AE5C-42B23285E07D}"/>
              </a:ext>
            </a:extLst>
          </p:cNvPr>
          <p:cNvSpPr txBox="1"/>
          <p:nvPr/>
        </p:nvSpPr>
        <p:spPr>
          <a:xfrm>
            <a:off x="4100654" y="3187770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6B8E0-A4F2-445D-B1C0-91CCD82C5C8B}"/>
              </a:ext>
            </a:extLst>
          </p:cNvPr>
          <p:cNvSpPr txBox="1"/>
          <p:nvPr/>
        </p:nvSpPr>
        <p:spPr>
          <a:xfrm>
            <a:off x="4100654" y="2818438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B31C0-15A2-4B6A-A461-0B743DCCDF57}"/>
              </a:ext>
            </a:extLst>
          </p:cNvPr>
          <p:cNvSpPr txBox="1"/>
          <p:nvPr/>
        </p:nvSpPr>
        <p:spPr>
          <a:xfrm>
            <a:off x="4100654" y="2465949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B97C-A176-47C5-A353-F13E0C9FED9D}"/>
              </a:ext>
            </a:extLst>
          </p:cNvPr>
          <p:cNvSpPr txBox="1"/>
          <p:nvPr/>
        </p:nvSpPr>
        <p:spPr>
          <a:xfrm>
            <a:off x="4535699" y="20966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21E79-9A7E-42C3-9E97-5903EDED5A11}"/>
              </a:ext>
            </a:extLst>
          </p:cNvPr>
          <p:cNvSpPr txBox="1"/>
          <p:nvPr/>
        </p:nvSpPr>
        <p:spPr>
          <a:xfrm>
            <a:off x="7102946" y="208314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B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21E80-6863-4584-B639-BF2E8C656A70}"/>
              </a:ext>
            </a:extLst>
          </p:cNvPr>
          <p:cNvSpPr txBox="1"/>
          <p:nvPr/>
        </p:nvSpPr>
        <p:spPr>
          <a:xfrm>
            <a:off x="6853286" y="321925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B688D-593D-4820-B56B-F97C9AF407F3}"/>
              </a:ext>
            </a:extLst>
          </p:cNvPr>
          <p:cNvSpPr txBox="1"/>
          <p:nvPr/>
        </p:nvSpPr>
        <p:spPr>
          <a:xfrm>
            <a:off x="6853286" y="284992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785BF-5BB2-4D86-98A0-F946C7636765}"/>
              </a:ext>
            </a:extLst>
          </p:cNvPr>
          <p:cNvSpPr txBox="1"/>
          <p:nvPr/>
        </p:nvSpPr>
        <p:spPr>
          <a:xfrm>
            <a:off x="6853286" y="249743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4BE62-4BAC-4EE4-B3D1-271E134C8FE1}"/>
              </a:ext>
            </a:extLst>
          </p:cNvPr>
          <p:cNvSpPr txBox="1"/>
          <p:nvPr/>
        </p:nvSpPr>
        <p:spPr>
          <a:xfrm>
            <a:off x="7406152" y="28499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ADBAB-B5A6-4E48-8826-14EF549008A4}"/>
              </a:ext>
            </a:extLst>
          </p:cNvPr>
          <p:cNvSpPr txBox="1"/>
          <p:nvPr/>
        </p:nvSpPr>
        <p:spPr>
          <a:xfrm>
            <a:off x="6853286" y="5924746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067AD-D5FE-49AC-A913-E19A1944CDDF}"/>
              </a:ext>
            </a:extLst>
          </p:cNvPr>
          <p:cNvSpPr txBox="1"/>
          <p:nvPr/>
        </p:nvSpPr>
        <p:spPr>
          <a:xfrm>
            <a:off x="6853286" y="555541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07C47-8F73-4339-9005-AC63B8283250}"/>
              </a:ext>
            </a:extLst>
          </p:cNvPr>
          <p:cNvSpPr txBox="1"/>
          <p:nvPr/>
        </p:nvSpPr>
        <p:spPr>
          <a:xfrm>
            <a:off x="6853286" y="5202925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B0BC6-10E6-45CF-B8FC-A515436E83D1}"/>
              </a:ext>
            </a:extLst>
          </p:cNvPr>
          <p:cNvSpPr txBox="1"/>
          <p:nvPr/>
        </p:nvSpPr>
        <p:spPr>
          <a:xfrm>
            <a:off x="6853286" y="4850436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E4BEB-62A7-486E-A56E-B73CFFDC93CC}"/>
              </a:ext>
            </a:extLst>
          </p:cNvPr>
          <p:cNvSpPr txBox="1"/>
          <p:nvPr/>
        </p:nvSpPr>
        <p:spPr>
          <a:xfrm>
            <a:off x="8274249" y="535779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B B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C9081-632C-4E54-A522-26C9420AAB78}"/>
              </a:ext>
            </a:extLst>
          </p:cNvPr>
          <p:cNvSpPr txBox="1"/>
          <p:nvPr/>
        </p:nvSpPr>
        <p:spPr>
          <a:xfrm>
            <a:off x="4722829" y="537328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 들어온 값</a:t>
            </a:r>
            <a:r>
              <a:rPr lang="en-US" altLang="ko-KR"/>
              <a:t>=</a:t>
            </a:r>
            <a:r>
              <a:rPr lang="ko-KR" altLang="en-US"/>
              <a:t>스택 맨위의 값</a:t>
            </a:r>
            <a:r>
              <a:rPr lang="en-US" altLang="ko-KR"/>
              <a:t>-&gt;</a:t>
            </a:r>
            <a:r>
              <a:rPr lang="ko-KR" altLang="en-US"/>
              <a:t>스택에 저장된 값 </a:t>
            </a:r>
            <a:r>
              <a:rPr lang="en-US" altLang="ko-KR"/>
              <a:t>pop()</a:t>
            </a:r>
          </a:p>
          <a:p>
            <a:r>
              <a:rPr lang="ko-KR" altLang="en-US"/>
              <a:t>새로 들어온 값 ≠스택 맨위의 값 </a:t>
            </a:r>
            <a:r>
              <a:rPr lang="en-US" altLang="ko-KR"/>
              <a:t>-&gt; </a:t>
            </a:r>
            <a:r>
              <a:rPr lang="ko-KR" altLang="en-US"/>
              <a:t>새로 들어온값 </a:t>
            </a:r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D0AF0-FCC9-4773-B1BE-0C52FFECB489}"/>
              </a:ext>
            </a:extLst>
          </p:cNvPr>
          <p:cNvSpPr txBox="1"/>
          <p:nvPr/>
        </p:nvSpPr>
        <p:spPr>
          <a:xfrm>
            <a:off x="5784325" y="29547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BB184-75F7-49AF-BB81-A9444165EEE3}"/>
              </a:ext>
            </a:extLst>
          </p:cNvPr>
          <p:cNvSpPr txBox="1"/>
          <p:nvPr/>
        </p:nvSpPr>
        <p:spPr>
          <a:xfrm>
            <a:off x="7555473" y="399587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pop()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A7092-A645-4D6F-B807-B78C80BFDDB4}"/>
              </a:ext>
            </a:extLst>
          </p:cNvPr>
          <p:cNvSpPr txBox="1"/>
          <p:nvPr/>
        </p:nvSpPr>
        <p:spPr>
          <a:xfrm>
            <a:off x="2715940" y="28750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96E0F-8277-456E-9B9F-A53869739DCB}"/>
              </a:ext>
            </a:extLst>
          </p:cNvPr>
          <p:cNvSpPr txBox="1"/>
          <p:nvPr/>
        </p:nvSpPr>
        <p:spPr>
          <a:xfrm>
            <a:off x="5775520" y="5035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pop()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99EF2A-0E61-4DF8-BD41-9E2AD7AC24D5}"/>
              </a:ext>
            </a:extLst>
          </p:cNvPr>
          <p:cNvCxnSpPr>
            <a:cxnSpLocks/>
          </p:cNvCxnSpPr>
          <p:nvPr/>
        </p:nvCxnSpPr>
        <p:spPr>
          <a:xfrm flipV="1">
            <a:off x="2521667" y="2724346"/>
            <a:ext cx="1356188" cy="142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7792B-3358-4622-9B2B-D6CE298CB28F}"/>
              </a:ext>
            </a:extLst>
          </p:cNvPr>
          <p:cNvCxnSpPr>
            <a:cxnSpLocks/>
          </p:cNvCxnSpPr>
          <p:nvPr/>
        </p:nvCxnSpPr>
        <p:spPr>
          <a:xfrm>
            <a:off x="7497445" y="3613666"/>
            <a:ext cx="0" cy="1350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CFDF46-08C0-44F0-8B6C-117D994AF82D}"/>
              </a:ext>
            </a:extLst>
          </p:cNvPr>
          <p:cNvCxnSpPr>
            <a:cxnSpLocks/>
          </p:cNvCxnSpPr>
          <p:nvPr/>
        </p:nvCxnSpPr>
        <p:spPr>
          <a:xfrm>
            <a:off x="5666927" y="2875002"/>
            <a:ext cx="11532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BB3C0D-2FE0-484D-82EC-2E09BB7DB8C2}"/>
              </a:ext>
            </a:extLst>
          </p:cNvPr>
          <p:cNvSpPr txBox="1"/>
          <p:nvPr/>
        </p:nvSpPr>
        <p:spPr>
          <a:xfrm>
            <a:off x="4243479" y="592777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319896-DB64-4D9B-93B0-63D5F9D4C626}"/>
              </a:ext>
            </a:extLst>
          </p:cNvPr>
          <p:cNvSpPr txBox="1"/>
          <p:nvPr/>
        </p:nvSpPr>
        <p:spPr>
          <a:xfrm>
            <a:off x="4243479" y="5558441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4C2FAB-1D67-4E24-BE99-58A1368418D6}"/>
              </a:ext>
            </a:extLst>
          </p:cNvPr>
          <p:cNvSpPr txBox="1"/>
          <p:nvPr/>
        </p:nvSpPr>
        <p:spPr>
          <a:xfrm>
            <a:off x="4243479" y="520595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5AA703-A48B-405D-8AC1-9554398C8EDD}"/>
              </a:ext>
            </a:extLst>
          </p:cNvPr>
          <p:cNvSpPr txBox="1"/>
          <p:nvPr/>
        </p:nvSpPr>
        <p:spPr>
          <a:xfrm>
            <a:off x="4243479" y="485346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00CDC9-3509-4CB3-B8B8-89726C22A32A}"/>
              </a:ext>
            </a:extLst>
          </p:cNvPr>
          <p:cNvCxnSpPr>
            <a:cxnSpLocks/>
          </p:cNvCxnSpPr>
          <p:nvPr/>
        </p:nvCxnSpPr>
        <p:spPr>
          <a:xfrm flipH="1">
            <a:off x="5666927" y="5555414"/>
            <a:ext cx="12486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85A62F-D70B-4D63-96E9-1664534D3FC4}"/>
              </a:ext>
            </a:extLst>
          </p:cNvPr>
          <p:cNvSpPr txBox="1"/>
          <p:nvPr/>
        </p:nvSpPr>
        <p:spPr>
          <a:xfrm>
            <a:off x="953639" y="53875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스택이 비었으므로 좋은 단어</a:t>
            </a:r>
          </a:p>
        </p:txBody>
      </p:sp>
    </p:spTree>
    <p:extLst>
      <p:ext uri="{BB962C8B-B14F-4D97-AF65-F5344CB8AC3E}">
        <p14:creationId xmlns:p14="http://schemas.microsoft.com/office/powerpoint/2010/main" val="18422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270BD-BEB2-4CF9-972D-895EC0D860AF}"/>
              </a:ext>
            </a:extLst>
          </p:cNvPr>
          <p:cNvSpPr txBox="1"/>
          <p:nvPr/>
        </p:nvSpPr>
        <p:spPr>
          <a:xfrm>
            <a:off x="461913" y="537328"/>
            <a:ext cx="25169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B A 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3A05-FC4E-4163-8030-BAD257CECCB4}"/>
              </a:ext>
            </a:extLst>
          </p:cNvPr>
          <p:cNvSpPr txBox="1"/>
          <p:nvPr/>
        </p:nvSpPr>
        <p:spPr>
          <a:xfrm>
            <a:off x="320376" y="282396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18D9A-E114-44BA-B665-3B987D31256D}"/>
              </a:ext>
            </a:extLst>
          </p:cNvPr>
          <p:cNvSpPr txBox="1"/>
          <p:nvPr/>
        </p:nvSpPr>
        <p:spPr>
          <a:xfrm>
            <a:off x="904973" y="324433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C4108-586D-4E3E-BBC2-6929EEB758B2}"/>
              </a:ext>
            </a:extLst>
          </p:cNvPr>
          <p:cNvSpPr txBox="1"/>
          <p:nvPr/>
        </p:nvSpPr>
        <p:spPr>
          <a:xfrm>
            <a:off x="904973" y="287500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1A1D8-A99E-47C0-9F12-CD3F85429220}"/>
              </a:ext>
            </a:extLst>
          </p:cNvPr>
          <p:cNvSpPr txBox="1"/>
          <p:nvPr/>
        </p:nvSpPr>
        <p:spPr>
          <a:xfrm>
            <a:off x="904973" y="252251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21036-F4A6-46B4-AE5C-42B23285E07D}"/>
              </a:ext>
            </a:extLst>
          </p:cNvPr>
          <p:cNvSpPr txBox="1"/>
          <p:nvPr/>
        </p:nvSpPr>
        <p:spPr>
          <a:xfrm>
            <a:off x="4100654" y="3187770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6B8E0-A4F2-445D-B1C0-91CCD82C5C8B}"/>
              </a:ext>
            </a:extLst>
          </p:cNvPr>
          <p:cNvSpPr txBox="1"/>
          <p:nvPr/>
        </p:nvSpPr>
        <p:spPr>
          <a:xfrm>
            <a:off x="4100654" y="2818438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B31C0-15A2-4B6A-A461-0B743DCCDF57}"/>
              </a:ext>
            </a:extLst>
          </p:cNvPr>
          <p:cNvSpPr txBox="1"/>
          <p:nvPr/>
        </p:nvSpPr>
        <p:spPr>
          <a:xfrm>
            <a:off x="4100654" y="2465949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B97C-A176-47C5-A353-F13E0C9FED9D}"/>
              </a:ext>
            </a:extLst>
          </p:cNvPr>
          <p:cNvSpPr txBox="1"/>
          <p:nvPr/>
        </p:nvSpPr>
        <p:spPr>
          <a:xfrm>
            <a:off x="4535699" y="20966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21E79-9A7E-42C3-9E97-5903EDED5A11}"/>
              </a:ext>
            </a:extLst>
          </p:cNvPr>
          <p:cNvSpPr txBox="1"/>
          <p:nvPr/>
        </p:nvSpPr>
        <p:spPr>
          <a:xfrm>
            <a:off x="7102946" y="208314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B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21E80-6863-4584-B639-BF2E8C656A70}"/>
              </a:ext>
            </a:extLst>
          </p:cNvPr>
          <p:cNvSpPr txBox="1"/>
          <p:nvPr/>
        </p:nvSpPr>
        <p:spPr>
          <a:xfrm>
            <a:off x="6853286" y="321925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B688D-593D-4820-B56B-F97C9AF407F3}"/>
              </a:ext>
            </a:extLst>
          </p:cNvPr>
          <p:cNvSpPr txBox="1"/>
          <p:nvPr/>
        </p:nvSpPr>
        <p:spPr>
          <a:xfrm>
            <a:off x="6853286" y="284992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785BF-5BB2-4D86-98A0-F946C7636765}"/>
              </a:ext>
            </a:extLst>
          </p:cNvPr>
          <p:cNvSpPr txBox="1"/>
          <p:nvPr/>
        </p:nvSpPr>
        <p:spPr>
          <a:xfrm>
            <a:off x="6853286" y="249743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4BE62-4BAC-4EE4-B3D1-271E134C8FE1}"/>
              </a:ext>
            </a:extLst>
          </p:cNvPr>
          <p:cNvSpPr txBox="1"/>
          <p:nvPr/>
        </p:nvSpPr>
        <p:spPr>
          <a:xfrm>
            <a:off x="7406152" y="28499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ADBAB-B5A6-4E48-8826-14EF549008A4}"/>
              </a:ext>
            </a:extLst>
          </p:cNvPr>
          <p:cNvSpPr txBox="1"/>
          <p:nvPr/>
        </p:nvSpPr>
        <p:spPr>
          <a:xfrm>
            <a:off x="6853286" y="5924746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067AD-D5FE-49AC-A913-E19A1944CDDF}"/>
              </a:ext>
            </a:extLst>
          </p:cNvPr>
          <p:cNvSpPr txBox="1"/>
          <p:nvPr/>
        </p:nvSpPr>
        <p:spPr>
          <a:xfrm>
            <a:off x="6853286" y="5555414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07C47-8F73-4339-9005-AC63B8283250}"/>
              </a:ext>
            </a:extLst>
          </p:cNvPr>
          <p:cNvSpPr txBox="1"/>
          <p:nvPr/>
        </p:nvSpPr>
        <p:spPr>
          <a:xfrm>
            <a:off x="6853286" y="5202925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C7A30-BDA5-48CA-BD16-CF1B9AFAC139}"/>
              </a:ext>
            </a:extLst>
          </p:cNvPr>
          <p:cNvSpPr txBox="1"/>
          <p:nvPr/>
        </p:nvSpPr>
        <p:spPr>
          <a:xfrm>
            <a:off x="7406152" y="55554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B0BC6-10E6-45CF-B8FC-A515436E83D1}"/>
              </a:ext>
            </a:extLst>
          </p:cNvPr>
          <p:cNvSpPr txBox="1"/>
          <p:nvPr/>
        </p:nvSpPr>
        <p:spPr>
          <a:xfrm>
            <a:off x="6853286" y="4850436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E4BEB-62A7-486E-A56E-B73CFFDC93CC}"/>
              </a:ext>
            </a:extLst>
          </p:cNvPr>
          <p:cNvSpPr txBox="1"/>
          <p:nvPr/>
        </p:nvSpPr>
        <p:spPr>
          <a:xfrm>
            <a:off x="8274249" y="535779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B A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D0AF0-FCC9-4773-B1BE-0C52FFECB489}"/>
              </a:ext>
            </a:extLst>
          </p:cNvPr>
          <p:cNvSpPr txBox="1"/>
          <p:nvPr/>
        </p:nvSpPr>
        <p:spPr>
          <a:xfrm>
            <a:off x="5784325" y="29547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BB184-75F7-49AF-BB81-A9444165EEE3}"/>
              </a:ext>
            </a:extLst>
          </p:cNvPr>
          <p:cNvSpPr txBox="1"/>
          <p:nvPr/>
        </p:nvSpPr>
        <p:spPr>
          <a:xfrm>
            <a:off x="7555473" y="39958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A7092-A645-4D6F-B807-B78C80BFDDB4}"/>
              </a:ext>
            </a:extLst>
          </p:cNvPr>
          <p:cNvSpPr txBox="1"/>
          <p:nvPr/>
        </p:nvSpPr>
        <p:spPr>
          <a:xfrm>
            <a:off x="2715940" y="28750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96E0F-8277-456E-9B9F-A53869739DCB}"/>
              </a:ext>
            </a:extLst>
          </p:cNvPr>
          <p:cNvSpPr txBox="1"/>
          <p:nvPr/>
        </p:nvSpPr>
        <p:spPr>
          <a:xfrm>
            <a:off x="5775520" y="50351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push()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99EF2A-0E61-4DF8-BD41-9E2AD7AC24D5}"/>
              </a:ext>
            </a:extLst>
          </p:cNvPr>
          <p:cNvCxnSpPr>
            <a:cxnSpLocks/>
          </p:cNvCxnSpPr>
          <p:nvPr/>
        </p:nvCxnSpPr>
        <p:spPr>
          <a:xfrm flipV="1">
            <a:off x="2521667" y="2724346"/>
            <a:ext cx="1356188" cy="142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7792B-3358-4622-9B2B-D6CE298CB28F}"/>
              </a:ext>
            </a:extLst>
          </p:cNvPr>
          <p:cNvCxnSpPr>
            <a:cxnSpLocks/>
          </p:cNvCxnSpPr>
          <p:nvPr/>
        </p:nvCxnSpPr>
        <p:spPr>
          <a:xfrm>
            <a:off x="7497445" y="3613666"/>
            <a:ext cx="0" cy="1350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CFDF46-08C0-44F0-8B6C-117D994AF82D}"/>
              </a:ext>
            </a:extLst>
          </p:cNvPr>
          <p:cNvCxnSpPr>
            <a:cxnSpLocks/>
          </p:cNvCxnSpPr>
          <p:nvPr/>
        </p:nvCxnSpPr>
        <p:spPr>
          <a:xfrm>
            <a:off x="5666927" y="2875002"/>
            <a:ext cx="11532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BB3C0D-2FE0-484D-82EC-2E09BB7DB8C2}"/>
              </a:ext>
            </a:extLst>
          </p:cNvPr>
          <p:cNvSpPr txBox="1"/>
          <p:nvPr/>
        </p:nvSpPr>
        <p:spPr>
          <a:xfrm>
            <a:off x="4243479" y="592777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319896-DB64-4D9B-93B0-63D5F9D4C626}"/>
              </a:ext>
            </a:extLst>
          </p:cNvPr>
          <p:cNvSpPr txBox="1"/>
          <p:nvPr/>
        </p:nvSpPr>
        <p:spPr>
          <a:xfrm>
            <a:off x="4243479" y="5558441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4C2FAB-1D67-4E24-BE99-58A1368418D6}"/>
              </a:ext>
            </a:extLst>
          </p:cNvPr>
          <p:cNvSpPr txBox="1"/>
          <p:nvPr/>
        </p:nvSpPr>
        <p:spPr>
          <a:xfrm>
            <a:off x="4243479" y="5205952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109FD-4CE1-4ADB-BA7C-58715259B5C3}"/>
              </a:ext>
            </a:extLst>
          </p:cNvPr>
          <p:cNvSpPr txBox="1"/>
          <p:nvPr/>
        </p:nvSpPr>
        <p:spPr>
          <a:xfrm>
            <a:off x="4796345" y="5558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5AA703-A48B-405D-8AC1-9554398C8EDD}"/>
              </a:ext>
            </a:extLst>
          </p:cNvPr>
          <p:cNvSpPr txBox="1"/>
          <p:nvPr/>
        </p:nvSpPr>
        <p:spPr>
          <a:xfrm>
            <a:off x="4243479" y="4853463"/>
            <a:ext cx="142344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00CDC9-3509-4CB3-B8B8-89726C22A32A}"/>
              </a:ext>
            </a:extLst>
          </p:cNvPr>
          <p:cNvCxnSpPr>
            <a:cxnSpLocks/>
          </p:cNvCxnSpPr>
          <p:nvPr/>
        </p:nvCxnSpPr>
        <p:spPr>
          <a:xfrm flipH="1">
            <a:off x="5666927" y="5555414"/>
            <a:ext cx="12486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6A27A-668A-43DE-B17A-FBF871D61137}"/>
              </a:ext>
            </a:extLst>
          </p:cNvPr>
          <p:cNvSpPr txBox="1"/>
          <p:nvPr/>
        </p:nvSpPr>
        <p:spPr>
          <a:xfrm>
            <a:off x="238747" y="5390618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스택이 비어있지 않으므로 좋은 단어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91B1F1-1D45-4691-BE92-6C13258D24FC}"/>
              </a:ext>
            </a:extLst>
          </p:cNvPr>
          <p:cNvSpPr txBox="1"/>
          <p:nvPr/>
        </p:nvSpPr>
        <p:spPr>
          <a:xfrm>
            <a:off x="4722829" y="537328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 들어온 값</a:t>
            </a:r>
            <a:r>
              <a:rPr lang="en-US" altLang="ko-KR"/>
              <a:t>=</a:t>
            </a:r>
            <a:r>
              <a:rPr lang="ko-KR" altLang="en-US"/>
              <a:t>스택 맨위의 값</a:t>
            </a:r>
            <a:r>
              <a:rPr lang="en-US" altLang="ko-KR"/>
              <a:t>-&gt;</a:t>
            </a:r>
            <a:r>
              <a:rPr lang="ko-KR" altLang="en-US"/>
              <a:t>스택에 저장된 값 </a:t>
            </a:r>
            <a:r>
              <a:rPr lang="en-US" altLang="ko-KR"/>
              <a:t>pop()</a:t>
            </a:r>
          </a:p>
          <a:p>
            <a:r>
              <a:rPr lang="ko-KR" altLang="en-US"/>
              <a:t>새로 들어온 값 ≠스택 맨위의 값 </a:t>
            </a:r>
            <a:r>
              <a:rPr lang="en-US" altLang="ko-KR"/>
              <a:t>-&gt; </a:t>
            </a:r>
            <a:r>
              <a:rPr lang="ko-KR" altLang="en-US"/>
              <a:t>새로 들어온값 </a:t>
            </a:r>
            <a:r>
              <a:rPr lang="en-US" altLang="ko-KR"/>
              <a:t>push()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CAC58C-EE74-4861-9133-6DACEC7D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24" y="228679"/>
            <a:ext cx="4940509" cy="4917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0E1E83-E70B-4342-BEDC-ECC493E2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48" y="228679"/>
            <a:ext cx="5861872" cy="4545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84DBBA-CD73-4F7E-80CD-82B189AB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464" y="4303236"/>
            <a:ext cx="1691152" cy="2528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28F227-9A47-474B-9F00-8582903C5541}"/>
              </a:ext>
            </a:extLst>
          </p:cNvPr>
          <p:cNvSpPr txBox="1"/>
          <p:nvPr/>
        </p:nvSpPr>
        <p:spPr>
          <a:xfrm>
            <a:off x="8653806" y="9144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입력받는 문자열 개수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76375-E30C-4DEB-8F43-51B5F24792FE}"/>
              </a:ext>
            </a:extLst>
          </p:cNvPr>
          <p:cNvSpPr txBox="1"/>
          <p:nvPr/>
        </p:nvSpPr>
        <p:spPr>
          <a:xfrm>
            <a:off x="8799218" y="160012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좋은 단어의 개수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D74C6-635D-4599-AB81-E91C0E8003D3}"/>
              </a:ext>
            </a:extLst>
          </p:cNvPr>
          <p:cNvSpPr txBox="1"/>
          <p:nvPr/>
        </p:nvSpPr>
        <p:spPr>
          <a:xfrm>
            <a:off x="9498464" y="262796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좋은 단어 판별</a:t>
            </a:r>
          </a:p>
        </p:txBody>
      </p:sp>
    </p:spTree>
    <p:extLst>
      <p:ext uri="{BB962C8B-B14F-4D97-AF65-F5344CB8AC3E}">
        <p14:creationId xmlns:p14="http://schemas.microsoft.com/office/powerpoint/2010/main" val="305429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8232-A0C2-4224-BD46-25CFFE47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8752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12789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F22AF-F65F-431C-9428-9357F65A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7294E-6718-49B8-9CF0-4D542984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7371"/>
            <a:ext cx="8319269" cy="1615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EC267-2632-486C-A4B4-69B2A490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" r="644"/>
          <a:stretch/>
        </p:blipFill>
        <p:spPr>
          <a:xfrm>
            <a:off x="-1" y="2610890"/>
            <a:ext cx="12113444" cy="3686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138517-AAFA-41E6-9A1B-0B55551FC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3" t="8644" r="12780" b="5086"/>
          <a:stretch/>
        </p:blipFill>
        <p:spPr>
          <a:xfrm>
            <a:off x="8319268" y="304308"/>
            <a:ext cx="3908380" cy="227863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C800F7-FFCE-4094-9A7E-9F310F8E1214}"/>
              </a:ext>
            </a:extLst>
          </p:cNvPr>
          <p:cNvCxnSpPr/>
          <p:nvPr/>
        </p:nvCxnSpPr>
        <p:spPr>
          <a:xfrm>
            <a:off x="11632676" y="4703975"/>
            <a:ext cx="38649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8E5D8F-3A41-4278-B993-8F7568F47F3A}"/>
              </a:ext>
            </a:extLst>
          </p:cNvPr>
          <p:cNvCxnSpPr>
            <a:cxnSpLocks/>
          </p:cNvCxnSpPr>
          <p:nvPr/>
        </p:nvCxnSpPr>
        <p:spPr>
          <a:xfrm>
            <a:off x="84841" y="5062193"/>
            <a:ext cx="42326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7A1085-F786-4B87-9434-E52899D092C3}"/>
              </a:ext>
            </a:extLst>
          </p:cNvPr>
          <p:cNvCxnSpPr>
            <a:cxnSpLocks/>
          </p:cNvCxnSpPr>
          <p:nvPr/>
        </p:nvCxnSpPr>
        <p:spPr>
          <a:xfrm>
            <a:off x="818712" y="5858798"/>
            <a:ext cx="38758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51554F-5B16-432F-89EE-09B705B4C98D}"/>
              </a:ext>
            </a:extLst>
          </p:cNvPr>
          <p:cNvCxnSpPr>
            <a:cxnSpLocks/>
          </p:cNvCxnSpPr>
          <p:nvPr/>
        </p:nvCxnSpPr>
        <p:spPr>
          <a:xfrm>
            <a:off x="4702555" y="5858798"/>
            <a:ext cx="38758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320ECE-6373-4B54-AEF7-4AD4C1251EEB}"/>
              </a:ext>
            </a:extLst>
          </p:cNvPr>
          <p:cNvCxnSpPr>
            <a:cxnSpLocks/>
          </p:cNvCxnSpPr>
          <p:nvPr/>
        </p:nvCxnSpPr>
        <p:spPr>
          <a:xfrm>
            <a:off x="8143339" y="5854124"/>
            <a:ext cx="38758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AF6F84-A244-4893-8051-5DC973EDED32}"/>
              </a:ext>
            </a:extLst>
          </p:cNvPr>
          <p:cNvCxnSpPr>
            <a:cxnSpLocks/>
          </p:cNvCxnSpPr>
          <p:nvPr/>
        </p:nvCxnSpPr>
        <p:spPr>
          <a:xfrm>
            <a:off x="169682" y="6184062"/>
            <a:ext cx="38758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0D9EDC-60A2-4393-878A-5536140C065F}"/>
              </a:ext>
            </a:extLst>
          </p:cNvPr>
          <p:cNvCxnSpPr>
            <a:cxnSpLocks/>
          </p:cNvCxnSpPr>
          <p:nvPr/>
        </p:nvCxnSpPr>
        <p:spPr>
          <a:xfrm>
            <a:off x="4015819" y="6174635"/>
            <a:ext cx="38758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5CBBBC-6EB3-4C5A-843B-E1E96433EC91}"/>
              </a:ext>
            </a:extLst>
          </p:cNvPr>
          <p:cNvSpPr/>
          <p:nvPr/>
        </p:nvSpPr>
        <p:spPr>
          <a:xfrm>
            <a:off x="3214540" y="188536"/>
            <a:ext cx="4336330" cy="147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번호표 순서대로 간식을 받을 수 있음</a:t>
            </a:r>
            <a:endParaRPr lang="en-US" altLang="ko-KR"/>
          </a:p>
          <a:p>
            <a:pPr algn="ctr"/>
            <a:r>
              <a:rPr lang="ko-KR" altLang="en-US"/>
              <a:t>숫자</a:t>
            </a:r>
            <a:r>
              <a:rPr lang="en-US" altLang="ko-KR"/>
              <a:t>: </a:t>
            </a:r>
            <a:r>
              <a:rPr lang="ko-KR" altLang="en-US"/>
              <a:t>학생들이 받은 번호표</a:t>
            </a:r>
            <a:endParaRPr lang="en-US" altLang="ko-KR"/>
          </a:p>
          <a:p>
            <a:pPr algn="ctr"/>
            <a:r>
              <a:rPr lang="ko-KR" altLang="en-US"/>
              <a:t>대기열을 이용하여 번호순대로 간식 받을 수 있는지 확인하는 문제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763CD6-1F0B-4048-9576-D7DD39F38870}"/>
              </a:ext>
            </a:extLst>
          </p:cNvPr>
          <p:cNvCxnSpPr>
            <a:cxnSpLocks/>
          </p:cNvCxnSpPr>
          <p:nvPr/>
        </p:nvCxnSpPr>
        <p:spPr>
          <a:xfrm>
            <a:off x="9803876" y="3582185"/>
            <a:ext cx="23881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5DAB34-F0E7-4978-8DCF-7A2B31CB4673}"/>
              </a:ext>
            </a:extLst>
          </p:cNvPr>
          <p:cNvCxnSpPr>
            <a:cxnSpLocks/>
          </p:cNvCxnSpPr>
          <p:nvPr/>
        </p:nvCxnSpPr>
        <p:spPr>
          <a:xfrm>
            <a:off x="0" y="3912123"/>
            <a:ext cx="155542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F2391A-1829-48F7-8167-8934995E9403}"/>
              </a:ext>
            </a:extLst>
          </p:cNvPr>
          <p:cNvCxnSpPr>
            <a:cxnSpLocks/>
          </p:cNvCxnSpPr>
          <p:nvPr/>
        </p:nvCxnSpPr>
        <p:spPr>
          <a:xfrm flipV="1">
            <a:off x="6763845" y="3912123"/>
            <a:ext cx="2540411" cy="94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3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DE78-FCDB-4ADC-8957-60AEE337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12789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EED7FA-DFD3-4FFB-8B6D-513B98831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3" t="8644" r="12780" b="5086"/>
          <a:stretch/>
        </p:blipFill>
        <p:spPr>
          <a:xfrm>
            <a:off x="145832" y="2289682"/>
            <a:ext cx="3908380" cy="2278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9E142-C479-46F0-97EC-C5F779A0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2" y="4483894"/>
            <a:ext cx="3908380" cy="2275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139AE4-C4B5-4C6F-99D6-60C07A70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12" y="4736951"/>
            <a:ext cx="3474942" cy="20220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99BC78-FDCD-489B-B33E-1BE16A998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154" y="4483894"/>
            <a:ext cx="3852844" cy="234471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1F6C8F-04FC-4FDF-8FEB-AE7607A1702E}"/>
              </a:ext>
            </a:extLst>
          </p:cNvPr>
          <p:cNvSpPr/>
          <p:nvPr/>
        </p:nvSpPr>
        <p:spPr>
          <a:xfrm>
            <a:off x="5592553" y="99000"/>
            <a:ext cx="4336330" cy="147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번호표 순서대로 간식을 받을 수 있음</a:t>
            </a:r>
            <a:endParaRPr lang="en-US" altLang="ko-KR"/>
          </a:p>
          <a:p>
            <a:pPr algn="ctr"/>
            <a:r>
              <a:rPr lang="ko-KR" altLang="en-US"/>
              <a:t>숫자</a:t>
            </a:r>
            <a:r>
              <a:rPr lang="en-US" altLang="ko-KR"/>
              <a:t>: </a:t>
            </a:r>
            <a:r>
              <a:rPr lang="ko-KR" altLang="en-US"/>
              <a:t>학생들이 받은 번호표</a:t>
            </a:r>
            <a:endParaRPr lang="en-US" altLang="ko-KR"/>
          </a:p>
          <a:p>
            <a:pPr algn="ctr"/>
            <a:r>
              <a:rPr lang="ko-KR" altLang="en-US"/>
              <a:t>대기열을 이용하여 번호순대로 간식 받을 수 있는지 확인하는 프로그램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721395A-56F4-4AF2-834D-92E2BE782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32" y="2011356"/>
            <a:ext cx="62206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8045-7A65-4DB1-88D5-B2E8941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12789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F3A5-94A5-4443-BF86-CA3F7E4D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B3893-1B91-45D7-AA0B-00381003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8" y="1417638"/>
            <a:ext cx="10736173" cy="518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65715-9F25-41CD-ACFD-25D87EE6F6CF}"/>
              </a:ext>
            </a:extLst>
          </p:cNvPr>
          <p:cNvSpPr txBox="1"/>
          <p:nvPr/>
        </p:nvSpPr>
        <p:spPr>
          <a:xfrm>
            <a:off x="1734532" y="1852955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앞의 번호표 학생들이 모두 간식을 받음</a:t>
            </a:r>
            <a:r>
              <a:rPr lang="en-US" altLang="ko-KR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>
                <a:solidFill>
                  <a:schemeClr val="bg1"/>
                </a:solidFill>
                <a:sym typeface="Wingdings" panose="05000000000000000000" pitchFamily="2" charset="2"/>
              </a:rPr>
              <a:t>승환이도 간식 받을 수 있음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364F-F9F3-4EF6-876D-94EC4C1C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12789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FFBD3D-B5F8-4EE7-847E-B32E2E4DD6D8}"/>
              </a:ext>
            </a:extLst>
          </p:cNvPr>
          <p:cNvGrpSpPr/>
          <p:nvPr/>
        </p:nvGrpSpPr>
        <p:grpSpPr>
          <a:xfrm>
            <a:off x="416344" y="2074564"/>
            <a:ext cx="3327662" cy="2214754"/>
            <a:chOff x="443059" y="1640775"/>
            <a:chExt cx="3327662" cy="2214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52AF60-E3EA-49B1-9261-79F4A2C1AAFB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3CE0C0-B5B4-4232-8916-48AC23560222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7ECCE4-9A67-48BD-B0B2-6C14D45DBEA1}"/>
              </a:ext>
            </a:extLst>
          </p:cNvPr>
          <p:cNvGrpSpPr/>
          <p:nvPr/>
        </p:nvGrpSpPr>
        <p:grpSpPr>
          <a:xfrm>
            <a:off x="4526257" y="2142083"/>
            <a:ext cx="3327662" cy="2214754"/>
            <a:chOff x="443059" y="1640775"/>
            <a:chExt cx="3327662" cy="22147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80D851-32EB-435A-8D4C-17CC1E5E6014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F3B066-51CF-4BA8-8A6C-40DE4A8B83A7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627332-9F94-468F-BE26-C9AA474D0386}"/>
              </a:ext>
            </a:extLst>
          </p:cNvPr>
          <p:cNvGrpSpPr/>
          <p:nvPr/>
        </p:nvGrpSpPr>
        <p:grpSpPr>
          <a:xfrm>
            <a:off x="8601175" y="1932177"/>
            <a:ext cx="3327662" cy="2214754"/>
            <a:chOff x="443059" y="1640775"/>
            <a:chExt cx="3327662" cy="22147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8ED87B-43BD-4A4D-ADF6-73508AE5CE8C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FD3A8C-5F47-419E-9839-3C02B6C05870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23D878-09FB-45EF-8F34-2DE895216455}"/>
              </a:ext>
            </a:extLst>
          </p:cNvPr>
          <p:cNvGrpSpPr/>
          <p:nvPr/>
        </p:nvGrpSpPr>
        <p:grpSpPr>
          <a:xfrm>
            <a:off x="555393" y="4533814"/>
            <a:ext cx="3327662" cy="2214754"/>
            <a:chOff x="443059" y="1640775"/>
            <a:chExt cx="3327662" cy="22147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15C08B-26D8-4636-A793-740FEFBE4B20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1C9363-BEA6-400E-90F7-88022D7C4F5E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CF3C48D-0E36-49F4-84AA-20D08D6864FC}"/>
              </a:ext>
            </a:extLst>
          </p:cNvPr>
          <p:cNvGrpSpPr/>
          <p:nvPr/>
        </p:nvGrpSpPr>
        <p:grpSpPr>
          <a:xfrm>
            <a:off x="4578284" y="4448693"/>
            <a:ext cx="3327662" cy="2214754"/>
            <a:chOff x="443059" y="1640775"/>
            <a:chExt cx="3327662" cy="22147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6C3685-0457-4D86-A3C5-CFBAA62E1299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79EDA6-FB37-46C3-B543-0F5B2AD8465C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968EC-9EEF-4374-9BE4-AD9892D8A7A1}"/>
              </a:ext>
            </a:extLst>
          </p:cNvPr>
          <p:cNvGrpSpPr/>
          <p:nvPr/>
        </p:nvGrpSpPr>
        <p:grpSpPr>
          <a:xfrm>
            <a:off x="8601175" y="4633340"/>
            <a:ext cx="3327662" cy="2214754"/>
            <a:chOff x="443059" y="1640775"/>
            <a:chExt cx="3327662" cy="22147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86C748C-0BFC-4287-85D3-BA9A13DBEE39}"/>
                </a:ext>
              </a:extLst>
            </p:cNvPr>
            <p:cNvSpPr/>
            <p:nvPr/>
          </p:nvSpPr>
          <p:spPr>
            <a:xfrm>
              <a:off x="443059" y="1640775"/>
              <a:ext cx="3327662" cy="810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88085A-0447-49C6-B1E8-1E55611C5EED}"/>
                </a:ext>
              </a:extLst>
            </p:cNvPr>
            <p:cNvSpPr/>
            <p:nvPr/>
          </p:nvSpPr>
          <p:spPr>
            <a:xfrm>
              <a:off x="1206630" y="2438913"/>
              <a:ext cx="782425" cy="141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A045A28-FB26-4F0F-8ABB-42CC7EEEB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3" t="8644" r="12780" b="5086"/>
          <a:stretch/>
        </p:blipFill>
        <p:spPr>
          <a:xfrm>
            <a:off x="4213951" y="111950"/>
            <a:ext cx="3308465" cy="19288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D67D6F-9E66-4390-80C2-00CCE170DAAD}"/>
              </a:ext>
            </a:extLst>
          </p:cNvPr>
          <p:cNvSpPr txBox="1"/>
          <p:nvPr/>
        </p:nvSpPr>
        <p:spPr>
          <a:xfrm>
            <a:off x="1414674" y="3788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6E543-33B8-42C8-A417-58C474577E8C}"/>
              </a:ext>
            </a:extLst>
          </p:cNvPr>
          <p:cNvSpPr txBox="1"/>
          <p:nvPr/>
        </p:nvSpPr>
        <p:spPr>
          <a:xfrm>
            <a:off x="2101389" y="22952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5  4 1 3 2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CF4805-66CA-491F-A92A-7D95BB56D45E}"/>
              </a:ext>
            </a:extLst>
          </p:cNvPr>
          <p:cNvCxnSpPr/>
          <p:nvPr/>
        </p:nvCxnSpPr>
        <p:spPr>
          <a:xfrm flipH="1">
            <a:off x="2058574" y="2325728"/>
            <a:ext cx="321299" cy="4025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3D6742-4A64-4432-BEBE-E521898C2D8E}"/>
              </a:ext>
            </a:extLst>
          </p:cNvPr>
          <p:cNvSpPr txBox="1"/>
          <p:nvPr/>
        </p:nvSpPr>
        <p:spPr>
          <a:xfrm>
            <a:off x="5576614" y="3905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93B138-6C96-43E6-9906-AE2DBFAC08B0}"/>
              </a:ext>
            </a:extLst>
          </p:cNvPr>
          <p:cNvSpPr txBox="1"/>
          <p:nvPr/>
        </p:nvSpPr>
        <p:spPr>
          <a:xfrm>
            <a:off x="5555277" y="3490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99007E-EA5F-485D-80C0-A8F87A74D17A}"/>
              </a:ext>
            </a:extLst>
          </p:cNvPr>
          <p:cNvSpPr txBox="1"/>
          <p:nvPr/>
        </p:nvSpPr>
        <p:spPr>
          <a:xfrm>
            <a:off x="9599505" y="3728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DC65CB-AFFC-4E2E-A736-577D17C94DBC}"/>
              </a:ext>
            </a:extLst>
          </p:cNvPr>
          <p:cNvSpPr txBox="1"/>
          <p:nvPr/>
        </p:nvSpPr>
        <p:spPr>
          <a:xfrm>
            <a:off x="9560432" y="3356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BB82E5-1E72-4D2D-ADA4-C1395755C0D7}"/>
              </a:ext>
            </a:extLst>
          </p:cNvPr>
          <p:cNvSpPr txBox="1"/>
          <p:nvPr/>
        </p:nvSpPr>
        <p:spPr>
          <a:xfrm>
            <a:off x="6307923" y="239594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4 1 3 2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14B6B7-6708-4E8C-BB43-6BDA915B094F}"/>
              </a:ext>
            </a:extLst>
          </p:cNvPr>
          <p:cNvCxnSpPr>
            <a:cxnSpLocks/>
          </p:cNvCxnSpPr>
          <p:nvPr/>
        </p:nvCxnSpPr>
        <p:spPr>
          <a:xfrm flipH="1">
            <a:off x="6414567" y="2479916"/>
            <a:ext cx="269037" cy="34425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E3E941-81F9-4302-8A10-A3D9808F7A3A}"/>
              </a:ext>
            </a:extLst>
          </p:cNvPr>
          <p:cNvSpPr txBox="1"/>
          <p:nvPr/>
        </p:nvSpPr>
        <p:spPr>
          <a:xfrm>
            <a:off x="10147171" y="22112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1 3 2</a:t>
            </a:r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D52523-B8D7-4A1F-8F09-5665D4824922}"/>
              </a:ext>
            </a:extLst>
          </p:cNvPr>
          <p:cNvCxnSpPr>
            <a:cxnSpLocks/>
          </p:cNvCxnSpPr>
          <p:nvPr/>
        </p:nvCxnSpPr>
        <p:spPr>
          <a:xfrm flipH="1">
            <a:off x="10279788" y="2247364"/>
            <a:ext cx="269037" cy="34425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E0FF8A-EECC-414F-857B-0E1B4F86F19A}"/>
              </a:ext>
            </a:extLst>
          </p:cNvPr>
          <p:cNvSpPr txBox="1"/>
          <p:nvPr/>
        </p:nvSpPr>
        <p:spPr>
          <a:xfrm>
            <a:off x="8855210" y="2172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05BE9-8DC3-426D-97DF-BE812E243B3E}"/>
              </a:ext>
            </a:extLst>
          </p:cNvPr>
          <p:cNvSpPr txBox="1"/>
          <p:nvPr/>
        </p:nvSpPr>
        <p:spPr>
          <a:xfrm>
            <a:off x="1571127" y="6275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423FEF-956E-4193-9645-9307F2443DBE}"/>
              </a:ext>
            </a:extLst>
          </p:cNvPr>
          <p:cNvSpPr txBox="1"/>
          <p:nvPr/>
        </p:nvSpPr>
        <p:spPr>
          <a:xfrm>
            <a:off x="1571127" y="5931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085915-CF25-4E0B-B66F-734F260927FB}"/>
              </a:ext>
            </a:extLst>
          </p:cNvPr>
          <p:cNvSpPr txBox="1"/>
          <p:nvPr/>
        </p:nvSpPr>
        <p:spPr>
          <a:xfrm>
            <a:off x="2219223" y="48140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3 2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15376E-453F-448E-A2AE-DC5E5E5F5984}"/>
              </a:ext>
            </a:extLst>
          </p:cNvPr>
          <p:cNvSpPr txBox="1"/>
          <p:nvPr/>
        </p:nvSpPr>
        <p:spPr>
          <a:xfrm>
            <a:off x="5524587" y="544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CB8FB3-4796-4285-BC29-4BB220C412B7}"/>
              </a:ext>
            </a:extLst>
          </p:cNvPr>
          <p:cNvSpPr txBox="1"/>
          <p:nvPr/>
        </p:nvSpPr>
        <p:spPr>
          <a:xfrm>
            <a:off x="5524587" y="5810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50240-B4ED-4AB7-84DD-8649BB8AE8C0}"/>
              </a:ext>
            </a:extLst>
          </p:cNvPr>
          <p:cNvSpPr txBox="1"/>
          <p:nvPr/>
        </p:nvSpPr>
        <p:spPr>
          <a:xfrm>
            <a:off x="5524587" y="6168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8569DF-9C7B-447B-AA55-9536E150D131}"/>
              </a:ext>
            </a:extLst>
          </p:cNvPr>
          <p:cNvSpPr txBox="1"/>
          <p:nvPr/>
        </p:nvSpPr>
        <p:spPr>
          <a:xfrm>
            <a:off x="1567804" y="5500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B0DEF9-6F7C-4D98-A39C-95A30E10823E}"/>
              </a:ext>
            </a:extLst>
          </p:cNvPr>
          <p:cNvSpPr txBox="1"/>
          <p:nvPr/>
        </p:nvSpPr>
        <p:spPr>
          <a:xfrm>
            <a:off x="6180468" y="47416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2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0756EA-E975-4346-92CB-B890509A4395}"/>
              </a:ext>
            </a:extLst>
          </p:cNvPr>
          <p:cNvSpPr txBox="1"/>
          <p:nvPr/>
        </p:nvSpPr>
        <p:spPr>
          <a:xfrm>
            <a:off x="4750135" y="47167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2</a:t>
            </a:r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8EB08FC-3692-4D73-8C41-DDCB47C9F81F}"/>
              </a:ext>
            </a:extLst>
          </p:cNvPr>
          <p:cNvCxnSpPr>
            <a:cxnSpLocks/>
          </p:cNvCxnSpPr>
          <p:nvPr/>
        </p:nvCxnSpPr>
        <p:spPr>
          <a:xfrm flipH="1">
            <a:off x="2294943" y="4850118"/>
            <a:ext cx="269037" cy="34425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8732970-E266-4DFC-ADBB-37F4A737481C}"/>
              </a:ext>
            </a:extLst>
          </p:cNvPr>
          <p:cNvCxnSpPr>
            <a:cxnSpLocks/>
          </p:cNvCxnSpPr>
          <p:nvPr/>
        </p:nvCxnSpPr>
        <p:spPr>
          <a:xfrm flipH="1">
            <a:off x="6340522" y="4748522"/>
            <a:ext cx="269037" cy="34425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7E81A1-210C-4477-974B-E33938EA8E43}"/>
              </a:ext>
            </a:extLst>
          </p:cNvPr>
          <p:cNvSpPr txBox="1"/>
          <p:nvPr/>
        </p:nvSpPr>
        <p:spPr>
          <a:xfrm>
            <a:off x="9560432" y="55037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65C32E-9BC6-489B-B611-0608C82CC130}"/>
              </a:ext>
            </a:extLst>
          </p:cNvPr>
          <p:cNvSpPr txBox="1"/>
          <p:nvPr/>
        </p:nvSpPr>
        <p:spPr>
          <a:xfrm>
            <a:off x="9560432" y="5884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B7BF0D-D94F-4F2C-8B10-200469C07C17}"/>
              </a:ext>
            </a:extLst>
          </p:cNvPr>
          <p:cNvSpPr txBox="1"/>
          <p:nvPr/>
        </p:nvSpPr>
        <p:spPr>
          <a:xfrm>
            <a:off x="9630087" y="6265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4CDE51-E23F-44C4-AD35-841F8DA83B4E}"/>
              </a:ext>
            </a:extLst>
          </p:cNvPr>
          <p:cNvSpPr txBox="1"/>
          <p:nvPr/>
        </p:nvSpPr>
        <p:spPr>
          <a:xfrm>
            <a:off x="2127091" y="319817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push(dequeue())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229773-D647-40F8-9A2B-7151A54FEA88}"/>
              </a:ext>
            </a:extLst>
          </p:cNvPr>
          <p:cNvSpPr txBox="1"/>
          <p:nvPr/>
        </p:nvSpPr>
        <p:spPr>
          <a:xfrm>
            <a:off x="6267939" y="31870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push(dequeue())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B82FF2-6ED9-4148-9CFA-7B27D5C6E4C4}"/>
              </a:ext>
            </a:extLst>
          </p:cNvPr>
          <p:cNvSpPr txBox="1"/>
          <p:nvPr/>
        </p:nvSpPr>
        <p:spPr>
          <a:xfrm>
            <a:off x="10147171" y="308841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dequeue()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C1547F-42DD-4D2D-8627-6AF4140F3D6A}"/>
              </a:ext>
            </a:extLst>
          </p:cNvPr>
          <p:cNvSpPr txBox="1"/>
          <p:nvPr/>
        </p:nvSpPr>
        <p:spPr>
          <a:xfrm>
            <a:off x="2155637" y="577047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push(dequeue())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F078E4-B1D8-480C-BB82-BF830F443B7E}"/>
              </a:ext>
            </a:extLst>
          </p:cNvPr>
          <p:cNvSpPr txBox="1"/>
          <p:nvPr/>
        </p:nvSpPr>
        <p:spPr>
          <a:xfrm>
            <a:off x="6204057" y="574660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dequeue()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B1D52E-0765-4770-BF1A-1F727758B465}"/>
              </a:ext>
            </a:extLst>
          </p:cNvPr>
          <p:cNvSpPr txBox="1"/>
          <p:nvPr/>
        </p:nvSpPr>
        <p:spPr>
          <a:xfrm>
            <a:off x="10279788" y="5561939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pop()</a:t>
            </a:r>
          </a:p>
          <a:p>
            <a:r>
              <a:rPr lang="en-US" altLang="ko-KR"/>
              <a:t>pop()</a:t>
            </a:r>
          </a:p>
          <a:p>
            <a:r>
              <a:rPr lang="en-US" altLang="ko-KR"/>
              <a:t>pop()</a:t>
            </a:r>
            <a:endParaRPr lang="ko-KR" altLang="en-US"/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D626990A-D222-4D92-94BB-0D8901435A49}"/>
              </a:ext>
            </a:extLst>
          </p:cNvPr>
          <p:cNvSpPr/>
          <p:nvPr/>
        </p:nvSpPr>
        <p:spPr>
          <a:xfrm>
            <a:off x="5681040" y="1076389"/>
            <a:ext cx="391213" cy="940359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액자 67">
            <a:extLst>
              <a:ext uri="{FF2B5EF4-FFF2-40B4-BE49-F238E27FC236}">
                <a16:creationId xmlns:a16="http://schemas.microsoft.com/office/drawing/2014/main" id="{8DB2E703-815E-4231-A7C2-C767D5808060}"/>
              </a:ext>
            </a:extLst>
          </p:cNvPr>
          <p:cNvSpPr/>
          <p:nvPr/>
        </p:nvSpPr>
        <p:spPr>
          <a:xfrm>
            <a:off x="6072332" y="738034"/>
            <a:ext cx="1063759" cy="337833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446C8A-432F-4953-B2AE-0CA7C1F33B6E}"/>
              </a:ext>
            </a:extLst>
          </p:cNvPr>
          <p:cNvSpPr txBox="1"/>
          <p:nvPr/>
        </p:nvSpPr>
        <p:spPr>
          <a:xfrm>
            <a:off x="4750135" y="1649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스택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4F8F1E-8507-488B-8F60-6C579C242C2B}"/>
              </a:ext>
            </a:extLst>
          </p:cNvPr>
          <p:cNvSpPr txBox="1"/>
          <p:nvPr/>
        </p:nvSpPr>
        <p:spPr>
          <a:xfrm>
            <a:off x="6414567" y="350510"/>
            <a:ext cx="4154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4DCBBE-B6CC-4B17-8707-CD713AC72A08}"/>
              </a:ext>
            </a:extLst>
          </p:cNvPr>
          <p:cNvSpPr txBox="1"/>
          <p:nvPr/>
        </p:nvSpPr>
        <p:spPr>
          <a:xfrm>
            <a:off x="2110490" y="292528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값이 아님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F0CD14-221F-4EE1-BA80-A02EF2764055}"/>
              </a:ext>
            </a:extLst>
          </p:cNvPr>
          <p:cNvSpPr txBox="1"/>
          <p:nvPr/>
        </p:nvSpPr>
        <p:spPr>
          <a:xfrm>
            <a:off x="6211180" y="298416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값이 아님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2B5F4E-2B0A-483D-9E06-19A397724793}"/>
              </a:ext>
            </a:extLst>
          </p:cNvPr>
          <p:cNvSpPr txBox="1"/>
          <p:nvPr/>
        </p:nvSpPr>
        <p:spPr>
          <a:xfrm>
            <a:off x="10064909" y="284403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DB546-2A6B-4740-B325-217F5C4695EC}"/>
              </a:ext>
            </a:extLst>
          </p:cNvPr>
          <p:cNvSpPr txBox="1"/>
          <p:nvPr/>
        </p:nvSpPr>
        <p:spPr>
          <a:xfrm>
            <a:off x="2129306" y="546357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값이 아님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B0B8E-D16D-461D-AF7D-922F4032A91F}"/>
              </a:ext>
            </a:extLst>
          </p:cNvPr>
          <p:cNvSpPr txBox="1"/>
          <p:nvPr/>
        </p:nvSpPr>
        <p:spPr>
          <a:xfrm>
            <a:off x="6287140" y="540533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D7067B-9F1E-44B9-8E3E-15510BA59ED3}"/>
              </a:ext>
            </a:extLst>
          </p:cNvPr>
          <p:cNvSpPr txBox="1"/>
          <p:nvPr/>
        </p:nvSpPr>
        <p:spPr>
          <a:xfrm>
            <a:off x="10205407" y="524681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찾고자 하는 값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4FFBE9-0A36-4DEB-9F21-62648AD569EC}"/>
              </a:ext>
            </a:extLst>
          </p:cNvPr>
          <p:cNvSpPr txBox="1"/>
          <p:nvPr/>
        </p:nvSpPr>
        <p:spPr>
          <a:xfrm>
            <a:off x="7985041" y="537328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Stack class</a:t>
            </a:r>
          </a:p>
          <a:p>
            <a:r>
              <a:rPr lang="en-US" altLang="ko-KR"/>
              <a:t>CircularQueue class</a:t>
            </a:r>
            <a:r>
              <a:rPr lang="ko-KR" altLang="en-US"/>
              <a:t>사용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06F01D-8D5E-43D3-8214-268864442C0D}"/>
              </a:ext>
            </a:extLst>
          </p:cNvPr>
          <p:cNvSpPr txBox="1"/>
          <p:nvPr/>
        </p:nvSpPr>
        <p:spPr>
          <a:xfrm>
            <a:off x="8445260" y="1658942"/>
            <a:ext cx="3095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간식을 받고 나가므로 스택에 저장할 필요 없음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F9545B-EC09-4CDC-89B6-29BDEC6AA49C}"/>
              </a:ext>
            </a:extLst>
          </p:cNvPr>
          <p:cNvSpPr txBox="1"/>
          <p:nvPr/>
        </p:nvSpPr>
        <p:spPr>
          <a:xfrm>
            <a:off x="514910" y="162725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key(</a:t>
            </a:r>
            <a:r>
              <a:rPr lang="ko-KR" altLang="en-US"/>
              <a:t>찾는수</a:t>
            </a:r>
            <a:r>
              <a:rPr lang="en-US" altLang="ko-KR"/>
              <a:t>)=1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D8A221-6BE0-4152-8F66-C413AA0E8623}"/>
              </a:ext>
            </a:extLst>
          </p:cNvPr>
          <p:cNvSpPr txBox="1"/>
          <p:nvPr/>
        </p:nvSpPr>
        <p:spPr>
          <a:xfrm>
            <a:off x="578575" y="45019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key(</a:t>
            </a:r>
            <a:r>
              <a:rPr lang="ko-KR" altLang="en-US"/>
              <a:t>찾는수</a:t>
            </a:r>
            <a:r>
              <a:rPr lang="en-US" altLang="ko-KR"/>
              <a:t>)=2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6C9F99-2D19-4744-979E-0C6349514E30}"/>
              </a:ext>
            </a:extLst>
          </p:cNvPr>
          <p:cNvSpPr txBox="1"/>
          <p:nvPr/>
        </p:nvSpPr>
        <p:spPr>
          <a:xfrm>
            <a:off x="8560693" y="46811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key(</a:t>
            </a:r>
            <a:r>
              <a:rPr lang="ko-KR" altLang="en-US"/>
              <a:t>찾는수</a:t>
            </a:r>
            <a:r>
              <a:rPr lang="en-US" altLang="ko-KR"/>
              <a:t>)=3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4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C2EDF-D8C0-4CE5-B907-9FBAA7F8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E53B2-17D9-4C6C-A049-8EBF0ED8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3BD4-C7D9-4446-A8C8-60922943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" y="179215"/>
            <a:ext cx="6287377" cy="2476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A6E147-DED6-4B2B-9B7F-E0384EEC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6" y="2961848"/>
            <a:ext cx="5563376" cy="2591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E6944C-62AE-4C5A-B4B6-492D0AC3B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2" r="38220"/>
          <a:stretch/>
        </p:blipFill>
        <p:spPr>
          <a:xfrm>
            <a:off x="6364513" y="588466"/>
            <a:ext cx="5563376" cy="16338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A09B71-5EE0-4EB2-9284-92ED8DD41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20" t="-2019"/>
          <a:stretch/>
        </p:blipFill>
        <p:spPr>
          <a:xfrm>
            <a:off x="6382088" y="2167914"/>
            <a:ext cx="3938525" cy="2089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F0F202-CEBE-4DD1-A2EA-265A4ACE42F5}"/>
              </a:ext>
            </a:extLst>
          </p:cNvPr>
          <p:cNvSpPr txBox="1"/>
          <p:nvPr/>
        </p:nvSpPr>
        <p:spPr>
          <a:xfrm>
            <a:off x="3908559" y="4962253"/>
            <a:ext cx="1991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큐에 번호를 모두 넣어줌</a:t>
            </a:r>
          </a:p>
        </p:txBody>
      </p:sp>
    </p:spTree>
    <p:extLst>
      <p:ext uri="{BB962C8B-B14F-4D97-AF65-F5344CB8AC3E}">
        <p14:creationId xmlns:p14="http://schemas.microsoft.com/office/powerpoint/2010/main" val="296102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014B-A3A5-408C-8919-CC5F63AA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7C365-C6DD-4103-BBB6-A9F5C634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F04F1-877C-4BC9-BF3C-9395435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64752" cy="5477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024A1-FE29-4380-8C4E-4AC03A619681}"/>
              </a:ext>
            </a:extLst>
          </p:cNvPr>
          <p:cNvSpPr txBox="1"/>
          <p:nvPr/>
        </p:nvSpPr>
        <p:spPr>
          <a:xfrm>
            <a:off x="4684224" y="4811444"/>
            <a:ext cx="6285695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첫번째 입력값 수 만큼 사용자에게 번호표 입력 받고 각각 큐에 저장</a:t>
            </a:r>
            <a:endParaRPr lang="en-US" altLang="ko-KR" sz="1600"/>
          </a:p>
          <a:p>
            <a:r>
              <a:rPr lang="en-US" altLang="ko-KR" sz="1600"/>
              <a:t>key</a:t>
            </a:r>
            <a:r>
              <a:rPr lang="ko-KR" altLang="en-US" sz="1600"/>
              <a:t>와 일치하는 번호가 있는지 탐색</a:t>
            </a:r>
            <a:endParaRPr lang="en-US" altLang="ko-KR" sz="1600"/>
          </a:p>
          <a:p>
            <a:r>
              <a:rPr lang="en-US" altLang="ko-KR" sz="1600"/>
              <a:t>1)stack </a:t>
            </a:r>
            <a:r>
              <a:rPr lang="ko-KR" altLang="en-US" sz="1600"/>
              <a:t>맨위에 있는지 </a:t>
            </a:r>
            <a:r>
              <a:rPr lang="en-US" altLang="ko-KR" sz="1600"/>
              <a:t>peek()</a:t>
            </a:r>
            <a:r>
              <a:rPr lang="ko-KR" altLang="en-US" sz="1600"/>
              <a:t>해서 비교</a:t>
            </a:r>
            <a:endParaRPr lang="en-US" altLang="ko-KR" sz="1600"/>
          </a:p>
          <a:p>
            <a:r>
              <a:rPr lang="en-US" altLang="ko-KR" sz="1600"/>
              <a:t>2)</a:t>
            </a:r>
            <a:r>
              <a:rPr lang="ko-KR" altLang="en-US" sz="1600"/>
              <a:t>큐에서 </a:t>
            </a:r>
            <a:r>
              <a:rPr lang="en-US" altLang="ko-KR" sz="1600"/>
              <a:t>getFront()</a:t>
            </a:r>
            <a:r>
              <a:rPr lang="ko-KR" altLang="en-US" sz="1600"/>
              <a:t>를 하고</a:t>
            </a:r>
            <a:endParaRPr lang="en-US" altLang="ko-KR" sz="1600"/>
          </a:p>
          <a:p>
            <a:r>
              <a:rPr lang="en-US" altLang="ko-KR" sz="1600"/>
              <a:t>   i)key</a:t>
            </a:r>
            <a:r>
              <a:rPr lang="ko-KR" altLang="en-US" sz="1600"/>
              <a:t>와 번호 일치</a:t>
            </a:r>
            <a:r>
              <a:rPr lang="en-US" altLang="ko-KR" sz="1600"/>
              <a:t>x: dequeue()-&gt;push()</a:t>
            </a:r>
          </a:p>
          <a:p>
            <a:r>
              <a:rPr lang="en-US" altLang="ko-KR" sz="1600"/>
              <a:t>   ii)key</a:t>
            </a:r>
            <a:r>
              <a:rPr lang="ko-KR" altLang="en-US" sz="1600"/>
              <a:t>와 번호 일치</a:t>
            </a:r>
            <a:r>
              <a:rPr lang="en-US" altLang="ko-KR" sz="1600"/>
              <a:t>: dequeue(), key++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7B0D4-B721-4A2E-954D-C7F986A3765B}"/>
              </a:ext>
            </a:extLst>
          </p:cNvPr>
          <p:cNvSpPr txBox="1"/>
          <p:nvPr/>
        </p:nvSpPr>
        <p:spPr>
          <a:xfrm>
            <a:off x="8071695" y="348792"/>
            <a:ext cx="38379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큐 값을 </a:t>
            </a:r>
            <a:r>
              <a:rPr lang="en-US" altLang="ko-KR" sz="1400"/>
              <a:t>key</a:t>
            </a:r>
            <a:r>
              <a:rPr lang="ko-KR" altLang="en-US" sz="1400"/>
              <a:t>와 대조해보고 스택에 넣기 때문에</a:t>
            </a:r>
            <a:endParaRPr lang="en-US" altLang="ko-KR" sz="1400"/>
          </a:p>
          <a:p>
            <a:r>
              <a:rPr lang="ko-KR" altLang="en-US" sz="1400"/>
              <a:t>스택에 남아있는 값을 먼저 체크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CFEFE-673B-48B6-ABE7-59EA6034D3D4}"/>
              </a:ext>
            </a:extLst>
          </p:cNvPr>
          <p:cNvSpPr txBox="1"/>
          <p:nvPr/>
        </p:nvSpPr>
        <p:spPr>
          <a:xfrm>
            <a:off x="10456103" y="1710937"/>
            <a:ext cx="18517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일치할 때까지 비교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0C565-7F26-4000-95BD-EB0BA4780DFA}"/>
              </a:ext>
            </a:extLst>
          </p:cNvPr>
          <p:cNvSpPr txBox="1"/>
          <p:nvPr/>
        </p:nvSpPr>
        <p:spPr>
          <a:xfrm>
            <a:off x="4783774" y="292230"/>
            <a:ext cx="1197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맨위의 값</a:t>
            </a:r>
          </a:p>
        </p:txBody>
      </p:sp>
    </p:spTree>
    <p:extLst>
      <p:ext uri="{BB962C8B-B14F-4D97-AF65-F5344CB8AC3E}">
        <p14:creationId xmlns:p14="http://schemas.microsoft.com/office/powerpoint/2010/main" val="135012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E49A-EC21-41E1-9E87-73741EA4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4" y="0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10866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489FC-EA77-4D8A-8315-DA622F34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257BB-F8D7-401D-8E3E-7F726B3D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5" b="74828"/>
          <a:stretch/>
        </p:blipFill>
        <p:spPr>
          <a:xfrm>
            <a:off x="248571" y="892343"/>
            <a:ext cx="7830402" cy="1577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EF5B21-DA51-4023-B2B3-C5EA1DA7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18" b="3253"/>
          <a:stretch/>
        </p:blipFill>
        <p:spPr>
          <a:xfrm>
            <a:off x="248571" y="2396958"/>
            <a:ext cx="7453128" cy="4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4E05913-713C-4AAD-8FC9-4A4184A04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32361" y="1895235"/>
            <a:ext cx="1790662" cy="549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77666E-160E-4F31-865E-35307BFA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230" y="4567272"/>
            <a:ext cx="1653084" cy="4001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BEDAB4-2698-41D0-8CA2-3F1400FC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47" y="205141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9012-</a:t>
            </a:r>
            <a:r>
              <a:rPr lang="ko-KR" altLang="en-US"/>
              <a:t>문제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A0A96A-DEFD-4E7C-9ABC-4847A2E52C9B}"/>
              </a:ext>
            </a:extLst>
          </p:cNvPr>
          <p:cNvGrpSpPr/>
          <p:nvPr/>
        </p:nvGrpSpPr>
        <p:grpSpPr>
          <a:xfrm>
            <a:off x="4637929" y="205141"/>
            <a:ext cx="6782626" cy="1693370"/>
            <a:chOff x="290047" y="2375647"/>
            <a:chExt cx="6782626" cy="1693370"/>
          </a:xfrm>
          <a:solidFill>
            <a:schemeClr val="tx1">
              <a:lumMod val="75000"/>
            </a:schemeClr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C636BE-066E-4EB3-9499-9C0A44B52233}"/>
                </a:ext>
              </a:extLst>
            </p:cNvPr>
            <p:cNvSpPr txBox="1"/>
            <p:nvPr/>
          </p:nvSpPr>
          <p:spPr>
            <a:xfrm>
              <a:off x="290047" y="2375647"/>
              <a:ext cx="6782626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</a:rPr>
                <a:t>괄호 문자열</a:t>
              </a:r>
              <a:r>
                <a:rPr lang="en-US" altLang="ko-KR" sz="2000">
                  <a:solidFill>
                    <a:schemeClr val="bg1"/>
                  </a:solidFill>
                </a:rPr>
                <a:t>(PS): ‘(‘ ‘)’</a:t>
              </a:r>
              <a:r>
                <a:rPr lang="ko-KR" altLang="en-US" sz="2000">
                  <a:solidFill>
                    <a:schemeClr val="bg1"/>
                  </a:solidFill>
                </a:rPr>
                <a:t>만으로 구성된 문자열</a:t>
              </a:r>
              <a:endParaRPr lang="en-US" altLang="ko-KR" sz="2000">
                <a:solidFill>
                  <a:schemeClr val="bg1"/>
                </a:solidFill>
              </a:endParaRPr>
            </a:p>
            <a:p>
              <a:r>
                <a:rPr lang="ko-KR" altLang="en-US" sz="2000">
                  <a:solidFill>
                    <a:schemeClr val="bg1"/>
                  </a:solidFill>
                </a:rPr>
                <a:t>올바른 괄호문자열 </a:t>
              </a:r>
              <a:r>
                <a:rPr lang="en-US" altLang="ko-KR" sz="2000">
                  <a:solidFill>
                    <a:schemeClr val="bg1"/>
                  </a:solidFill>
                </a:rPr>
                <a:t>(VPS): PS</a:t>
              </a:r>
              <a:r>
                <a:rPr lang="ko-KR" altLang="en-US" sz="2000">
                  <a:solidFill>
                    <a:schemeClr val="bg1"/>
                  </a:solidFill>
                </a:rPr>
                <a:t>중 올바른 괄호 문자열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ED2639-CB7F-4756-B70F-9A2B69B90851}"/>
                </a:ext>
              </a:extLst>
            </p:cNvPr>
            <p:cNvSpPr txBox="1"/>
            <p:nvPr/>
          </p:nvSpPr>
          <p:spPr>
            <a:xfrm>
              <a:off x="290047" y="3053354"/>
              <a:ext cx="6782626" cy="10156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2000">
                  <a:solidFill>
                    <a:schemeClr val="bg1"/>
                  </a:solidFill>
                </a:rPr>
                <a:t>“()”</a:t>
              </a:r>
              <a:r>
                <a:rPr lang="ko-KR" altLang="en-US" sz="2000">
                  <a:solidFill>
                    <a:schemeClr val="bg1"/>
                  </a:solidFill>
                </a:rPr>
                <a:t>는 기본 </a:t>
              </a:r>
              <a:r>
                <a:rPr lang="en-US" altLang="ko-KR" sz="2000">
                  <a:solidFill>
                    <a:schemeClr val="bg1"/>
                  </a:solidFill>
                </a:rPr>
                <a:t>VPS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ko-KR" sz="2000">
                  <a:solidFill>
                    <a:schemeClr val="bg1"/>
                  </a:solidFill>
                </a:rPr>
                <a:t>x</a:t>
              </a:r>
              <a:r>
                <a:rPr lang="ko-KR" altLang="en-US" sz="2000">
                  <a:solidFill>
                    <a:schemeClr val="bg1"/>
                  </a:solidFill>
                </a:rPr>
                <a:t>가 </a:t>
              </a:r>
              <a:r>
                <a:rPr lang="en-US" altLang="ko-KR" sz="2000">
                  <a:solidFill>
                    <a:schemeClr val="bg1"/>
                  </a:solidFill>
                </a:rPr>
                <a:t>VPS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”(x)”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도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가 됨</a:t>
              </a:r>
              <a:endParaRPr lang="en-US" altLang="ko-KR" sz="2000">
                <a:solidFill>
                  <a:schemeClr val="bg1"/>
                </a:solidFill>
                <a:sym typeface="Wingdings" panose="05000000000000000000" pitchFamily="2" charset="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서로 다른 두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 x,y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를 결합한 새로운 문자열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xy</a:t>
              </a:r>
              <a:r>
                <a:rPr lang="ko-KR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도 </a:t>
              </a:r>
              <a:r>
                <a:rPr lang="en-US" altLang="ko-KR" sz="2000">
                  <a:solidFill>
                    <a:schemeClr val="bg1"/>
                  </a:solidFill>
                  <a:sym typeface="Wingdings" panose="05000000000000000000" pitchFamily="2" charset="2"/>
                </a:rPr>
                <a:t>VPS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F864D5-B0DC-4E9E-8CC6-975FA5A3C48B}"/>
              </a:ext>
            </a:extLst>
          </p:cNvPr>
          <p:cNvSpPr txBox="1"/>
          <p:nvPr/>
        </p:nvSpPr>
        <p:spPr>
          <a:xfrm>
            <a:off x="659352" y="2834335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(())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D1765-38A8-4C70-9766-84E23D4DF175}"/>
              </a:ext>
            </a:extLst>
          </p:cNvPr>
          <p:cNvSpPr txBox="1"/>
          <p:nvPr/>
        </p:nvSpPr>
        <p:spPr>
          <a:xfrm>
            <a:off x="1559859" y="2711225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기본 </a:t>
            </a:r>
            <a:r>
              <a:rPr lang="en-US" altLang="ko-KR"/>
              <a:t>VPS</a:t>
            </a:r>
            <a:r>
              <a:rPr lang="ko-KR" altLang="en-US"/>
              <a:t> </a:t>
            </a:r>
            <a:r>
              <a:rPr lang="en-US" altLang="ko-KR"/>
              <a:t>()</a:t>
            </a:r>
            <a:r>
              <a:rPr lang="ko-KR" altLang="en-US"/>
              <a:t>를 </a:t>
            </a:r>
            <a:r>
              <a:rPr lang="en-US" altLang="ko-KR"/>
              <a:t>x</a:t>
            </a:r>
            <a:r>
              <a:rPr lang="ko-KR" altLang="en-US"/>
              <a:t>라고 놓으면</a:t>
            </a:r>
            <a:r>
              <a:rPr lang="en-US" altLang="ko-KR"/>
              <a:t>,</a:t>
            </a:r>
          </a:p>
          <a:p>
            <a:r>
              <a:rPr lang="en-US" altLang="ko-KR"/>
              <a:t>(x)</a:t>
            </a:r>
            <a:r>
              <a:rPr lang="ko-KR" altLang="en-US"/>
              <a:t>이므로 </a:t>
            </a:r>
            <a:r>
              <a:rPr lang="en-US" altLang="ko-KR"/>
              <a:t>2</a:t>
            </a:r>
            <a:r>
              <a:rPr lang="ko-KR" altLang="en-US"/>
              <a:t>번에 따라 </a:t>
            </a:r>
            <a:r>
              <a:rPr lang="en-US" altLang="ko-KR"/>
              <a:t>VPS</a:t>
            </a:r>
            <a:r>
              <a:rPr lang="ko-KR" altLang="en-US"/>
              <a:t>가 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73131-CA98-4E44-8153-FF6A80CE78CA}"/>
              </a:ext>
            </a:extLst>
          </p:cNvPr>
          <p:cNvSpPr txBox="1"/>
          <p:nvPr/>
        </p:nvSpPr>
        <p:spPr>
          <a:xfrm>
            <a:off x="564776" y="3623556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(())()</a:t>
            </a: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C680C-CD39-404F-A5B9-074ED977182E}"/>
              </a:ext>
            </a:extLst>
          </p:cNvPr>
          <p:cNvSpPr txBox="1"/>
          <p:nvPr/>
        </p:nvSpPr>
        <p:spPr>
          <a:xfrm>
            <a:off x="1559859" y="362355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VPS(())</a:t>
            </a:r>
            <a:r>
              <a:rPr lang="ko-KR" altLang="en-US"/>
              <a:t>에 기본 </a:t>
            </a:r>
            <a:r>
              <a:rPr lang="en-US" altLang="ko-KR"/>
              <a:t>VPS ()</a:t>
            </a:r>
            <a:r>
              <a:rPr lang="ko-KR" altLang="en-US"/>
              <a:t>가 결합된 형태이므로</a:t>
            </a:r>
            <a:r>
              <a:rPr lang="en-US" altLang="ko-KR"/>
              <a:t>,</a:t>
            </a:r>
          </a:p>
          <a:p>
            <a:r>
              <a:rPr lang="en-US" altLang="ko-KR"/>
              <a:t>3</a:t>
            </a:r>
            <a:r>
              <a:rPr lang="ko-KR" altLang="en-US"/>
              <a:t>번에 따라 </a:t>
            </a:r>
            <a:r>
              <a:rPr lang="en-US" altLang="ko-KR"/>
              <a:t>VPS</a:t>
            </a:r>
            <a:r>
              <a:rPr lang="ko-KR" altLang="en-US"/>
              <a:t>가 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2CBE94-E5F4-4917-8202-5C7E73D5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0" y="4573631"/>
            <a:ext cx="4033439" cy="387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EAE5B0-9882-4271-81CC-9E96DD57D513}"/>
              </a:ext>
            </a:extLst>
          </p:cNvPr>
          <p:cNvSpPr txBox="1"/>
          <p:nvPr/>
        </p:nvSpPr>
        <p:spPr>
          <a:xfrm>
            <a:off x="387536" y="5048854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1,2,3</a:t>
            </a:r>
            <a:r>
              <a:rPr lang="ko-KR" altLang="en-US"/>
              <a:t>번을 충족시키지 않음</a:t>
            </a:r>
            <a:r>
              <a:rPr lang="en-US" altLang="ko-KR">
                <a:sym typeface="Wingdings" panose="05000000000000000000" pitchFamily="2" charset="2"/>
              </a:rPr>
              <a:t>VPS</a:t>
            </a:r>
            <a:r>
              <a:rPr lang="ko-KR" altLang="en-US">
                <a:sym typeface="Wingdings" panose="05000000000000000000" pitchFamily="2" charset="2"/>
              </a:rPr>
              <a:t>가 아님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E553B-6942-4536-80BA-B855740D5706}"/>
              </a:ext>
            </a:extLst>
          </p:cNvPr>
          <p:cNvSpPr txBox="1"/>
          <p:nvPr/>
        </p:nvSpPr>
        <p:spPr>
          <a:xfrm>
            <a:off x="452566" y="5452470"/>
            <a:ext cx="4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(()(</a:t>
            </a:r>
            <a:r>
              <a:rPr lang="ko-KR" altLang="en-US">
                <a:sym typeface="Wingdings" panose="05000000000000000000" pitchFamily="2" charset="2"/>
              </a:rPr>
              <a:t>        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53463-C299-49B2-8CEF-51270FC789A5}"/>
              </a:ext>
            </a:extLst>
          </p:cNvPr>
          <p:cNvSpPr txBox="1"/>
          <p:nvPr/>
        </p:nvSpPr>
        <p:spPr>
          <a:xfrm>
            <a:off x="452566" y="58218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(())()))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A5071-FE66-4456-AD6F-2579C73B13B6}"/>
              </a:ext>
            </a:extLst>
          </p:cNvPr>
          <p:cNvSpPr txBox="1"/>
          <p:nvPr/>
        </p:nvSpPr>
        <p:spPr>
          <a:xfrm>
            <a:off x="1404237" y="565808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여는 괄호의 개수</a:t>
            </a:r>
            <a:r>
              <a:rPr lang="en-US" altLang="ko-KR"/>
              <a:t>≠</a:t>
            </a:r>
            <a:r>
              <a:rPr lang="ko-KR" altLang="en-US"/>
              <a:t>닫는 괄호의 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E028B-6E0B-4B7A-BCCA-5A53945A5C6E}"/>
              </a:ext>
            </a:extLst>
          </p:cNvPr>
          <p:cNvSpPr txBox="1"/>
          <p:nvPr/>
        </p:nvSpPr>
        <p:spPr>
          <a:xfrm>
            <a:off x="336186" y="1368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3FE958-380D-4054-9ABB-E6F8423CD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24"/>
          <a:stretch/>
        </p:blipFill>
        <p:spPr>
          <a:xfrm>
            <a:off x="2223023" y="1895235"/>
            <a:ext cx="794186" cy="549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BFCE49-1E59-43A7-80C5-7DEC8265ECA3}"/>
              </a:ext>
            </a:extLst>
          </p:cNvPr>
          <p:cNvSpPr txBox="1"/>
          <p:nvPr/>
        </p:nvSpPr>
        <p:spPr>
          <a:xfrm>
            <a:off x="6479093" y="3946721"/>
            <a:ext cx="5283819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00"/>
              <a:t>1)</a:t>
            </a:r>
            <a:r>
              <a:rPr lang="ko-KR" altLang="en-US" sz="1300"/>
              <a:t> </a:t>
            </a:r>
            <a:r>
              <a:rPr lang="en-US" altLang="ko-KR" sz="1300"/>
              <a:t>ps</a:t>
            </a:r>
            <a:r>
              <a:rPr lang="ko-KR" altLang="en-US" sz="1300"/>
              <a:t>문자열에서 </a:t>
            </a:r>
            <a:r>
              <a:rPr lang="en-US" altLang="ko-KR" sz="1300"/>
              <a:t>‘(’</a:t>
            </a:r>
            <a:r>
              <a:rPr lang="ko-KR" altLang="en-US" sz="1300"/>
              <a:t>의 개수</a:t>
            </a:r>
            <a:r>
              <a:rPr lang="en-US" altLang="ko-KR" sz="1300"/>
              <a:t>=‘)’</a:t>
            </a:r>
            <a:r>
              <a:rPr lang="ko-KR" altLang="en-US" sz="1300"/>
              <a:t>의 개수</a:t>
            </a:r>
            <a:endParaRPr lang="en-US" altLang="ko-KR" sz="1300"/>
          </a:p>
          <a:p>
            <a:r>
              <a:rPr lang="en-US" altLang="ko-KR" sz="1300"/>
              <a:t>2) </a:t>
            </a:r>
            <a:r>
              <a:rPr lang="ko-KR" altLang="en-US" sz="1300"/>
              <a:t>문자를 하나씩 입력받는 도중 </a:t>
            </a:r>
            <a:r>
              <a:rPr lang="en-US" altLang="ko-KR" sz="1300"/>
              <a:t>‘)’</a:t>
            </a:r>
            <a:r>
              <a:rPr lang="ko-KR" altLang="en-US" sz="1300"/>
              <a:t>의 개수가 </a:t>
            </a:r>
            <a:r>
              <a:rPr lang="en-US" altLang="ko-KR" sz="1300"/>
              <a:t>‘(‘</a:t>
            </a:r>
            <a:r>
              <a:rPr lang="ko-KR" altLang="en-US" sz="1300"/>
              <a:t>개수를 초과하지 않음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05626-DBB1-49B6-AB31-2371CEC00344}"/>
              </a:ext>
            </a:extLst>
          </p:cNvPr>
          <p:cNvSpPr txBox="1"/>
          <p:nvPr/>
        </p:nvSpPr>
        <p:spPr>
          <a:xfrm>
            <a:off x="429513" y="62229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((())))(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4E919-20B6-49E0-AC68-B01625793F82}"/>
              </a:ext>
            </a:extLst>
          </p:cNvPr>
          <p:cNvSpPr txBox="1"/>
          <p:nvPr/>
        </p:nvSpPr>
        <p:spPr>
          <a:xfrm>
            <a:off x="1404237" y="6196227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여는 괄호의 개수</a:t>
            </a:r>
            <a:r>
              <a:rPr lang="en-US" altLang="ko-KR"/>
              <a:t>=</a:t>
            </a:r>
            <a:r>
              <a:rPr lang="ko-KR" altLang="en-US"/>
              <a:t>닫는 괄호의 개수 </a:t>
            </a:r>
            <a:r>
              <a:rPr lang="en-US" altLang="ko-KR"/>
              <a:t>but )(</a:t>
            </a:r>
            <a:r>
              <a:rPr lang="ko-KR" altLang="en-US"/>
              <a:t>는 순서가 맞지 않는다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40EF8B9-C938-4184-8C2D-EDDE6328BEB5}"/>
              </a:ext>
            </a:extLst>
          </p:cNvPr>
          <p:cNvSpPr/>
          <p:nvPr/>
        </p:nvSpPr>
        <p:spPr>
          <a:xfrm>
            <a:off x="8804635" y="4439164"/>
            <a:ext cx="546755" cy="609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E3A2F-E2FE-4FB1-A431-27AE1B428CFF}"/>
              </a:ext>
            </a:extLst>
          </p:cNvPr>
          <p:cNvSpPr txBox="1"/>
          <p:nvPr/>
        </p:nvSpPr>
        <p:spPr>
          <a:xfrm>
            <a:off x="8743722" y="50831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VPS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0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EA10-B084-4DF7-87F7-1391584B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dequeue </a:t>
            </a:r>
            <a:r>
              <a:rPr lang="ko-KR" altLang="en-US"/>
              <a:t>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A450C-E63B-40F9-95DB-3F97FC6021B7}"/>
              </a:ext>
            </a:extLst>
          </p:cNvPr>
          <p:cNvSpPr txBox="1"/>
          <p:nvPr/>
        </p:nvSpPr>
        <p:spPr>
          <a:xfrm>
            <a:off x="5570536" y="3722084"/>
            <a:ext cx="2188420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highlight>
                  <a:srgbClr val="C0C0C0"/>
                </a:highlight>
              </a:rPr>
              <a:t>CircularQueue</a:t>
            </a:r>
          </a:p>
          <a:p>
            <a:r>
              <a:rPr lang="en-US" altLang="ko-KR">
                <a:solidFill>
                  <a:schemeClr val="bg1"/>
                </a:solidFill>
              </a:rPr>
              <a:t>#front: int</a:t>
            </a:r>
          </a:p>
          <a:p>
            <a:r>
              <a:rPr lang="en-US" altLang="ko-KR">
                <a:solidFill>
                  <a:schemeClr val="bg1"/>
                </a:solidFill>
              </a:rPr>
              <a:t>#rear: int</a:t>
            </a:r>
          </a:p>
          <a:p>
            <a:r>
              <a:rPr lang="en-US" altLang="ko-KR">
                <a:solidFill>
                  <a:schemeClr val="bg1"/>
                </a:solidFill>
              </a:rPr>
              <a:t>#data[]: int</a:t>
            </a:r>
          </a:p>
          <a:p>
            <a:r>
              <a:rPr lang="en-US" altLang="ko-KR">
                <a:solidFill>
                  <a:schemeClr val="bg1"/>
                </a:solidFill>
              </a:rPr>
              <a:t>+CircularQueue()</a:t>
            </a:r>
          </a:p>
          <a:p>
            <a:r>
              <a:rPr lang="en-US" altLang="ko-KR">
                <a:solidFill>
                  <a:schemeClr val="bg1"/>
                </a:solidFill>
              </a:rPr>
              <a:t>+enqueue(int val)</a:t>
            </a:r>
          </a:p>
          <a:p>
            <a:r>
              <a:rPr lang="en-US" altLang="ko-KR">
                <a:solidFill>
                  <a:schemeClr val="bg1"/>
                </a:solidFill>
              </a:rPr>
              <a:t>+dequeue(): int</a:t>
            </a:r>
          </a:p>
          <a:p>
            <a:r>
              <a:rPr lang="en-US" altLang="ko-KR">
                <a:solidFill>
                  <a:schemeClr val="bg1"/>
                </a:solidFill>
              </a:rPr>
              <a:t>+isEmpty(): bool</a:t>
            </a:r>
          </a:p>
          <a:p>
            <a:r>
              <a:rPr lang="en-US" altLang="ko-KR">
                <a:solidFill>
                  <a:schemeClr val="bg1"/>
                </a:solidFill>
              </a:rPr>
              <a:t>+isFull(): bool</a:t>
            </a:r>
          </a:p>
          <a:p>
            <a:r>
              <a:rPr lang="en-US" altLang="ko-KR">
                <a:solidFill>
                  <a:schemeClr val="bg1"/>
                </a:solidFill>
              </a:rPr>
              <a:t>+display()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B0D8B-E90B-4805-A04E-F887C4E4BE3A}"/>
              </a:ext>
            </a:extLst>
          </p:cNvPr>
          <p:cNvSpPr txBox="1"/>
          <p:nvPr/>
        </p:nvSpPr>
        <p:spPr>
          <a:xfrm>
            <a:off x="9045170" y="3722084"/>
            <a:ext cx="2182008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highlight>
                  <a:srgbClr val="C0C0C0"/>
                </a:highlight>
              </a:rPr>
              <a:t>CircularDeque</a:t>
            </a:r>
          </a:p>
          <a:p>
            <a:r>
              <a:rPr lang="en-US" altLang="ko-KR">
                <a:solidFill>
                  <a:schemeClr val="bg1"/>
                </a:solidFill>
              </a:rPr>
              <a:t>+CircularDeque()</a:t>
            </a:r>
          </a:p>
          <a:p>
            <a:r>
              <a:rPr lang="en-US" altLang="ko-KR">
                <a:solidFill>
                  <a:schemeClr val="bg1"/>
                </a:solidFill>
              </a:rPr>
              <a:t>+addFront(int val)</a:t>
            </a:r>
          </a:p>
          <a:p>
            <a:r>
              <a:rPr lang="en-US" altLang="ko-KR">
                <a:solidFill>
                  <a:schemeClr val="bg1"/>
                </a:solidFill>
              </a:rPr>
              <a:t>+addRear(int val)</a:t>
            </a:r>
          </a:p>
          <a:p>
            <a:r>
              <a:rPr lang="en-US" altLang="ko-KR">
                <a:solidFill>
                  <a:schemeClr val="bg1"/>
                </a:solidFill>
              </a:rPr>
              <a:t>+deleteFront():int</a:t>
            </a:r>
          </a:p>
          <a:p>
            <a:r>
              <a:rPr lang="en-US" altLang="ko-KR">
                <a:solidFill>
                  <a:schemeClr val="bg1"/>
                </a:solidFill>
              </a:rPr>
              <a:t>+deleteRear():int</a:t>
            </a:r>
          </a:p>
          <a:p>
            <a:r>
              <a:rPr lang="en-US" altLang="ko-KR">
                <a:solidFill>
                  <a:schemeClr val="bg1"/>
                </a:solidFill>
              </a:rPr>
              <a:t>+getRear(): int</a:t>
            </a:r>
          </a:p>
          <a:p>
            <a:r>
              <a:rPr lang="en-US" altLang="ko-KR">
                <a:solidFill>
                  <a:schemeClr val="bg1"/>
                </a:solidFill>
              </a:rPr>
              <a:t>+getFront():int</a:t>
            </a:r>
          </a:p>
          <a:p>
            <a:r>
              <a:rPr lang="en-US" altLang="ko-KR">
                <a:solidFill>
                  <a:schemeClr val="bg1"/>
                </a:solidFill>
              </a:rPr>
              <a:t>+dequeue(): 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9E744-9A16-45A7-8233-C1617F8D2CB3}"/>
              </a:ext>
            </a:extLst>
          </p:cNvPr>
          <p:cNvSpPr txBox="1"/>
          <p:nvPr/>
        </p:nvSpPr>
        <p:spPr>
          <a:xfrm>
            <a:off x="7697383" y="42423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상속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EEAFA-A58D-423A-9898-DE6B637F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1641"/>
            <a:ext cx="8559538" cy="35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FB26C-B6E1-42E6-A099-FAA41797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C2271-6263-408B-9B28-792DC2F9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0BC15B-F74B-4176-A916-73F9FC59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645138" cy="401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DDDCC0-7F49-4C7F-983D-35BAD79F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3723588"/>
            <a:ext cx="6796725" cy="30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E8F6-31D4-4F41-9466-078A3D1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1AD1B-4515-4EE9-853E-8512A23E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694E3-A990-4638-A87F-F7190578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7097" cy="27698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874821-E256-4C5E-96D8-54B9E715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9831"/>
            <a:ext cx="5967167" cy="3439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C8A22C-8A45-461A-9272-163BB805A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09141"/>
            <a:ext cx="2601798" cy="489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1AAA91-BEAF-4EB4-A9A3-C420532BD655}"/>
              </a:ext>
            </a:extLst>
          </p:cNvPr>
          <p:cNvSpPr txBox="1"/>
          <p:nvPr/>
        </p:nvSpPr>
        <p:spPr>
          <a:xfrm>
            <a:off x="4100660" y="-64738"/>
            <a:ext cx="119936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클래스 상속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A9DE0-0CC9-4403-9A6C-0AFB4D41A9A8}"/>
              </a:ext>
            </a:extLst>
          </p:cNvPr>
          <p:cNvSpPr txBox="1"/>
          <p:nvPr/>
        </p:nvSpPr>
        <p:spPr>
          <a:xfrm>
            <a:off x="1489436" y="352624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덱의 크기 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9D7B1-78DB-4917-AE43-0F634D623412}"/>
              </a:ext>
            </a:extLst>
          </p:cNvPr>
          <p:cNvSpPr txBox="1"/>
          <p:nvPr/>
        </p:nvSpPr>
        <p:spPr>
          <a:xfrm>
            <a:off x="4430599" y="793603"/>
            <a:ext cx="243688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삽입 연산할 때마다 </a:t>
            </a:r>
            <a:r>
              <a:rPr lang="en-US" altLang="ko-KR" sz="1500"/>
              <a:t>size++</a:t>
            </a:r>
            <a:endParaRPr lang="ko-KR" alt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C300C-183C-4EE9-9EB6-42CFC5F6FE60}"/>
              </a:ext>
            </a:extLst>
          </p:cNvPr>
          <p:cNvSpPr txBox="1"/>
          <p:nvPr/>
        </p:nvSpPr>
        <p:spPr>
          <a:xfrm>
            <a:off x="4315091" y="1105621"/>
            <a:ext cx="233108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삭제 연산할 때마다 </a:t>
            </a:r>
            <a:r>
              <a:rPr lang="en-US" altLang="ko-KR" sz="1500"/>
              <a:t>size--</a:t>
            </a:r>
            <a:endParaRPr lang="ko-KR" alt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D5444-1D0D-4760-8FBB-71F9D83359D0}"/>
              </a:ext>
            </a:extLst>
          </p:cNvPr>
          <p:cNvSpPr txBox="1"/>
          <p:nvPr/>
        </p:nvSpPr>
        <p:spPr>
          <a:xfrm>
            <a:off x="4315091" y="1432875"/>
            <a:ext cx="6434775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/>
              <a:t>deleteFront()</a:t>
            </a:r>
            <a:r>
              <a:rPr lang="ko-KR" altLang="en-US" sz="1500"/>
              <a:t>은 </a:t>
            </a:r>
            <a:r>
              <a:rPr lang="en-US" altLang="ko-KR" sz="1500"/>
              <a:t>dequeue()</a:t>
            </a:r>
            <a:r>
              <a:rPr lang="ko-KR" altLang="en-US" sz="1500"/>
              <a:t>과 동일 원형큐 클래스의 함수를 그대로 호출</a:t>
            </a:r>
            <a:endParaRPr lang="en-US" altLang="ko-KR" sz="1500"/>
          </a:p>
          <a:p>
            <a:r>
              <a:rPr lang="en-US" altLang="ko-KR" sz="1500"/>
              <a:t>addRear()</a:t>
            </a:r>
            <a:r>
              <a:rPr lang="ko-KR" altLang="en-US" sz="1500"/>
              <a:t>는 </a:t>
            </a:r>
            <a:r>
              <a:rPr lang="en-US" altLang="ko-KR" sz="1500"/>
              <a:t>enqueue()</a:t>
            </a:r>
            <a:r>
              <a:rPr lang="ko-KR" altLang="en-US" sz="150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156330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115971-332F-4AFA-9579-9CB6D253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1585" cy="2248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3FFD5-4D19-46D1-B1AE-68B3308A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" y="3898635"/>
            <a:ext cx="5134692" cy="1228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80E01E-4037-4191-BDDB-06EFB259C94B}"/>
              </a:ext>
            </a:extLst>
          </p:cNvPr>
          <p:cNvSpPr txBox="1"/>
          <p:nvPr/>
        </p:nvSpPr>
        <p:spPr>
          <a:xfrm>
            <a:off x="3440784" y="1094473"/>
            <a:ext cx="5363969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출력값을 한꺼번에 표시하기 위해 결과를 저장하는 배열 만듦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A563F-BE2F-4651-888A-8413A5589CB6}"/>
              </a:ext>
            </a:extLst>
          </p:cNvPr>
          <p:cNvSpPr txBox="1"/>
          <p:nvPr/>
        </p:nvSpPr>
        <p:spPr>
          <a:xfrm>
            <a:off x="3440783" y="1938093"/>
            <a:ext cx="245932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사용자에게 입력 받는 명령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E8CD5-9695-4458-88E3-BC622AF8BFEC}"/>
              </a:ext>
            </a:extLst>
          </p:cNvPr>
          <p:cNvSpPr txBox="1"/>
          <p:nvPr/>
        </p:nvSpPr>
        <p:spPr>
          <a:xfrm>
            <a:off x="414780" y="2918364"/>
            <a:ext cx="339868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/>
              <a:t>tries</a:t>
            </a:r>
            <a:r>
              <a:rPr lang="ko-KR" altLang="en-US" sz="1500"/>
              <a:t>번만큼 사용자에게 명령 입력받음</a:t>
            </a:r>
            <a:endParaRPr lang="en-US" altLang="ko-KR" sz="1500"/>
          </a:p>
          <a:p>
            <a:r>
              <a:rPr lang="ko-KR" altLang="en-US" sz="1500"/>
              <a:t>명령 수행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EFD0E-5E1B-4523-8597-75A39BAA1464}"/>
              </a:ext>
            </a:extLst>
          </p:cNvPr>
          <p:cNvSpPr txBox="1"/>
          <p:nvPr/>
        </p:nvSpPr>
        <p:spPr>
          <a:xfrm>
            <a:off x="4364610" y="4273578"/>
            <a:ext cx="6388287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/>
              <a:t>result</a:t>
            </a:r>
            <a:r>
              <a:rPr lang="ko-KR" altLang="en-US" sz="1500"/>
              <a:t>에 저장된 값을 순차적으로 출력</a:t>
            </a:r>
            <a:endParaRPr lang="en-US" altLang="ko-KR" sz="1500"/>
          </a:p>
          <a:p>
            <a:r>
              <a:rPr lang="ko-KR" altLang="en-US" sz="1500"/>
              <a:t>입력을 받고 </a:t>
            </a:r>
            <a:r>
              <a:rPr lang="en-US" altLang="ko-KR" sz="1500"/>
              <a:t>index</a:t>
            </a:r>
            <a:r>
              <a:rPr lang="ko-KR" altLang="en-US" sz="1500"/>
              <a:t>값은 </a:t>
            </a:r>
            <a:r>
              <a:rPr lang="en-US" altLang="ko-KR" sz="1500"/>
              <a:t>1</a:t>
            </a:r>
            <a:r>
              <a:rPr lang="ko-KR" altLang="en-US" sz="1500"/>
              <a:t>증가하기 때문에 </a:t>
            </a:r>
            <a:r>
              <a:rPr lang="en-US" altLang="ko-KR" sz="1500"/>
              <a:t>resultIndex</a:t>
            </a:r>
            <a:r>
              <a:rPr lang="ko-KR" altLang="en-US" sz="1500"/>
              <a:t>는 쓰레기값 가리킴</a:t>
            </a:r>
            <a:endParaRPr lang="en-US" altLang="ko-KR" sz="1500"/>
          </a:p>
          <a:p>
            <a:r>
              <a:rPr lang="en-US" altLang="ko-KR" sz="1500"/>
              <a:t>resultIndex-1</a:t>
            </a:r>
            <a:r>
              <a:rPr lang="ko-KR" altLang="en-US" sz="1500"/>
              <a:t>까지만 출력</a:t>
            </a:r>
          </a:p>
        </p:txBody>
      </p:sp>
    </p:spTree>
    <p:extLst>
      <p:ext uri="{BB962C8B-B14F-4D97-AF65-F5344CB8AC3E}">
        <p14:creationId xmlns:p14="http://schemas.microsoft.com/office/powerpoint/2010/main" val="364473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0E243-F2C8-49BD-AE73-1BFA6F5D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D8A53-27E1-4244-A3BA-AC7BCF1F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" y="0"/>
            <a:ext cx="6411220" cy="5163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ABB45-EF64-428E-8CB4-4E013D09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76" y="-84841"/>
            <a:ext cx="5783926" cy="2639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6639C-A6EC-4741-8E3F-6DAE55667012}"/>
              </a:ext>
            </a:extLst>
          </p:cNvPr>
          <p:cNvSpPr txBox="1"/>
          <p:nvPr/>
        </p:nvSpPr>
        <p:spPr>
          <a:xfrm>
            <a:off x="3893269" y="0"/>
            <a:ext cx="156164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/>
              <a:t>tries</a:t>
            </a:r>
            <a:r>
              <a:rPr lang="ko-KR" altLang="en-US" sz="1500"/>
              <a:t>번만큼 반복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4CEA5-9C49-4DF0-A0DA-3F2A5CB438DF}"/>
              </a:ext>
            </a:extLst>
          </p:cNvPr>
          <p:cNvSpPr txBox="1"/>
          <p:nvPr/>
        </p:nvSpPr>
        <p:spPr>
          <a:xfrm>
            <a:off x="4534353" y="532029"/>
            <a:ext cx="182934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삽입 연산</a:t>
            </a:r>
            <a:endParaRPr lang="en-US" altLang="ko-KR" sz="1500"/>
          </a:p>
          <a:p>
            <a:r>
              <a:rPr lang="ko-KR" altLang="en-US" sz="1500"/>
              <a:t>어떤 값을 삽입할지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4B295-68B4-484C-8CB0-1BE85B614078}"/>
              </a:ext>
            </a:extLst>
          </p:cNvPr>
          <p:cNvSpPr txBox="1"/>
          <p:nvPr/>
        </p:nvSpPr>
        <p:spPr>
          <a:xfrm>
            <a:off x="5913986" y="3131471"/>
            <a:ext cx="3195105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삭제 연산</a:t>
            </a:r>
            <a:r>
              <a:rPr lang="en-US" altLang="ko-KR" sz="1500"/>
              <a:t>: </a:t>
            </a:r>
            <a:r>
              <a:rPr lang="ko-KR" altLang="en-US" sz="1500"/>
              <a:t>삭제한 값을 출력해야 함</a:t>
            </a:r>
            <a:endParaRPr lang="en-US" altLang="ko-KR" sz="1500"/>
          </a:p>
          <a:p>
            <a:r>
              <a:rPr lang="en-US" altLang="ko-KR" sz="1500">
                <a:sym typeface="Wingdings" panose="05000000000000000000" pitchFamily="2" charset="2"/>
              </a:rPr>
              <a:t></a:t>
            </a:r>
            <a:r>
              <a:rPr lang="ko-KR" altLang="en-US" sz="1500"/>
              <a:t>결과 배열에 그대로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EB73-7AC7-4104-8902-028FE7E15DB5}"/>
              </a:ext>
            </a:extLst>
          </p:cNvPr>
          <p:cNvSpPr txBox="1"/>
          <p:nvPr/>
        </p:nvSpPr>
        <p:spPr>
          <a:xfrm>
            <a:off x="7909724" y="2258470"/>
            <a:ext cx="144462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덱의 크기 반환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671A4-40A6-4C46-A051-C9D007418739}"/>
              </a:ext>
            </a:extLst>
          </p:cNvPr>
          <p:cNvSpPr txBox="1"/>
          <p:nvPr/>
        </p:nvSpPr>
        <p:spPr>
          <a:xfrm>
            <a:off x="10659685" y="-54237"/>
            <a:ext cx="144462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맨 앞의 값뽑음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506F0-4203-4F9B-B85F-052F23E9CA16}"/>
              </a:ext>
            </a:extLst>
          </p:cNvPr>
          <p:cNvSpPr txBox="1"/>
          <p:nvPr/>
        </p:nvSpPr>
        <p:spPr>
          <a:xfrm>
            <a:off x="10729764" y="640182"/>
            <a:ext cx="144462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/>
              <a:t>맨 뒤의 값뽑음</a:t>
            </a:r>
          </a:p>
        </p:txBody>
      </p:sp>
    </p:spTree>
    <p:extLst>
      <p:ext uri="{BB962C8B-B14F-4D97-AF65-F5344CB8AC3E}">
        <p14:creationId xmlns:p14="http://schemas.microsoft.com/office/powerpoint/2010/main" val="26410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CD31D-256E-461D-B022-8EF96472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9012-</a:t>
            </a:r>
            <a:r>
              <a:rPr lang="ko-KR" altLang="en-US"/>
              <a:t>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2EE94-B40C-40F5-8C54-28A1F0BA73E6}"/>
              </a:ext>
            </a:extLst>
          </p:cNvPr>
          <p:cNvSpPr txBox="1"/>
          <p:nvPr/>
        </p:nvSpPr>
        <p:spPr>
          <a:xfrm>
            <a:off x="542908" y="2271822"/>
            <a:ext cx="100046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/>
              <a:t>1)</a:t>
            </a:r>
            <a:r>
              <a:rPr lang="ko-KR" altLang="en-US" sz="2300"/>
              <a:t> </a:t>
            </a:r>
            <a:r>
              <a:rPr lang="en-US" altLang="ko-KR" sz="2300"/>
              <a:t>ps</a:t>
            </a:r>
            <a:r>
              <a:rPr lang="ko-KR" altLang="en-US" sz="2300"/>
              <a:t>문자열에서 </a:t>
            </a:r>
            <a:r>
              <a:rPr lang="en-US" altLang="ko-KR" sz="2300"/>
              <a:t>‘(’</a:t>
            </a:r>
            <a:r>
              <a:rPr lang="ko-KR" altLang="en-US" sz="2300"/>
              <a:t>의 개수</a:t>
            </a:r>
            <a:r>
              <a:rPr lang="en-US" altLang="ko-KR" sz="2300"/>
              <a:t>=‘)’</a:t>
            </a:r>
            <a:r>
              <a:rPr lang="ko-KR" altLang="en-US" sz="2300"/>
              <a:t>의 개수</a:t>
            </a:r>
            <a:endParaRPr lang="en-US" altLang="ko-KR" sz="2300"/>
          </a:p>
          <a:p>
            <a:r>
              <a:rPr lang="en-US" altLang="ko-KR" sz="2300"/>
              <a:t>2) </a:t>
            </a:r>
            <a:r>
              <a:rPr lang="ko-KR" altLang="en-US" sz="2300"/>
              <a:t>문자열을 하나씩 입력받는 도중 </a:t>
            </a:r>
            <a:r>
              <a:rPr lang="en-US" altLang="ko-KR" sz="2300"/>
              <a:t>‘)’</a:t>
            </a:r>
            <a:r>
              <a:rPr lang="ko-KR" altLang="en-US" sz="2300"/>
              <a:t>의 개수가 </a:t>
            </a:r>
            <a:r>
              <a:rPr lang="en-US" altLang="ko-KR" sz="2300"/>
              <a:t>‘(‘</a:t>
            </a:r>
            <a:r>
              <a:rPr lang="ko-KR" altLang="en-US" sz="2300"/>
              <a:t>개수를 초과해서는 안된다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58996-194C-4599-A4E6-936EFF997AE6}"/>
              </a:ext>
            </a:extLst>
          </p:cNvPr>
          <p:cNvSpPr txBox="1"/>
          <p:nvPr/>
        </p:nvSpPr>
        <p:spPr>
          <a:xfrm>
            <a:off x="542908" y="3855564"/>
            <a:ext cx="80762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‘(‘ </a:t>
            </a:r>
            <a:r>
              <a:rPr lang="ko-KR" altLang="en-US" sz="2000"/>
              <a:t>입력받음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스택에 </a:t>
            </a:r>
            <a:r>
              <a:rPr lang="en-US" altLang="ko-KR" sz="2000">
                <a:sym typeface="Wingdings" panose="05000000000000000000" pitchFamily="2" charset="2"/>
              </a:rPr>
              <a:t>‘(’</a:t>
            </a:r>
            <a:r>
              <a:rPr lang="ko-KR" altLang="en-US" sz="2000">
                <a:sym typeface="Wingdings" panose="05000000000000000000" pitchFamily="2" charset="2"/>
              </a:rPr>
              <a:t> 저장 </a:t>
            </a:r>
            <a:r>
              <a:rPr lang="en-US" altLang="ko-KR" sz="2000" u="sng">
                <a:sym typeface="Wingdings" panose="05000000000000000000" pitchFamily="2" charset="2"/>
              </a:rPr>
              <a:t>push()</a:t>
            </a:r>
          </a:p>
          <a:p>
            <a:r>
              <a:rPr lang="en-US" altLang="ko-KR" sz="2000">
                <a:sym typeface="Wingdings" panose="05000000000000000000" pitchFamily="2" charset="2"/>
              </a:rPr>
              <a:t>‘)’ </a:t>
            </a:r>
            <a:r>
              <a:rPr lang="ko-KR" altLang="en-US" sz="2000">
                <a:sym typeface="Wingdings" panose="05000000000000000000" pitchFamily="2" charset="2"/>
              </a:rPr>
              <a:t>입력받음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ko-KR" altLang="en-US" sz="2000">
                <a:sym typeface="Wingdings" panose="05000000000000000000" pitchFamily="2" charset="2"/>
              </a:rPr>
              <a:t>스택에서 </a:t>
            </a:r>
            <a:r>
              <a:rPr lang="en-US" altLang="ko-KR" sz="2000">
                <a:sym typeface="Wingdings" panose="05000000000000000000" pitchFamily="2" charset="2"/>
              </a:rPr>
              <a:t>‘(‘</a:t>
            </a:r>
            <a:r>
              <a:rPr lang="ko-KR" altLang="en-US" sz="2000">
                <a:sym typeface="Wingdings" panose="05000000000000000000" pitchFamily="2" charset="2"/>
              </a:rPr>
              <a:t>를 꺼냄 </a:t>
            </a:r>
            <a:r>
              <a:rPr lang="en-US" altLang="ko-KR" sz="2000" u="sng">
                <a:sym typeface="Wingdings" panose="05000000000000000000" pitchFamily="2" charset="2"/>
              </a:rPr>
              <a:t>pop()</a:t>
            </a:r>
          </a:p>
          <a:p>
            <a:endParaRPr lang="en-US" altLang="ko-KR" sz="2000" u="sng">
              <a:sym typeface="Wingdings" panose="05000000000000000000" pitchFamily="2" charset="2"/>
            </a:endParaRPr>
          </a:p>
          <a:p>
            <a:r>
              <a:rPr lang="ko-KR" altLang="en-US" sz="2000">
                <a:sym typeface="Wingdings" panose="05000000000000000000" pitchFamily="2" charset="2"/>
              </a:rPr>
              <a:t>모두 저장하고</a:t>
            </a:r>
            <a:r>
              <a:rPr lang="en-US" altLang="ko-KR" sz="2000">
                <a:sym typeface="Wingdings" panose="05000000000000000000" pitchFamily="2" charset="2"/>
              </a:rPr>
              <a:t>, </a:t>
            </a:r>
            <a:r>
              <a:rPr lang="ko-KR" altLang="en-US" sz="2000">
                <a:sym typeface="Wingdings" panose="05000000000000000000" pitchFamily="2" charset="2"/>
              </a:rPr>
              <a:t>꺼내기를 완료했을 때</a:t>
            </a:r>
            <a:r>
              <a:rPr lang="en-US" altLang="ko-KR" sz="2000">
                <a:sym typeface="Wingdings" panose="05000000000000000000" pitchFamily="2" charset="2"/>
              </a:rPr>
              <a:t>,</a:t>
            </a:r>
            <a:r>
              <a:rPr lang="ko-KR" altLang="en-US" sz="2000">
                <a:sym typeface="Wingdings" panose="05000000000000000000" pitchFamily="2" charset="2"/>
              </a:rPr>
              <a:t> 스택은 비어있어야함</a:t>
            </a:r>
            <a:r>
              <a:rPr lang="en-US" altLang="ko-KR" sz="2000">
                <a:sym typeface="Wingdings" panose="05000000000000000000" pitchFamily="2" charset="2"/>
              </a:rPr>
              <a:t>(1</a:t>
            </a:r>
            <a:r>
              <a:rPr lang="ko-KR" altLang="en-US" sz="2000">
                <a:sym typeface="Wingdings" panose="05000000000000000000" pitchFamily="2" charset="2"/>
              </a:rPr>
              <a:t>번 조건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>
                <a:sym typeface="Wingdings" panose="05000000000000000000" pitchFamily="2" charset="2"/>
              </a:rPr>
              <a:t>꺼내는 연산을 할 때 스택이 공백상태여서는 안됨</a:t>
            </a:r>
            <a:r>
              <a:rPr lang="en-US" altLang="ko-KR" sz="2000">
                <a:sym typeface="Wingdings" panose="05000000000000000000" pitchFamily="2" charset="2"/>
              </a:rPr>
              <a:t>(2</a:t>
            </a:r>
            <a:r>
              <a:rPr lang="ko-KR" altLang="en-US" sz="2000">
                <a:sym typeface="Wingdings" panose="05000000000000000000" pitchFamily="2" charset="2"/>
              </a:rPr>
              <a:t>번조건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</a:p>
          <a:p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1A0F4-C57A-482E-A21B-2058B1FDA859}"/>
              </a:ext>
            </a:extLst>
          </p:cNvPr>
          <p:cNvSpPr txBox="1"/>
          <p:nvPr/>
        </p:nvSpPr>
        <p:spPr>
          <a:xfrm>
            <a:off x="625269" y="3279136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조건이 성립하는지 보기 위해 스택을 활용</a:t>
            </a:r>
          </a:p>
        </p:txBody>
      </p:sp>
    </p:spTree>
    <p:extLst>
      <p:ext uri="{BB962C8B-B14F-4D97-AF65-F5344CB8AC3E}">
        <p14:creationId xmlns:p14="http://schemas.microsoft.com/office/powerpoint/2010/main" val="406121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85D3-4D72-4BA8-BA01-C3A48514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D16CD1-AF32-4574-B095-11EA06D7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4432" cy="4906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300313-A201-403E-9111-4A497EBE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4" y="4822011"/>
            <a:ext cx="4734586" cy="1886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3E4A2E-D1AC-43F3-A6F7-FB20F652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18" y="508441"/>
            <a:ext cx="3943900" cy="552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910DB-C141-451A-8031-0100933B261C}"/>
              </a:ext>
            </a:extLst>
          </p:cNvPr>
          <p:cNvSpPr txBox="1"/>
          <p:nvPr/>
        </p:nvSpPr>
        <p:spPr>
          <a:xfrm>
            <a:off x="5495827" y="1473019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‘(‘</a:t>
            </a:r>
            <a:r>
              <a:rPr lang="ko-KR" altLang="en-US"/>
              <a:t>를 저장하는 문자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B0802-692E-467B-B385-91943EF89963}"/>
              </a:ext>
            </a:extLst>
          </p:cNvPr>
          <p:cNvSpPr txBox="1"/>
          <p:nvPr/>
        </p:nvSpPr>
        <p:spPr>
          <a:xfrm>
            <a:off x="9455085" y="584462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배열의 크기를 제대로 설정</a:t>
            </a:r>
            <a:r>
              <a:rPr lang="en-US" altLang="ko-KR" sz="1000"/>
              <a:t>x</a:t>
            </a:r>
          </a:p>
          <a:p>
            <a:r>
              <a:rPr lang="en-US" altLang="ko-KR" sz="1000">
                <a:sym typeface="Wingdings" panose="05000000000000000000" pitchFamily="2" charset="2"/>
              </a:rPr>
              <a:t></a:t>
            </a:r>
            <a:r>
              <a:rPr lang="ko-KR" altLang="en-US" sz="1000">
                <a:sym typeface="Wingdings" panose="05000000000000000000" pitchFamily="2" charset="2"/>
              </a:rPr>
              <a:t>백준 </a:t>
            </a:r>
            <a:r>
              <a:rPr lang="en-US" altLang="ko-KR" sz="1000">
                <a:sym typeface="Wingdings" panose="05000000000000000000" pitchFamily="2" charset="2"/>
              </a:rPr>
              <a:t>runtime </a:t>
            </a:r>
            <a:r>
              <a:rPr lang="ko-KR" altLang="en-US" sz="1000">
                <a:sym typeface="Wingdings" panose="05000000000000000000" pitchFamily="2" charset="2"/>
              </a:rPr>
              <a:t>에러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801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075E-5EE7-4DFF-9B7F-2358C5D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21F9C-B883-494B-9E63-2B03ACE1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56C031-EA24-4922-8E4B-54BD8998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8" y="227232"/>
            <a:ext cx="5975886" cy="578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E566C-E128-40C9-8371-9FBFDB1B6806}"/>
              </a:ext>
            </a:extLst>
          </p:cNvPr>
          <p:cNvSpPr txBox="1"/>
          <p:nvPr/>
        </p:nvSpPr>
        <p:spPr>
          <a:xfrm>
            <a:off x="4534293" y="203271"/>
            <a:ext cx="43332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괄호 문자열</a:t>
            </a:r>
            <a:r>
              <a:rPr lang="en-US" altLang="ko-KR"/>
              <a:t>ps</a:t>
            </a:r>
            <a:r>
              <a:rPr lang="ko-KR" altLang="en-US"/>
              <a:t>가 </a:t>
            </a:r>
            <a:r>
              <a:rPr lang="en-US" altLang="ko-KR"/>
              <a:t>VPS</a:t>
            </a:r>
            <a:r>
              <a:rPr lang="ko-KR" altLang="en-US"/>
              <a:t>인지 확인하는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91236-4BAD-4C13-B6A9-557746D7F322}"/>
              </a:ext>
            </a:extLst>
          </p:cNvPr>
          <p:cNvSpPr txBox="1"/>
          <p:nvPr/>
        </p:nvSpPr>
        <p:spPr>
          <a:xfrm>
            <a:off x="4213782" y="1272669"/>
            <a:ext cx="32239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ps[i]</a:t>
            </a:r>
            <a:r>
              <a:rPr lang="ko-KR" altLang="en-US"/>
              <a:t>가 </a:t>
            </a:r>
            <a:r>
              <a:rPr lang="en-US" altLang="ko-KR"/>
              <a:t>‘(‘</a:t>
            </a:r>
            <a:r>
              <a:rPr lang="ko-KR" altLang="en-US"/>
              <a:t>인 경우 스택에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D6D32-F346-4F5F-8265-48D0545D0762}"/>
              </a:ext>
            </a:extLst>
          </p:cNvPr>
          <p:cNvSpPr txBox="1"/>
          <p:nvPr/>
        </p:nvSpPr>
        <p:spPr>
          <a:xfrm>
            <a:off x="3704735" y="2005474"/>
            <a:ext cx="44422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ps[i]</a:t>
            </a:r>
            <a:r>
              <a:rPr lang="ko-KR" altLang="en-US"/>
              <a:t>가 </a:t>
            </a:r>
            <a:r>
              <a:rPr lang="en-US" altLang="ko-KR"/>
              <a:t>‘)‘</a:t>
            </a:r>
            <a:r>
              <a:rPr lang="ko-KR" altLang="en-US"/>
              <a:t>인 경우 스택에서 하나를 꺼내옴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34DA0-2D54-4F3F-883C-D02B23D60D88}"/>
              </a:ext>
            </a:extLst>
          </p:cNvPr>
          <p:cNvSpPr txBox="1"/>
          <p:nvPr/>
        </p:nvSpPr>
        <p:spPr>
          <a:xfrm>
            <a:off x="4338075" y="2962642"/>
            <a:ext cx="74430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pop </a:t>
            </a:r>
            <a:r>
              <a:rPr lang="ko-KR" altLang="en-US"/>
              <a:t>연산을 수행해야 하는데</a:t>
            </a:r>
            <a:endParaRPr lang="en-US" altLang="ko-KR"/>
          </a:p>
          <a:p>
            <a:r>
              <a:rPr lang="ko-KR" altLang="en-US"/>
              <a:t>스택이 공백 상태일 경우 </a:t>
            </a:r>
            <a:r>
              <a:rPr lang="en-US" altLang="ko-KR"/>
              <a:t>‘)’</a:t>
            </a:r>
            <a:r>
              <a:rPr lang="ko-KR" altLang="en-US"/>
              <a:t>가 </a:t>
            </a:r>
            <a:r>
              <a:rPr lang="en-US" altLang="ko-KR"/>
              <a:t>‘(‘</a:t>
            </a:r>
            <a:r>
              <a:rPr lang="ko-KR" altLang="en-US"/>
              <a:t>보다 더 많이 나온 것이므로 </a:t>
            </a:r>
            <a:r>
              <a:rPr lang="en-US" altLang="ko-KR"/>
              <a:t>false </a:t>
            </a:r>
            <a:r>
              <a:rPr lang="ko-KR" altLang="en-US"/>
              <a:t>반환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15571-26E2-4E19-A1FF-8EF09F71BC8D}"/>
              </a:ext>
            </a:extLst>
          </p:cNvPr>
          <p:cNvSpPr txBox="1"/>
          <p:nvPr/>
        </p:nvSpPr>
        <p:spPr>
          <a:xfrm>
            <a:off x="4317477" y="4520490"/>
            <a:ext cx="27478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스택 공백 상태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참 반환</a:t>
            </a:r>
            <a:endParaRPr lang="en-US" altLang="ko-KR"/>
          </a:p>
          <a:p>
            <a:r>
              <a:rPr lang="en-US" altLang="ko-KR"/>
              <a:t>‘(‘</a:t>
            </a:r>
            <a:r>
              <a:rPr lang="ko-KR" altLang="en-US"/>
              <a:t>개수와 </a:t>
            </a:r>
            <a:r>
              <a:rPr lang="en-US" altLang="ko-KR"/>
              <a:t>‘)’</a:t>
            </a:r>
            <a:r>
              <a:rPr lang="ko-KR" altLang="en-US"/>
              <a:t>개수가 동일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77375-D3BE-45E0-B044-5D80E4CD05CB}"/>
              </a:ext>
            </a:extLst>
          </p:cNvPr>
          <p:cNvSpPr txBox="1"/>
          <p:nvPr/>
        </p:nvSpPr>
        <p:spPr>
          <a:xfrm>
            <a:off x="4338075" y="5166821"/>
            <a:ext cx="2278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아닌 경우 </a:t>
            </a:r>
            <a:r>
              <a:rPr lang="en-US" altLang="ko-KR"/>
              <a:t>false </a:t>
            </a:r>
            <a:r>
              <a:rPr lang="ko-KR" altLang="en-US"/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C5266-C1BD-42AB-8166-BF4FA2BD3232}"/>
              </a:ext>
            </a:extLst>
          </p:cNvPr>
          <p:cNvSpPr txBox="1"/>
          <p:nvPr/>
        </p:nvSpPr>
        <p:spPr>
          <a:xfrm>
            <a:off x="9417377" y="1018095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 </a:t>
            </a:r>
            <a:r>
              <a:rPr lang="en-US" altLang="ko-KR">
                <a:sym typeface="Wingdings" panose="05000000000000000000" pitchFamily="2" charset="2"/>
              </a:rPr>
              <a:t>push(‘(‘)</a:t>
            </a:r>
          </a:p>
          <a:p>
            <a:r>
              <a:rPr lang="en-US" altLang="ko-KR">
                <a:sym typeface="Wingdings" panose="05000000000000000000" pitchFamily="2" charset="2"/>
              </a:rPr>
              <a:t>)pop()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BDD54F-3A87-4256-98D6-926A06C9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188"/>
            <a:ext cx="6284262" cy="5287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AEA81-BB61-4413-96B1-8EB16336B01E}"/>
              </a:ext>
            </a:extLst>
          </p:cNvPr>
          <p:cNvSpPr txBox="1"/>
          <p:nvPr/>
        </p:nvSpPr>
        <p:spPr>
          <a:xfrm>
            <a:off x="2761024" y="636904"/>
            <a:ext cx="31470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입력받을 괄호 문자열의 개수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CC8D4-86D7-49B4-9EDB-639E143751FE}"/>
              </a:ext>
            </a:extLst>
          </p:cNvPr>
          <p:cNvSpPr txBox="1"/>
          <p:nvPr/>
        </p:nvSpPr>
        <p:spPr>
          <a:xfrm>
            <a:off x="2761024" y="1413008"/>
            <a:ext cx="3672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사용자에게 입력 받을 괄호 문자열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D22FA-4947-4B9E-A844-30D38BFB8BAD}"/>
              </a:ext>
            </a:extLst>
          </p:cNvPr>
          <p:cNvSpPr txBox="1"/>
          <p:nvPr/>
        </p:nvSpPr>
        <p:spPr>
          <a:xfrm>
            <a:off x="3835680" y="1782340"/>
            <a:ext cx="6237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출력을 한번에 하기 위해 진리값을 하나씩 구해 배열에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99168-EE6C-4018-BF9A-143E84171E85}"/>
              </a:ext>
            </a:extLst>
          </p:cNvPr>
          <p:cNvSpPr txBox="1"/>
          <p:nvPr/>
        </p:nvSpPr>
        <p:spPr>
          <a:xfrm>
            <a:off x="3472071" y="3037180"/>
            <a:ext cx="4548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괄호문자열이 </a:t>
            </a:r>
            <a:r>
              <a:rPr lang="en-US" altLang="ko-KR"/>
              <a:t>VPS</a:t>
            </a:r>
            <a:r>
              <a:rPr lang="ko-KR" altLang="en-US"/>
              <a:t>인지 확인하는 함수 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DB24C-F73F-4613-8BCF-E2A549D4958E}"/>
              </a:ext>
            </a:extLst>
          </p:cNvPr>
          <p:cNvSpPr txBox="1"/>
          <p:nvPr/>
        </p:nvSpPr>
        <p:spPr>
          <a:xfrm>
            <a:off x="5526776" y="3406512"/>
            <a:ext cx="66127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참일 경우 </a:t>
            </a:r>
            <a:r>
              <a:rPr lang="en-US" altLang="ko-KR"/>
              <a:t>YES</a:t>
            </a:r>
            <a:r>
              <a:rPr lang="ko-KR" altLang="en-US"/>
              <a:t>를 결과값배열에 저장하고 인덱스값을 </a:t>
            </a:r>
            <a:r>
              <a:rPr lang="en-US" altLang="ko-KR"/>
              <a:t>1</a:t>
            </a:r>
            <a:r>
              <a:rPr lang="ko-KR" altLang="en-US"/>
              <a:t>증가시킴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BB37C-F629-4A2D-8173-6D4272D987E4}"/>
              </a:ext>
            </a:extLst>
          </p:cNvPr>
          <p:cNvSpPr txBox="1"/>
          <p:nvPr/>
        </p:nvSpPr>
        <p:spPr>
          <a:xfrm>
            <a:off x="5451104" y="4028591"/>
            <a:ext cx="6840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거짓일 경우 </a:t>
            </a:r>
            <a:r>
              <a:rPr lang="en-US" altLang="ko-KR"/>
              <a:t>NO</a:t>
            </a:r>
            <a:r>
              <a:rPr lang="ko-KR" altLang="en-US"/>
              <a:t>를 결과값배열에 저장하고 인덱스값을 </a:t>
            </a:r>
            <a:r>
              <a:rPr lang="en-US" altLang="ko-KR"/>
              <a:t>1</a:t>
            </a:r>
            <a:r>
              <a:rPr lang="ko-KR" altLang="en-US"/>
              <a:t>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0CC10-0F31-4087-AAC5-D0420F7FD517}"/>
              </a:ext>
            </a:extLst>
          </p:cNvPr>
          <p:cNvSpPr txBox="1"/>
          <p:nvPr/>
        </p:nvSpPr>
        <p:spPr>
          <a:xfrm>
            <a:off x="5184743" y="4934128"/>
            <a:ext cx="45961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결과값 배열에서 결과값을 일괄적으로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4257B-8B1A-4FD9-9871-1B4FDDF2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75" y="63278"/>
            <a:ext cx="2924583" cy="1667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A52F5F-7B16-43BD-A60B-21DA8B24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767" y="291170"/>
            <a:ext cx="85737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DF01D-77F1-4686-B7D8-E71EEC7E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9012-</a:t>
            </a:r>
            <a:r>
              <a:rPr lang="ko-KR" altLang="en-US"/>
              <a:t>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2C5BC-DA2D-4D80-9164-D4340AFC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38480-6538-4931-A9B8-44A14BA3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20" y="1417638"/>
            <a:ext cx="5232946" cy="4956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0BBE0D-5AE0-4B42-BA57-F156471E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1" y="1843548"/>
            <a:ext cx="4515572" cy="38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675B-62B5-4F68-932D-6B09BB3B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50504"/>
            <a:ext cx="10571998" cy="9704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52DB-CB21-4594-A60A-5E8A4825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825603"/>
            <a:ext cx="10554574" cy="3636511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A5B6C3-C851-4700-BA5E-F5677F13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840"/>
            <a:ext cx="10555173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13CE6-4304-4A66-86E4-545C1FD8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791"/>
            <a:ext cx="11488753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1265A-616B-4A56-907B-DFF8AB7B1546}"/>
              </a:ext>
            </a:extLst>
          </p:cNvPr>
          <p:cNvSpPr txBox="1"/>
          <p:nvPr/>
        </p:nvSpPr>
        <p:spPr>
          <a:xfrm>
            <a:off x="8917757" y="4166573"/>
            <a:ext cx="1517715" cy="30173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BFFA8-4A23-4814-A812-B6F53BB27174}"/>
              </a:ext>
            </a:extLst>
          </p:cNvPr>
          <p:cNvSpPr txBox="1"/>
          <p:nvPr/>
        </p:nvSpPr>
        <p:spPr>
          <a:xfrm>
            <a:off x="3195687" y="4996131"/>
            <a:ext cx="3214540" cy="3205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1A24-F1A4-4F8D-A41A-26BF3AF38C13}"/>
              </a:ext>
            </a:extLst>
          </p:cNvPr>
          <p:cNvSpPr txBox="1"/>
          <p:nvPr/>
        </p:nvSpPr>
        <p:spPr>
          <a:xfrm>
            <a:off x="461914" y="5358448"/>
            <a:ext cx="3214540" cy="3205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18207-96E6-4E04-B3CF-CECC6317F853}"/>
              </a:ext>
            </a:extLst>
          </p:cNvPr>
          <p:cNvSpPr txBox="1"/>
          <p:nvPr/>
        </p:nvSpPr>
        <p:spPr>
          <a:xfrm>
            <a:off x="4110087" y="980388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AB</a:t>
            </a:r>
            <a:r>
              <a:rPr lang="ko-KR" altLang="en-US">
                <a:solidFill>
                  <a:schemeClr val="bg1"/>
                </a:solidFill>
              </a:rPr>
              <a:t>로 이루어진 문자열을 같은 문자끼리 짝지음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A-A B-B</a:t>
            </a:r>
            <a:r>
              <a:rPr lang="ko-KR" alt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4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34C6-0E1B-4DAF-81AD-16020135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256F0-C3EA-4A2C-84B6-97392A6F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1D006-8394-40DC-9BBA-F0C27FED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853"/>
            <a:ext cx="11584017" cy="6030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76EAE-DB3E-41DB-8A96-448F9C665428}"/>
              </a:ext>
            </a:extLst>
          </p:cNvPr>
          <p:cNvSpPr txBox="1"/>
          <p:nvPr/>
        </p:nvSpPr>
        <p:spPr>
          <a:xfrm>
            <a:off x="4006392" y="241326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B A 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C94AD6C8-90C9-4D6B-ACFE-926ACCDFF9BA}"/>
              </a:ext>
            </a:extLst>
          </p:cNvPr>
          <p:cNvSpPr/>
          <p:nvPr/>
        </p:nvSpPr>
        <p:spPr>
          <a:xfrm>
            <a:off x="4138367" y="2282974"/>
            <a:ext cx="546755" cy="461913"/>
          </a:xfrm>
          <a:prstGeom prst="arc">
            <a:avLst>
              <a:gd name="adj1" fmla="val 108803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A99C1EFB-13BC-44E9-A8CF-57AC12303968}"/>
              </a:ext>
            </a:extLst>
          </p:cNvPr>
          <p:cNvSpPr/>
          <p:nvPr/>
        </p:nvSpPr>
        <p:spPr>
          <a:xfrm>
            <a:off x="4119513" y="3451234"/>
            <a:ext cx="773001" cy="423182"/>
          </a:xfrm>
          <a:prstGeom prst="arc">
            <a:avLst>
              <a:gd name="adj1" fmla="val 10880305"/>
              <a:gd name="adj2" fmla="val 21452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7B27E-03CA-4A2C-BB11-ADEF95A73654}"/>
              </a:ext>
            </a:extLst>
          </p:cNvPr>
          <p:cNvSpPr txBox="1"/>
          <p:nvPr/>
        </p:nvSpPr>
        <p:spPr>
          <a:xfrm>
            <a:off x="4006392" y="293224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A B 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FC6CB40-69A7-43C2-AF6B-4159F5B267EC}"/>
              </a:ext>
            </a:extLst>
          </p:cNvPr>
          <p:cNvSpPr/>
          <p:nvPr/>
        </p:nvSpPr>
        <p:spPr>
          <a:xfrm>
            <a:off x="4333973" y="3535082"/>
            <a:ext cx="344079" cy="378065"/>
          </a:xfrm>
          <a:prstGeom prst="arc">
            <a:avLst>
              <a:gd name="adj1" fmla="val 108803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3C8E9-C1D2-43CE-AB5D-21144B202537}"/>
              </a:ext>
            </a:extLst>
          </p:cNvPr>
          <p:cNvSpPr txBox="1"/>
          <p:nvPr/>
        </p:nvSpPr>
        <p:spPr>
          <a:xfrm>
            <a:off x="3996966" y="357278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B B 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C176F33-84E0-4784-98A2-2A499B652F70}"/>
              </a:ext>
            </a:extLst>
          </p:cNvPr>
          <p:cNvSpPr/>
          <p:nvPr/>
        </p:nvSpPr>
        <p:spPr>
          <a:xfrm>
            <a:off x="4333973" y="2290684"/>
            <a:ext cx="546755" cy="461913"/>
          </a:xfrm>
          <a:prstGeom prst="arc">
            <a:avLst>
              <a:gd name="adj1" fmla="val 108803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36A6803B-8284-48BC-9A93-08EF83BA4259}"/>
              </a:ext>
            </a:extLst>
          </p:cNvPr>
          <p:cNvSpPr/>
          <p:nvPr/>
        </p:nvSpPr>
        <p:spPr>
          <a:xfrm>
            <a:off x="4138367" y="2836446"/>
            <a:ext cx="320511" cy="479184"/>
          </a:xfrm>
          <a:prstGeom prst="arc">
            <a:avLst>
              <a:gd name="adj1" fmla="val 108803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0C73CD8-FCE6-4D1B-8BE2-49C732630F42}"/>
              </a:ext>
            </a:extLst>
          </p:cNvPr>
          <p:cNvSpPr/>
          <p:nvPr/>
        </p:nvSpPr>
        <p:spPr>
          <a:xfrm>
            <a:off x="4590853" y="2827018"/>
            <a:ext cx="320511" cy="479184"/>
          </a:xfrm>
          <a:prstGeom prst="arc">
            <a:avLst>
              <a:gd name="adj1" fmla="val 108803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E8D03-93B9-44FD-BF29-D33428EECEC6}"/>
              </a:ext>
            </a:extLst>
          </p:cNvPr>
          <p:cNvSpPr txBox="1"/>
          <p:nvPr/>
        </p:nvSpPr>
        <p:spPr>
          <a:xfrm>
            <a:off x="5571166" y="282030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좋은 단어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6012F-88FB-40BE-9F28-81D498237299}"/>
              </a:ext>
            </a:extLst>
          </p:cNvPr>
          <p:cNvSpPr txBox="1"/>
          <p:nvPr/>
        </p:nvSpPr>
        <p:spPr>
          <a:xfrm>
            <a:off x="5556266" y="3568661"/>
            <a:ext cx="11721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좋은 단어</a:t>
            </a:r>
          </a:p>
        </p:txBody>
      </p:sp>
    </p:spTree>
    <p:extLst>
      <p:ext uri="{BB962C8B-B14F-4D97-AF65-F5344CB8AC3E}">
        <p14:creationId xmlns:p14="http://schemas.microsoft.com/office/powerpoint/2010/main" val="4487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996</Words>
  <Application>Microsoft Office PowerPoint</Application>
  <PresentationFormat>와이드스크린</PresentationFormat>
  <Paragraphs>217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Century Gothic</vt:lpstr>
      <vt:lpstr>Wingdings 2</vt:lpstr>
      <vt:lpstr>명언</vt:lpstr>
      <vt:lpstr>백준 9012</vt:lpstr>
      <vt:lpstr>백준 9012-문제</vt:lpstr>
      <vt:lpstr>백준 9012-문제</vt:lpstr>
      <vt:lpstr>PowerPoint 프레젠테이션</vt:lpstr>
      <vt:lpstr>PowerPoint 프레젠테이션</vt:lpstr>
      <vt:lpstr>PowerPoint 프레젠테이션</vt:lpstr>
      <vt:lpstr>백준 9012-입출력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백준 12789</vt:lpstr>
      <vt:lpstr>백준 12789</vt:lpstr>
      <vt:lpstr>백준 12789</vt:lpstr>
      <vt:lpstr>백준 12789</vt:lpstr>
      <vt:lpstr>PowerPoint 프레젠테이션</vt:lpstr>
      <vt:lpstr>PowerPoint 프레젠테이션</vt:lpstr>
      <vt:lpstr>백준 10866</vt:lpstr>
      <vt:lpstr>dequeue 클래스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35</cp:revision>
  <dcterms:created xsi:type="dcterms:W3CDTF">2021-05-02T05:41:40Z</dcterms:created>
  <dcterms:modified xsi:type="dcterms:W3CDTF">2021-05-04T11:27:30Z</dcterms:modified>
</cp:coreProperties>
</file>