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9" r:id="rId9"/>
    <p:sldId id="264" r:id="rId10"/>
    <p:sldId id="267" r:id="rId11"/>
    <p:sldId id="273" r:id="rId12"/>
    <p:sldId id="268" r:id="rId13"/>
    <p:sldId id="265" r:id="rId14"/>
    <p:sldId id="266" r:id="rId15"/>
    <p:sldId id="270" r:id="rId16"/>
    <p:sldId id="282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91B77-B7D8-41BB-98CC-34EEB061740F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32F23-C420-44C7-A2A1-F768C419D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86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73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5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19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3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70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77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4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9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15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9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73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65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alyzeBoston/crimes-in-boston?select=crime.csv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3193576" y="1745523"/>
            <a:ext cx="5622877" cy="3381596"/>
          </a:xfrm>
          <a:prstGeom prst="round2SameRect">
            <a:avLst>
              <a:gd name="adj1" fmla="val 2629"/>
              <a:gd name="adj2" fmla="val 1833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800" kern="0">
                <a:solidFill>
                  <a:prstClr val="black">
                    <a:lumMod val="75000"/>
                    <a:lumOff val="25000"/>
                  </a:prstClr>
                </a:solidFill>
              </a:rPr>
              <a:t>Boston</a:t>
            </a:r>
            <a:r>
              <a:rPr lang="ko-KR" altLang="en-US" sz="4800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4800" kern="0">
                <a:solidFill>
                  <a:prstClr val="black">
                    <a:lumMod val="75000"/>
                    <a:lumOff val="25000"/>
                  </a:prstClr>
                </a:solidFill>
              </a:rPr>
              <a:t>Crime</a:t>
            </a:r>
          </a:p>
          <a:p>
            <a:pPr algn="ctr" latinLnBrk="0">
              <a:defRPr/>
            </a:pPr>
            <a:r>
              <a:rPr lang="ko-KR" altLang="en-US" sz="4800" ker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3822701" y="1745523"/>
            <a:ext cx="3883024" cy="476250"/>
          </a:xfrm>
          <a:prstGeom prst="round2SameRect">
            <a:avLst/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53AC870C-AAB7-4E4A-BA52-AE824DDB61F2}"/>
              </a:ext>
            </a:extLst>
          </p:cNvPr>
          <p:cNvSpPr>
            <a:spLocks/>
          </p:cNvSpPr>
          <p:nvPr/>
        </p:nvSpPr>
        <p:spPr bwMode="auto">
          <a:xfrm>
            <a:off x="6914186" y="1924483"/>
            <a:ext cx="105211" cy="138845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6998B797-A7B3-4C4B-A50F-560004B6F175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278266" y="1937118"/>
            <a:ext cx="128101" cy="11357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20D4BD-A960-4E80-8D81-AD2EA1F4C4E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12544" y="1937119"/>
            <a:ext cx="142773" cy="113573"/>
            <a:chOff x="6124" y="305"/>
            <a:chExt cx="841" cy="6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A8FA5C6-B5B4-4795-B3CA-EB36CE71B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2F0A864-85D8-40D8-9ACE-121EDCA98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B7FED0-1B11-417E-A611-2D8A3899417D}"/>
              </a:ext>
            </a:extLst>
          </p:cNvPr>
          <p:cNvGrpSpPr/>
          <p:nvPr/>
        </p:nvGrpSpPr>
        <p:grpSpPr>
          <a:xfrm>
            <a:off x="4028885" y="1856282"/>
            <a:ext cx="275246" cy="275246"/>
            <a:chOff x="454168" y="382727"/>
            <a:chExt cx="415674" cy="41567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3AA06E9-6E14-4ECE-8B8A-315250FB7CBE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8579325-1AD4-49F0-8197-09A2AF295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9914138" y="1745523"/>
            <a:ext cx="523877" cy="3381596"/>
            <a:chOff x="8345716" y="1745523"/>
            <a:chExt cx="523877" cy="3381596"/>
          </a:xfrm>
        </p:grpSpPr>
        <p:sp>
          <p:nvSpPr>
            <p:cNvPr id="22" name="양쪽 모서리가 둥근 사각형 13">
              <a:extLst>
                <a:ext uri="{FF2B5EF4-FFF2-40B4-BE49-F238E27FC236}">
                  <a16:creationId xmlns:a16="http://schemas.microsoft.com/office/drawing/2014/main" id="{A5DB8819-4A29-49C7-930E-F59301D75FBE}"/>
                </a:ext>
              </a:extLst>
            </p:cNvPr>
            <p:cNvSpPr/>
            <p:nvPr/>
          </p:nvSpPr>
          <p:spPr>
            <a:xfrm>
              <a:off x="8345716" y="1745523"/>
              <a:ext cx="523875" cy="3381596"/>
            </a:xfrm>
            <a:prstGeom prst="round2SameRect">
              <a:avLst>
                <a:gd name="adj1" fmla="val 9697"/>
                <a:gd name="adj2" fmla="val 12451"/>
              </a:avLst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8100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5CE4CA6-08EC-4C1B-882C-5AEB85D3BA2A}"/>
                </a:ext>
              </a:extLst>
            </p:cNvPr>
            <p:cNvGrpSpPr/>
            <p:nvPr/>
          </p:nvGrpSpPr>
          <p:grpSpPr>
            <a:xfrm>
              <a:off x="8501846" y="2444024"/>
              <a:ext cx="225935" cy="2383213"/>
              <a:chOff x="11334883" y="1496521"/>
              <a:chExt cx="266576" cy="2811897"/>
            </a:xfrm>
          </p:grpSpPr>
          <p:sp>
            <p:nvSpPr>
              <p:cNvPr id="23" name="자유형 32">
                <a:extLst>
                  <a:ext uri="{FF2B5EF4-FFF2-40B4-BE49-F238E27FC236}">
                    <a16:creationId xmlns:a16="http://schemas.microsoft.com/office/drawing/2014/main" id="{75DB60ED-C854-4358-97C2-D04D80DBE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124" y="2735045"/>
                <a:ext cx="258909" cy="258909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6">
                <a:extLst>
                  <a:ext uri="{FF2B5EF4-FFF2-40B4-BE49-F238E27FC236}">
                    <a16:creationId xmlns:a16="http://schemas.microsoft.com/office/drawing/2014/main" id="{219E72C4-279F-4B1C-B892-1E0D4727597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63439" y="2127164"/>
                <a:ext cx="214957" cy="247071"/>
                <a:chOff x="1039" y="1681"/>
                <a:chExt cx="1071" cy="1231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5" name="Freeform 17">
                  <a:extLst>
                    <a:ext uri="{FF2B5EF4-FFF2-40B4-BE49-F238E27FC236}">
                      <a16:creationId xmlns:a16="http://schemas.microsoft.com/office/drawing/2014/main" id="{8A5696CB-2230-4E1F-B28B-BCE013BFD2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18">
                  <a:extLst>
                    <a:ext uri="{FF2B5EF4-FFF2-40B4-BE49-F238E27FC236}">
                      <a16:creationId xmlns:a16="http://schemas.microsoft.com/office/drawing/2014/main" id="{A4482908-F18A-41CE-8EFF-D19AA40E0C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9">
                  <a:extLst>
                    <a:ext uri="{FF2B5EF4-FFF2-40B4-BE49-F238E27FC236}">
                      <a16:creationId xmlns:a16="http://schemas.microsoft.com/office/drawing/2014/main" id="{D3AA3895-FB65-4019-89BF-5154573F2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20">
                  <a:extLst>
                    <a:ext uri="{FF2B5EF4-FFF2-40B4-BE49-F238E27FC236}">
                      <a16:creationId xmlns:a16="http://schemas.microsoft.com/office/drawing/2014/main" id="{12A32935-AD35-4CFD-BFE3-52755691FC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" name="Group 23">
                <a:extLst>
                  <a:ext uri="{FF2B5EF4-FFF2-40B4-BE49-F238E27FC236}">
                    <a16:creationId xmlns:a16="http://schemas.microsoft.com/office/drawing/2014/main" id="{588B3024-10C8-4915-8D2C-B6F5E5885B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34883" y="4063734"/>
                <a:ext cx="266576" cy="244684"/>
                <a:chOff x="2577" y="1104"/>
                <a:chExt cx="414" cy="380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0" name="Freeform 24">
                  <a:extLst>
                    <a:ext uri="{FF2B5EF4-FFF2-40B4-BE49-F238E27FC236}">
                      <a16:creationId xmlns:a16="http://schemas.microsoft.com/office/drawing/2014/main" id="{EA49D15B-C0F9-46A9-A6E5-CD0A421BB6B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25">
                  <a:extLst>
                    <a:ext uri="{FF2B5EF4-FFF2-40B4-BE49-F238E27FC236}">
                      <a16:creationId xmlns:a16="http://schemas.microsoft.com/office/drawing/2014/main" id="{3B3D6DA8-C8C0-4F88-A7E3-CDD23CE015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26">
                  <a:extLst>
                    <a:ext uri="{FF2B5EF4-FFF2-40B4-BE49-F238E27FC236}">
                      <a16:creationId xmlns:a16="http://schemas.microsoft.com/office/drawing/2014/main" id="{DEDD373A-9005-45E3-8D9F-62D72C6403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27">
                  <a:extLst>
                    <a:ext uri="{FF2B5EF4-FFF2-40B4-BE49-F238E27FC236}">
                      <a16:creationId xmlns:a16="http://schemas.microsoft.com/office/drawing/2014/main" id="{BE7D5A63-6CD2-4D0E-8B98-3F7BC2C8F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28">
                  <a:extLst>
                    <a:ext uri="{FF2B5EF4-FFF2-40B4-BE49-F238E27FC236}">
                      <a16:creationId xmlns:a16="http://schemas.microsoft.com/office/drawing/2014/main" id="{CD38590D-5482-43A5-8684-98F937932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5" name="Group 31">
                <a:extLst>
                  <a:ext uri="{FF2B5EF4-FFF2-40B4-BE49-F238E27FC236}">
                    <a16:creationId xmlns:a16="http://schemas.microsoft.com/office/drawing/2014/main" id="{D429098F-5705-4658-ABD4-F00D4122A2B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359921" y="1496521"/>
                <a:ext cx="221315" cy="268574"/>
                <a:chOff x="2647" y="1727"/>
                <a:chExt cx="192" cy="233"/>
              </a:xfrm>
              <a:solidFill>
                <a:srgbClr val="F75A7C"/>
              </a:solidFill>
            </p:grpSpPr>
            <p:sp>
              <p:nvSpPr>
                <p:cNvPr id="36" name="Freeform 32">
                  <a:extLst>
                    <a:ext uri="{FF2B5EF4-FFF2-40B4-BE49-F238E27FC236}">
                      <a16:creationId xmlns:a16="http://schemas.microsoft.com/office/drawing/2014/main" id="{7F5C7AC1-E901-480F-91C2-D3E8FDD7DD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Freeform 33">
                  <a:extLst>
                    <a:ext uri="{FF2B5EF4-FFF2-40B4-BE49-F238E27FC236}">
                      <a16:creationId xmlns:a16="http://schemas.microsoft.com/office/drawing/2014/main" id="{5F0985D7-D97D-4FBA-8DBE-CE8D9CE8ED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8" name="Group 36">
                <a:extLst>
                  <a:ext uri="{FF2B5EF4-FFF2-40B4-BE49-F238E27FC236}">
                    <a16:creationId xmlns:a16="http://schemas.microsoft.com/office/drawing/2014/main" id="{326CD6E8-74BB-4B36-9692-745F7AF7387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05884" y="3344318"/>
                <a:ext cx="138229" cy="357091"/>
                <a:chOff x="2375" y="2182"/>
                <a:chExt cx="144" cy="372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9" name="Freeform 37">
                  <a:extLst>
                    <a:ext uri="{FF2B5EF4-FFF2-40B4-BE49-F238E27FC236}">
                      <a16:creationId xmlns:a16="http://schemas.microsoft.com/office/drawing/2014/main" id="{6976B790-3AEA-4C00-94F4-8417D5074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Rectangle 38">
                  <a:extLst>
                    <a:ext uri="{FF2B5EF4-FFF2-40B4-BE49-F238E27FC236}">
                      <a16:creationId xmlns:a16="http://schemas.microsoft.com/office/drawing/2014/main" id="{FD6A15C8-F1CC-445B-A847-5430425912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Rectangle 39">
                  <a:extLst>
                    <a:ext uri="{FF2B5EF4-FFF2-40B4-BE49-F238E27FC236}">
                      <a16:creationId xmlns:a16="http://schemas.microsoft.com/office/drawing/2014/main" id="{7F842CDC-F5D4-4B1F-A505-A5E7B7B734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Rectangle 40">
                  <a:extLst>
                    <a:ext uri="{FF2B5EF4-FFF2-40B4-BE49-F238E27FC236}">
                      <a16:creationId xmlns:a16="http://schemas.microsoft.com/office/drawing/2014/main" id="{55ABF091-9266-4A68-9CA5-F753DCCB95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Freeform 41">
                  <a:extLst>
                    <a:ext uri="{FF2B5EF4-FFF2-40B4-BE49-F238E27FC236}">
                      <a16:creationId xmlns:a16="http://schemas.microsoft.com/office/drawing/2014/main" id="{E29748BD-43A3-4F7B-87A4-0AB9400C02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21" name="양쪽 모서리가 둥근 사각형 12">
              <a:extLst>
                <a:ext uri="{FF2B5EF4-FFF2-40B4-BE49-F238E27FC236}">
                  <a16:creationId xmlns:a16="http://schemas.microsoft.com/office/drawing/2014/main" id="{C2660524-F1F7-4DF8-A7BE-752F6169F1AE}"/>
                </a:ext>
              </a:extLst>
            </p:cNvPr>
            <p:cNvSpPr/>
            <p:nvPr/>
          </p:nvSpPr>
          <p:spPr>
            <a:xfrm>
              <a:off x="8345717" y="1745523"/>
              <a:ext cx="523876" cy="476250"/>
            </a:xfrm>
            <a:prstGeom prst="round2SameRect">
              <a:avLst>
                <a:gd name="adj1" fmla="val 9667"/>
                <a:gd name="adj2" fmla="val 0"/>
              </a:avLst>
            </a:prstGeom>
            <a:solidFill>
              <a:srgbClr val="F0EBE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600" dirty="0">
                  <a:solidFill>
                    <a:prstClr val="white">
                      <a:lumMod val="50000"/>
                    </a:prstClr>
                  </a:solidFill>
                </a:rPr>
                <a:t>▶▶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02875F-F3F4-F4BA-916F-3C96594E0264}"/>
              </a:ext>
            </a:extLst>
          </p:cNvPr>
          <p:cNvSpPr txBox="1"/>
          <p:nvPr/>
        </p:nvSpPr>
        <p:spPr>
          <a:xfrm>
            <a:off x="8367881" y="6060353"/>
            <a:ext cx="3092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20201040  </a:t>
            </a:r>
            <a:r>
              <a:rPr lang="ko-KR" altLang="en-US" sz="2800"/>
              <a:t>손가현</a:t>
            </a:r>
          </a:p>
        </p:txBody>
      </p:sp>
    </p:spTree>
    <p:extLst>
      <p:ext uri="{BB962C8B-B14F-4D97-AF65-F5344CB8AC3E}">
        <p14:creationId xmlns:p14="http://schemas.microsoft.com/office/powerpoint/2010/main" val="290678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95275" y="190499"/>
            <a:ext cx="11601450" cy="6477000"/>
          </a:xfrm>
          <a:prstGeom prst="round2SameRect">
            <a:avLst>
              <a:gd name="adj1" fmla="val 1526"/>
              <a:gd name="adj2" fmla="val 1833"/>
            </a:avLst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95275" y="190499"/>
            <a:ext cx="11601450" cy="614719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3-1. 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 및 통계값 도출 </a:t>
            </a: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전체 분석</a:t>
            </a: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2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03544" y="369460"/>
            <a:ext cx="893823" cy="138845"/>
            <a:chOff x="10703544" y="369460"/>
            <a:chExt cx="893823" cy="13884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3AC870C-AAB7-4E4A-BA52-AE824DDB6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186" y="369460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98B797-A7B3-4C4B-A50F-560004B6F17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1469266" y="382095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20D4BD-A960-4E80-8D81-AD2EA1F4C4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03544" y="382096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A8FA5C6-B5B4-4795-B3CA-EB36CE71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2F0A864-85D8-40D8-9ACE-121EDCA9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B7FED0-1B11-417E-A611-2D8A3899417D}"/>
              </a:ext>
            </a:extLst>
          </p:cNvPr>
          <p:cNvGrpSpPr/>
          <p:nvPr/>
        </p:nvGrpSpPr>
        <p:grpSpPr>
          <a:xfrm>
            <a:off x="599885" y="290043"/>
            <a:ext cx="275246" cy="275246"/>
            <a:chOff x="454168" y="382727"/>
            <a:chExt cx="415674" cy="41567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3AA06E9-6E14-4ECE-8B8A-315250FB7CBE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8579325-1AD4-49F0-8197-09A2AF295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3763259-0D0B-61C1-F0D0-AAF831F6C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9" y="2034776"/>
            <a:ext cx="3085008" cy="33014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2EB62A2-2DAA-DC5A-914B-7839F389415D}"/>
              </a:ext>
            </a:extLst>
          </p:cNvPr>
          <p:cNvSpPr txBox="1"/>
          <p:nvPr/>
        </p:nvSpPr>
        <p:spPr>
          <a:xfrm>
            <a:off x="626429" y="1335548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거리별 범죄</a:t>
            </a:r>
            <a:r>
              <a:rPr lang="en-US" altLang="ko-KR" b="1"/>
              <a:t>/</a:t>
            </a:r>
            <a:r>
              <a:rPr lang="ko-KR" altLang="en-US" b="1"/>
              <a:t>사건 발생수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517955-F0B6-98A9-5315-612CC5923890}"/>
              </a:ext>
            </a:extLst>
          </p:cNvPr>
          <p:cNvSpPr txBox="1"/>
          <p:nvPr/>
        </p:nvSpPr>
        <p:spPr>
          <a:xfrm>
            <a:off x="496931" y="5632555"/>
            <a:ext cx="3163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발생수 상위 </a:t>
            </a:r>
            <a:r>
              <a:rPr lang="en-US" altLang="ko-KR" sz="1600"/>
              <a:t>10</a:t>
            </a:r>
            <a:r>
              <a:rPr lang="ko-KR" altLang="en-US" sz="1600"/>
              <a:t>개 항목을 나열함</a:t>
            </a:r>
            <a:endParaRPr lang="en-US" altLang="ko-KR" sz="1600"/>
          </a:p>
          <a:p>
            <a:r>
              <a:rPr lang="ko-KR" altLang="en-US" sz="1600"/>
              <a:t>워싱턴 </a:t>
            </a:r>
            <a:r>
              <a:rPr lang="en-US" altLang="ko-KR" sz="1600"/>
              <a:t>ST, </a:t>
            </a:r>
            <a:r>
              <a:rPr lang="ko-KR" altLang="en-US" sz="1600"/>
              <a:t>블루힐 </a:t>
            </a:r>
            <a:r>
              <a:rPr lang="en-US" altLang="ko-KR" sz="1600"/>
              <a:t>AVE…</a:t>
            </a:r>
            <a:r>
              <a:rPr lang="ko-KR" altLang="en-US" sz="1600"/>
              <a:t>순으로</a:t>
            </a:r>
            <a:endParaRPr lang="en-US" altLang="ko-KR" sz="1600"/>
          </a:p>
          <a:p>
            <a:r>
              <a:rPr lang="ko-KR" altLang="en-US" sz="1600"/>
              <a:t>범죄</a:t>
            </a:r>
            <a:r>
              <a:rPr lang="en-US" altLang="ko-KR" sz="1600"/>
              <a:t>/</a:t>
            </a:r>
            <a:r>
              <a:rPr lang="ko-KR" altLang="en-US" sz="1600"/>
              <a:t>사건 빈도가 높음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2CFB854-AFA0-E3FF-ED09-5865D21DC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335" y="2059797"/>
            <a:ext cx="1962525" cy="330149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4111C37-8E46-7F73-F937-2AD9C26887D7}"/>
              </a:ext>
            </a:extLst>
          </p:cNvPr>
          <p:cNvSpPr txBox="1"/>
          <p:nvPr/>
        </p:nvSpPr>
        <p:spPr>
          <a:xfrm>
            <a:off x="5598335" y="1335548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지역 번호별 범죄</a:t>
            </a:r>
            <a:r>
              <a:rPr lang="en-US" altLang="ko-KR" b="1"/>
              <a:t>/</a:t>
            </a:r>
            <a:r>
              <a:rPr lang="ko-KR" altLang="en-US" b="1"/>
              <a:t>사건 발생수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3D9C32E5-57F1-789A-925B-667BF22E1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690" y="2155777"/>
            <a:ext cx="2952135" cy="71069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0F06EC4-BFB2-D5DE-A4F6-85B8AC0CB711}"/>
              </a:ext>
            </a:extLst>
          </p:cNvPr>
          <p:cNvSpPr txBox="1"/>
          <p:nvPr/>
        </p:nvSpPr>
        <p:spPr>
          <a:xfrm>
            <a:off x="5598335" y="5632555"/>
            <a:ext cx="4943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공백인 값이 있어 다음과 같이 출력됨</a:t>
            </a:r>
            <a:endParaRPr lang="en-US" altLang="ko-KR" sz="1600"/>
          </a:p>
          <a:p>
            <a:r>
              <a:rPr lang="ko-KR" altLang="en-US" sz="1600"/>
              <a:t>이를 제외하고 보면</a:t>
            </a:r>
            <a:r>
              <a:rPr lang="en-US" altLang="ko-KR" sz="1600"/>
              <a:t>, </a:t>
            </a:r>
            <a:r>
              <a:rPr lang="ko-KR" altLang="en-US" sz="1600"/>
              <a:t>지역번호 </a:t>
            </a:r>
            <a:r>
              <a:rPr lang="en-US" altLang="ko-KR" sz="1600"/>
              <a:t>111, 186, 329..</a:t>
            </a:r>
            <a:r>
              <a:rPr lang="ko-KR" altLang="en-US" sz="1600"/>
              <a:t>순으로</a:t>
            </a:r>
            <a:endParaRPr lang="en-US" altLang="ko-KR" sz="1600"/>
          </a:p>
          <a:p>
            <a:r>
              <a:rPr lang="ko-KR" altLang="en-US" sz="1600"/>
              <a:t>범죄</a:t>
            </a:r>
            <a:r>
              <a:rPr lang="en-US" altLang="ko-KR" sz="1600"/>
              <a:t>/</a:t>
            </a:r>
            <a:r>
              <a:rPr lang="ko-KR" altLang="en-US" sz="1600"/>
              <a:t>사건 빈도가 높음</a:t>
            </a:r>
          </a:p>
        </p:txBody>
      </p:sp>
    </p:spTree>
    <p:extLst>
      <p:ext uri="{BB962C8B-B14F-4D97-AF65-F5344CB8AC3E}">
        <p14:creationId xmlns:p14="http://schemas.microsoft.com/office/powerpoint/2010/main" val="225597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95275" y="190500"/>
            <a:ext cx="11601450" cy="6477000"/>
          </a:xfrm>
          <a:prstGeom prst="round2SameRect">
            <a:avLst>
              <a:gd name="adj1" fmla="val 1526"/>
              <a:gd name="adj2" fmla="val 1833"/>
            </a:avLst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95275" y="190500"/>
            <a:ext cx="11601450" cy="669310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3-1. 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 및 통계값 도출</a:t>
            </a: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전체 분석</a:t>
            </a: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2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03544" y="369460"/>
            <a:ext cx="893823" cy="138845"/>
            <a:chOff x="10703544" y="369460"/>
            <a:chExt cx="893823" cy="13884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3AC870C-AAB7-4E4A-BA52-AE824DDB6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186" y="369460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98B797-A7B3-4C4B-A50F-560004B6F17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1469266" y="382095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20D4BD-A960-4E80-8D81-AD2EA1F4C4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03544" y="382096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A8FA5C6-B5B4-4795-B3CA-EB36CE71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2F0A864-85D8-40D8-9ACE-121EDCA9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B7FED0-1B11-417E-A611-2D8A3899417D}"/>
              </a:ext>
            </a:extLst>
          </p:cNvPr>
          <p:cNvGrpSpPr/>
          <p:nvPr/>
        </p:nvGrpSpPr>
        <p:grpSpPr>
          <a:xfrm>
            <a:off x="599885" y="290043"/>
            <a:ext cx="275246" cy="275246"/>
            <a:chOff x="454168" y="382727"/>
            <a:chExt cx="415674" cy="41567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3AA06E9-6E14-4ECE-8B8A-315250FB7CBE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8579325-1AD4-49F0-8197-09A2AF295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71D2A51C-4AEB-05E0-6263-48C8113A6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381" y="2090928"/>
            <a:ext cx="2971303" cy="283363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92ABA3D-9F8E-0085-C050-471086540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131" y="2297852"/>
            <a:ext cx="3191954" cy="262671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D3C47FF-3E8D-4305-1275-9E148F062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3650" y="1648883"/>
            <a:ext cx="4009115" cy="3321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33FF651-CC9D-076A-951E-11F4CE385DC8}"/>
              </a:ext>
            </a:extLst>
          </p:cNvPr>
          <p:cNvSpPr txBox="1"/>
          <p:nvPr/>
        </p:nvSpPr>
        <p:spPr>
          <a:xfrm>
            <a:off x="875131" y="1359329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구역별 범죄</a:t>
            </a:r>
            <a:r>
              <a:rPr lang="en-US" altLang="ko-KR" b="1"/>
              <a:t>/</a:t>
            </a:r>
            <a:r>
              <a:rPr lang="ko-KR" altLang="en-US" b="1"/>
              <a:t>사건 발생수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8D3527-576F-0D97-6C26-09835C8B3B32}"/>
              </a:ext>
            </a:extLst>
          </p:cNvPr>
          <p:cNvSpPr txBox="1"/>
          <p:nvPr/>
        </p:nvSpPr>
        <p:spPr>
          <a:xfrm>
            <a:off x="628708" y="5583206"/>
            <a:ext cx="7233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A12, B3</a:t>
            </a:r>
            <a:r>
              <a:rPr lang="ko-KR" altLang="en-US" sz="1600"/>
              <a:t>와 같이 나열된 구역들에서 앞의 알파벳만 추출하여</a:t>
            </a:r>
            <a:endParaRPr lang="en-US" altLang="ko-KR" sz="1600"/>
          </a:p>
          <a:p>
            <a:r>
              <a:rPr lang="ko-KR" altLang="en-US" sz="1600"/>
              <a:t>알파벳 별로 그룹화함</a:t>
            </a:r>
            <a:r>
              <a:rPr lang="en-US" altLang="ko-KR" sz="1600"/>
              <a:t>. B&gt;C&gt;D&gt;A&gt;E </a:t>
            </a:r>
            <a:r>
              <a:rPr lang="ko-KR" altLang="en-US" sz="1600"/>
              <a:t>구역 순으로 범죄</a:t>
            </a:r>
            <a:r>
              <a:rPr lang="en-US" altLang="ko-KR" sz="1600"/>
              <a:t>/</a:t>
            </a:r>
            <a:r>
              <a:rPr lang="ko-KR" altLang="en-US" sz="1600"/>
              <a:t>사건이 빈번하게 발생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B8FB70-9AB8-D220-F1B4-7EF65C717E76}"/>
              </a:ext>
            </a:extLst>
          </p:cNvPr>
          <p:cNvSpPr txBox="1"/>
          <p:nvPr/>
        </p:nvSpPr>
        <p:spPr>
          <a:xfrm>
            <a:off x="690400" y="5016421"/>
            <a:ext cx="5314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B2</a:t>
            </a:r>
            <a:r>
              <a:rPr lang="ko-KR" altLang="en-US" sz="1600"/>
              <a:t>에서 범죄</a:t>
            </a:r>
            <a:r>
              <a:rPr lang="en-US" altLang="ko-KR" sz="1600"/>
              <a:t>/</a:t>
            </a:r>
            <a:r>
              <a:rPr lang="ko-KR" altLang="en-US" sz="1600"/>
              <a:t>사건 발생수가 가장 많음을 확인할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932167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95275" y="190500"/>
            <a:ext cx="11601450" cy="6477000"/>
          </a:xfrm>
          <a:prstGeom prst="round2SameRect">
            <a:avLst>
              <a:gd name="adj1" fmla="val 1526"/>
              <a:gd name="adj2" fmla="val 1833"/>
            </a:avLst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95275" y="190500"/>
            <a:ext cx="11601450" cy="646332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3-1. 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 및 통계값 도출 </a:t>
            </a: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전체 분석</a:t>
            </a: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2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03544" y="369460"/>
            <a:ext cx="893823" cy="138845"/>
            <a:chOff x="10703544" y="369460"/>
            <a:chExt cx="893823" cy="13884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3AC870C-AAB7-4E4A-BA52-AE824DDB6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186" y="369460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98B797-A7B3-4C4B-A50F-560004B6F17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1469266" y="382095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20D4BD-A960-4E80-8D81-AD2EA1F4C4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03544" y="382096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A8FA5C6-B5B4-4795-B3CA-EB36CE71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2F0A864-85D8-40D8-9ACE-121EDCA9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B7FED0-1B11-417E-A611-2D8A3899417D}"/>
              </a:ext>
            </a:extLst>
          </p:cNvPr>
          <p:cNvGrpSpPr/>
          <p:nvPr/>
        </p:nvGrpSpPr>
        <p:grpSpPr>
          <a:xfrm>
            <a:off x="599885" y="290043"/>
            <a:ext cx="275246" cy="275246"/>
            <a:chOff x="454168" y="382727"/>
            <a:chExt cx="415674" cy="41567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3AA06E9-6E14-4ECE-8B8A-315250FB7CBE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8579325-1AD4-49F0-8197-09A2AF295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DCF8E91-5469-D194-985C-623FDD1D35B3}"/>
              </a:ext>
            </a:extLst>
          </p:cNvPr>
          <p:cNvSpPr txBox="1"/>
          <p:nvPr/>
        </p:nvSpPr>
        <p:spPr>
          <a:xfrm>
            <a:off x="626429" y="1255594"/>
            <a:ext cx="407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(</a:t>
            </a:r>
            <a:r>
              <a:rPr lang="ko-KR" altLang="en-US" b="1"/>
              <a:t>위도</a:t>
            </a:r>
            <a:r>
              <a:rPr lang="en-US" altLang="ko-KR" b="1"/>
              <a:t>, </a:t>
            </a:r>
            <a:r>
              <a:rPr lang="ko-KR" altLang="en-US" b="1"/>
              <a:t>경도</a:t>
            </a:r>
            <a:r>
              <a:rPr lang="en-US" altLang="ko-KR" b="1"/>
              <a:t>)</a:t>
            </a:r>
            <a:r>
              <a:rPr lang="ko-KR" altLang="en-US" b="1"/>
              <a:t>별 범죄</a:t>
            </a:r>
            <a:r>
              <a:rPr lang="en-US" altLang="ko-KR" b="1"/>
              <a:t>/</a:t>
            </a:r>
            <a:r>
              <a:rPr lang="ko-KR" altLang="en-US" b="1"/>
              <a:t>사건 발생 빈도수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F900392-9216-BD63-CF9F-69D9D8114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9" y="1691499"/>
            <a:ext cx="5639540" cy="9985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FB77B0-0F99-06AE-D613-5FB81BAF2CA6}"/>
              </a:ext>
            </a:extLst>
          </p:cNvPr>
          <p:cNvSpPr txBox="1"/>
          <p:nvPr/>
        </p:nvSpPr>
        <p:spPr>
          <a:xfrm>
            <a:off x="626429" y="2722177"/>
            <a:ext cx="8584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평균은 </a:t>
            </a:r>
            <a:r>
              <a:rPr lang="en-US" altLang="ko-KR"/>
              <a:t>max</a:t>
            </a:r>
            <a:r>
              <a:rPr lang="ko-KR" altLang="en-US"/>
              <a:t>와 가깝고</a:t>
            </a:r>
            <a:r>
              <a:rPr lang="en-US" altLang="ko-KR"/>
              <a:t>,</a:t>
            </a:r>
            <a:r>
              <a:rPr lang="ko-KR" altLang="en-US"/>
              <a:t> 표준편차가 작다</a:t>
            </a:r>
            <a:r>
              <a:rPr lang="en-US" altLang="ko-KR"/>
              <a:t>. </a:t>
            </a:r>
            <a:r>
              <a:rPr lang="ko-KR" altLang="en-US"/>
              <a:t>보스턴은 위도</a:t>
            </a:r>
            <a:r>
              <a:rPr lang="en-US" altLang="ko-KR"/>
              <a:t>, </a:t>
            </a:r>
            <a:r>
              <a:rPr lang="ko-KR" altLang="en-US"/>
              <a:t>경도가 </a:t>
            </a:r>
            <a:r>
              <a:rPr lang="en-US" altLang="ko-KR"/>
              <a:t>-1</a:t>
            </a:r>
            <a:r>
              <a:rPr lang="ko-KR" altLang="en-US"/>
              <a:t>이 나올 수 없다</a:t>
            </a:r>
            <a:r>
              <a:rPr lang="en-US" altLang="ko-KR"/>
              <a:t>.</a:t>
            </a:r>
          </a:p>
          <a:p>
            <a:r>
              <a:rPr lang="en-US" altLang="ko-KR">
                <a:sym typeface="Wingdings" panose="05000000000000000000" pitchFamily="2" charset="2"/>
              </a:rPr>
              <a:t>-1</a:t>
            </a:r>
            <a:r>
              <a:rPr lang="ko-KR" altLang="en-US">
                <a:sym typeface="Wingdings" panose="05000000000000000000" pitchFamily="2" charset="2"/>
              </a:rPr>
              <a:t>은 이상치</a:t>
            </a:r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0B2A292-7BD1-D3E0-7182-3FEF73F97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29" y="3489493"/>
            <a:ext cx="4640855" cy="29314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D9D537-4356-0192-15EA-7B49686C41DE}"/>
              </a:ext>
            </a:extLst>
          </p:cNvPr>
          <p:cNvSpPr txBox="1"/>
          <p:nvPr/>
        </p:nvSpPr>
        <p:spPr>
          <a:xfrm>
            <a:off x="5598438" y="3614647"/>
            <a:ext cx="5686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위도는 </a:t>
            </a:r>
            <a:r>
              <a:rPr lang="en-US" altLang="ko-KR"/>
              <a:t>[42,42.4]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잡고 경도는 </a:t>
            </a:r>
            <a:r>
              <a:rPr lang="en-US" altLang="ko-KR"/>
              <a:t>[-71,70.9]</a:t>
            </a:r>
            <a:r>
              <a:rPr lang="ko-KR" altLang="en-US"/>
              <a:t>로 설정</a:t>
            </a:r>
            <a:endParaRPr lang="en-US" altLang="ko-KR"/>
          </a:p>
          <a:p>
            <a:r>
              <a:rPr lang="ko-KR" altLang="en-US"/>
              <a:t>이후 범위를 더 좁혀 다음과 같은 산포도 그래프 도출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[42.27, 42.36], [-71.15,-71.05]</a:t>
            </a:r>
          </a:p>
          <a:p>
            <a:r>
              <a:rPr lang="ko-KR" altLang="en-US"/>
              <a:t>인근에서 범죄</a:t>
            </a:r>
            <a:r>
              <a:rPr lang="en-US" altLang="ko-KR"/>
              <a:t>/</a:t>
            </a:r>
            <a:r>
              <a:rPr lang="ko-KR" altLang="en-US"/>
              <a:t>사건이 빈번하게 발생함</a:t>
            </a:r>
          </a:p>
        </p:txBody>
      </p:sp>
    </p:spTree>
    <p:extLst>
      <p:ext uri="{BB962C8B-B14F-4D97-AF65-F5344CB8AC3E}">
        <p14:creationId xmlns:p14="http://schemas.microsoft.com/office/powerpoint/2010/main" val="253409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95275" y="190500"/>
            <a:ext cx="11601450" cy="6477000"/>
          </a:xfrm>
          <a:prstGeom prst="round2SameRect">
            <a:avLst>
              <a:gd name="adj1" fmla="val 1526"/>
              <a:gd name="adj2" fmla="val 1833"/>
            </a:avLst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95275" y="190500"/>
            <a:ext cx="11601450" cy="646332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3-2. 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 및 통계값 도출 </a:t>
            </a: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(UCR_PART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별 분석</a:t>
            </a: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2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03544" y="369460"/>
            <a:ext cx="893823" cy="138845"/>
            <a:chOff x="10703544" y="369460"/>
            <a:chExt cx="893823" cy="13884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3AC870C-AAB7-4E4A-BA52-AE824DDB6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186" y="369460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98B797-A7B3-4C4B-A50F-560004B6F17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1469266" y="382095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20D4BD-A960-4E80-8D81-AD2EA1F4C4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03544" y="382096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A8FA5C6-B5B4-4795-B3CA-EB36CE71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2F0A864-85D8-40D8-9ACE-121EDCA9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B7FED0-1B11-417E-A611-2D8A3899417D}"/>
              </a:ext>
            </a:extLst>
          </p:cNvPr>
          <p:cNvGrpSpPr/>
          <p:nvPr/>
        </p:nvGrpSpPr>
        <p:grpSpPr>
          <a:xfrm>
            <a:off x="599885" y="290043"/>
            <a:ext cx="275246" cy="275246"/>
            <a:chOff x="454168" y="382727"/>
            <a:chExt cx="415674" cy="41567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3AA06E9-6E14-4ECE-8B8A-315250FB7CBE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8579325-1AD4-49F0-8197-09A2AF295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4CBF8C03-C931-DEA6-829B-B73605CD3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13" y="2557870"/>
            <a:ext cx="5141906" cy="25933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D94D6D-8E2C-0D3D-3370-41F5D26BF543}"/>
              </a:ext>
            </a:extLst>
          </p:cNvPr>
          <p:cNvSpPr txBox="1"/>
          <p:nvPr/>
        </p:nvSpPr>
        <p:spPr>
          <a:xfrm>
            <a:off x="507519" y="1112555"/>
            <a:ext cx="341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UCR_PART</a:t>
            </a:r>
            <a:r>
              <a:rPr lang="ko-KR" altLang="en-US" b="1"/>
              <a:t>별 범죄 발생 빈도수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B415D-12C1-B672-CD36-A825BC4B2067}"/>
              </a:ext>
            </a:extLst>
          </p:cNvPr>
          <p:cNvSpPr txBox="1"/>
          <p:nvPr/>
        </p:nvSpPr>
        <p:spPr>
          <a:xfrm>
            <a:off x="636313" y="2170474"/>
            <a:ext cx="73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part1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81611-58D4-2B74-8671-AED40DC64EBB}"/>
              </a:ext>
            </a:extLst>
          </p:cNvPr>
          <p:cNvSpPr txBox="1"/>
          <p:nvPr/>
        </p:nvSpPr>
        <p:spPr>
          <a:xfrm>
            <a:off x="305159" y="5492638"/>
            <a:ext cx="6278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절도</a:t>
            </a:r>
            <a:r>
              <a:rPr lang="en-US" altLang="ko-KR"/>
              <a:t>&gt; </a:t>
            </a:r>
            <a:r>
              <a:rPr lang="ko-KR" altLang="en-US"/>
              <a:t>오토바이 절도</a:t>
            </a:r>
            <a:r>
              <a:rPr lang="en-US" altLang="ko-KR"/>
              <a:t>&gt; </a:t>
            </a:r>
            <a:r>
              <a:rPr lang="ko-KR" altLang="en-US"/>
              <a:t>특수 폭행</a:t>
            </a:r>
            <a:r>
              <a:rPr lang="en-US" altLang="ko-KR"/>
              <a:t>&gt; </a:t>
            </a:r>
            <a:r>
              <a:rPr lang="ko-KR" altLang="en-US"/>
              <a:t>주거 침입 절도</a:t>
            </a:r>
            <a:r>
              <a:rPr lang="en-US" altLang="ko-KR"/>
              <a:t>&gt;</a:t>
            </a:r>
          </a:p>
          <a:p>
            <a:r>
              <a:rPr lang="ko-KR" altLang="en-US"/>
              <a:t>자동차 절도</a:t>
            </a:r>
            <a:r>
              <a:rPr lang="en-US" altLang="ko-KR"/>
              <a:t>&gt;</a:t>
            </a:r>
            <a:r>
              <a:rPr lang="ko-KR" altLang="en-US"/>
              <a:t>강도</a:t>
            </a:r>
            <a:r>
              <a:rPr lang="en-US" altLang="ko-KR"/>
              <a:t>&gt;</a:t>
            </a:r>
            <a:r>
              <a:rPr lang="ko-KR" altLang="en-US"/>
              <a:t>상업시설 절도</a:t>
            </a:r>
            <a:r>
              <a:rPr lang="en-US" altLang="ko-KR"/>
              <a:t>&gt;</a:t>
            </a:r>
            <a:r>
              <a:rPr lang="ko-KR" altLang="en-US"/>
              <a:t>기타 절도</a:t>
            </a:r>
            <a:r>
              <a:rPr lang="en-US" altLang="ko-KR"/>
              <a:t>&gt; </a:t>
            </a:r>
            <a:r>
              <a:rPr lang="ko-KR" altLang="en-US"/>
              <a:t>살인</a:t>
            </a:r>
            <a:endParaRPr lang="en-US" altLang="ko-KR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0B7115C-332C-7905-A5BB-0848F12AB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716" y="2557870"/>
            <a:ext cx="4915535" cy="28289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C27F10-6F6F-6158-A970-F9239F67878E}"/>
              </a:ext>
            </a:extLst>
          </p:cNvPr>
          <p:cNvSpPr txBox="1"/>
          <p:nvPr/>
        </p:nvSpPr>
        <p:spPr>
          <a:xfrm>
            <a:off x="6691716" y="2170474"/>
            <a:ext cx="73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part2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23600D-E4FD-50EE-0607-73F0E9DE3728}"/>
              </a:ext>
            </a:extLst>
          </p:cNvPr>
          <p:cNvSpPr txBox="1"/>
          <p:nvPr/>
        </p:nvSpPr>
        <p:spPr>
          <a:xfrm>
            <a:off x="6583786" y="5573187"/>
            <a:ext cx="5394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기타</a:t>
            </a:r>
            <a:r>
              <a:rPr lang="en-US" altLang="ko-KR"/>
              <a:t>&gt;</a:t>
            </a:r>
            <a:r>
              <a:rPr lang="ko-KR" altLang="en-US"/>
              <a:t>약물 위반</a:t>
            </a:r>
            <a:r>
              <a:rPr lang="en-US" altLang="ko-KR"/>
              <a:t>&gt;</a:t>
            </a:r>
            <a:r>
              <a:rPr lang="ko-KR" altLang="en-US"/>
              <a:t>단순 폭행</a:t>
            </a:r>
            <a:r>
              <a:rPr lang="en-US" altLang="ko-KR"/>
              <a:t>&gt;</a:t>
            </a:r>
            <a:r>
              <a:rPr lang="ko-KR" altLang="en-US"/>
              <a:t>재산 훼손</a:t>
            </a:r>
            <a:r>
              <a:rPr lang="en-US" altLang="ko-KR"/>
              <a:t>&gt;</a:t>
            </a:r>
          </a:p>
          <a:p>
            <a:r>
              <a:rPr lang="ko-KR" altLang="en-US"/>
              <a:t>위반</a:t>
            </a:r>
            <a:r>
              <a:rPr lang="en-US" altLang="ko-KR"/>
              <a:t>&gt;</a:t>
            </a:r>
            <a:r>
              <a:rPr lang="ko-KR" altLang="en-US"/>
              <a:t>사기</a:t>
            </a:r>
            <a:r>
              <a:rPr lang="en-US" altLang="ko-KR"/>
              <a:t>&gt;</a:t>
            </a:r>
            <a:r>
              <a:rPr lang="ko-KR" altLang="en-US"/>
              <a:t>희롱</a:t>
            </a:r>
            <a:r>
              <a:rPr lang="en-US" altLang="ko-KR"/>
              <a:t>&gt;</a:t>
            </a:r>
            <a:r>
              <a:rPr lang="ko-KR" altLang="en-US"/>
              <a:t>신용사기</a:t>
            </a:r>
            <a:r>
              <a:rPr lang="en-US" altLang="ko-KR"/>
              <a:t>&gt;</a:t>
            </a:r>
            <a:r>
              <a:rPr lang="ko-KR" altLang="en-US"/>
              <a:t>지시불이행</a:t>
            </a:r>
            <a:r>
              <a:rPr lang="en-US" altLang="ko-KR"/>
              <a:t>,&gt;</a:t>
            </a:r>
            <a:r>
              <a:rPr lang="ko-KR" altLang="en-US"/>
              <a:t>화기위반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5FBEC9E-9710-137B-F493-FEF982F4D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602" y="1066085"/>
            <a:ext cx="3724795" cy="724001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EE281C1-1401-640E-CCE1-362103E3131E}"/>
              </a:ext>
            </a:extLst>
          </p:cNvPr>
          <p:cNvCxnSpPr/>
          <p:nvPr/>
        </p:nvCxnSpPr>
        <p:spPr>
          <a:xfrm>
            <a:off x="6255327" y="2265218"/>
            <a:ext cx="0" cy="3873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572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95275" y="190500"/>
            <a:ext cx="11601450" cy="6477000"/>
          </a:xfrm>
          <a:prstGeom prst="round2SameRect">
            <a:avLst>
              <a:gd name="adj1" fmla="val 1526"/>
              <a:gd name="adj2" fmla="val 1833"/>
            </a:avLst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95275" y="190499"/>
            <a:ext cx="11601450" cy="656487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3-2. 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 및 통계값 도출 </a:t>
            </a: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(UCR_PART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별 분석</a:t>
            </a: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2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03544" y="369460"/>
            <a:ext cx="893823" cy="138845"/>
            <a:chOff x="10703544" y="369460"/>
            <a:chExt cx="893823" cy="13884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3AC870C-AAB7-4E4A-BA52-AE824DDB6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186" y="369460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98B797-A7B3-4C4B-A50F-560004B6F17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1469266" y="382095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20D4BD-A960-4E80-8D81-AD2EA1F4C4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03544" y="382096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A8FA5C6-B5B4-4795-B3CA-EB36CE71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2F0A864-85D8-40D8-9ACE-121EDCA9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B7FED0-1B11-417E-A611-2D8A3899417D}"/>
              </a:ext>
            </a:extLst>
          </p:cNvPr>
          <p:cNvGrpSpPr/>
          <p:nvPr/>
        </p:nvGrpSpPr>
        <p:grpSpPr>
          <a:xfrm>
            <a:off x="599885" y="290043"/>
            <a:ext cx="275246" cy="275246"/>
            <a:chOff x="454168" y="382727"/>
            <a:chExt cx="415674" cy="41567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3AA06E9-6E14-4ECE-8B8A-315250FB7CBE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8579325-1AD4-49F0-8197-09A2AF295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1090E60E-BD77-16D3-4092-31D743544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07" y="1468464"/>
            <a:ext cx="5639435" cy="2743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FA7180-AA4E-E4C4-ACB8-333A59D399B4}"/>
              </a:ext>
            </a:extLst>
          </p:cNvPr>
          <p:cNvSpPr txBox="1"/>
          <p:nvPr/>
        </p:nvSpPr>
        <p:spPr>
          <a:xfrm>
            <a:off x="737507" y="1051529"/>
            <a:ext cx="342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part3</a:t>
            </a:r>
            <a:r>
              <a:rPr lang="ko-KR" altLang="en-US" b="1"/>
              <a:t>별 범죄</a:t>
            </a:r>
            <a:r>
              <a:rPr lang="en-US" altLang="ko-KR" b="1"/>
              <a:t>/</a:t>
            </a:r>
            <a:r>
              <a:rPr lang="ko-KR" altLang="en-US" b="1"/>
              <a:t>사건 발생 빈도수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3D2F8-29FF-1F2D-98D4-BA3621223AB5}"/>
              </a:ext>
            </a:extLst>
          </p:cNvPr>
          <p:cNvSpPr txBox="1"/>
          <p:nvPr/>
        </p:nvSpPr>
        <p:spPr>
          <a:xfrm>
            <a:off x="737507" y="4259267"/>
            <a:ext cx="70783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오토바이 사고</a:t>
            </a:r>
            <a:r>
              <a:rPr lang="en-US" altLang="ko-KR"/>
              <a:t>, </a:t>
            </a:r>
            <a:r>
              <a:rPr lang="ko-KR" altLang="en-US"/>
              <a:t>의료 지원</a:t>
            </a:r>
            <a:r>
              <a:rPr lang="en-US" altLang="ko-KR"/>
              <a:t>, </a:t>
            </a:r>
            <a:r>
              <a:rPr lang="ko-KR" altLang="en-US"/>
              <a:t>사람 조사</a:t>
            </a:r>
            <a:r>
              <a:rPr lang="en-US" altLang="ko-KR"/>
              <a:t>, </a:t>
            </a:r>
            <a:r>
              <a:rPr lang="ko-KR" altLang="en-US"/>
              <a:t>논쟁</a:t>
            </a:r>
            <a:r>
              <a:rPr lang="en-US" altLang="ko-KR"/>
              <a:t>, </a:t>
            </a:r>
            <a:r>
              <a:rPr lang="ko-KR" altLang="en-US"/>
              <a:t>견인</a:t>
            </a:r>
            <a:r>
              <a:rPr lang="en-US" altLang="ko-KR"/>
              <a:t>, </a:t>
            </a:r>
            <a:r>
              <a:rPr lang="ko-KR" altLang="en-US"/>
              <a:t>재산 조사</a:t>
            </a:r>
            <a:r>
              <a:rPr lang="en-US" altLang="ko-KR"/>
              <a:t>, </a:t>
            </a:r>
          </a:p>
          <a:p>
            <a:r>
              <a:rPr lang="ko-KR" altLang="en-US"/>
              <a:t>소유물 분실</a:t>
            </a:r>
            <a:r>
              <a:rPr lang="en-US" altLang="ko-KR"/>
              <a:t>, </a:t>
            </a:r>
            <a:r>
              <a:rPr lang="ko-KR" altLang="en-US"/>
              <a:t>소유물 획득 등이 </a:t>
            </a:r>
            <a:r>
              <a:rPr lang="en-US" altLang="ko-KR"/>
              <a:t>part3</a:t>
            </a:r>
            <a:r>
              <a:rPr lang="ko-KR" altLang="en-US"/>
              <a:t>에 속함</a:t>
            </a:r>
            <a:endParaRPr lang="en-US" altLang="ko-KR"/>
          </a:p>
          <a:p>
            <a:r>
              <a:rPr lang="ko-KR" altLang="en-US"/>
              <a:t>죄질이 가벼운 범죄들이나 단순 사건들을 </a:t>
            </a:r>
            <a:r>
              <a:rPr lang="en-US" altLang="ko-KR"/>
              <a:t>part3</a:t>
            </a:r>
            <a:r>
              <a:rPr lang="ko-KR" altLang="en-US"/>
              <a:t>로 분류했음을 확인</a:t>
            </a:r>
            <a:endParaRPr lang="en-US" altLang="ko-KR"/>
          </a:p>
          <a:p>
            <a:endParaRPr lang="en-US" altLang="ko-KR"/>
          </a:p>
          <a:p>
            <a:r>
              <a:rPr lang="ko-KR" altLang="en-US" b="1"/>
              <a:t>도출할 수 있는 점</a:t>
            </a:r>
            <a:endParaRPr lang="en-US" altLang="ko-KR" b="1"/>
          </a:p>
          <a:p>
            <a:r>
              <a:rPr lang="en-US" altLang="ko-KR"/>
              <a:t>Part1</a:t>
            </a:r>
            <a:r>
              <a:rPr lang="ko-KR" altLang="en-US"/>
              <a:t>이 강력 범죄를 많이 포함하고 있음</a:t>
            </a:r>
            <a:endParaRPr lang="en-US" altLang="ko-KR"/>
          </a:p>
          <a:p>
            <a:r>
              <a:rPr lang="ko-KR" altLang="en-US"/>
              <a:t>즉 </a:t>
            </a:r>
            <a:r>
              <a:rPr lang="en-US" altLang="ko-KR"/>
              <a:t>Part1, Part2, Part3</a:t>
            </a:r>
            <a:r>
              <a:rPr lang="ko-KR" altLang="en-US"/>
              <a:t>순으로 죄질이 무거움</a:t>
            </a:r>
            <a:endParaRPr lang="en-US" altLang="ko-KR"/>
          </a:p>
        </p:txBody>
      </p:sp>
      <p:pic>
        <p:nvPicPr>
          <p:cNvPr id="20" name="그림 19" descr="테이블이(가) 표시된 사진&#10;&#10;자동 생성된 설명">
            <a:extLst>
              <a:ext uri="{FF2B5EF4-FFF2-40B4-BE49-F238E27FC236}">
                <a16:creationId xmlns:a16="http://schemas.microsoft.com/office/drawing/2014/main" id="{FCAA1830-637D-0A7B-7565-10243EF5E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715" y="1984137"/>
            <a:ext cx="4310162" cy="1363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1C282D-C0EC-9113-8699-B7649E4E52E2}"/>
              </a:ext>
            </a:extLst>
          </p:cNvPr>
          <p:cNvSpPr txBox="1"/>
          <p:nvPr/>
        </p:nvSpPr>
        <p:spPr>
          <a:xfrm>
            <a:off x="7028596" y="1054867"/>
            <a:ext cx="3011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UCR</a:t>
            </a:r>
            <a:r>
              <a:rPr lang="ko-KR" altLang="en-US" b="1"/>
              <a:t> </a:t>
            </a:r>
            <a:r>
              <a:rPr lang="en-US" altLang="ko-KR" b="1"/>
              <a:t>part</a:t>
            </a:r>
            <a:r>
              <a:rPr lang="ko-KR" altLang="en-US" b="1"/>
              <a:t>별 </a:t>
            </a:r>
            <a:r>
              <a:rPr lang="en-US" altLang="ko-KR" b="1"/>
              <a:t>shooting </a:t>
            </a:r>
            <a:r>
              <a:rPr lang="ko-KR" altLang="en-US" b="1"/>
              <a:t>횟수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EDC65-E4BF-154E-F991-6B112BD7E540}"/>
              </a:ext>
            </a:extLst>
          </p:cNvPr>
          <p:cNvSpPr txBox="1"/>
          <p:nvPr/>
        </p:nvSpPr>
        <p:spPr>
          <a:xfrm>
            <a:off x="6707484" y="3371606"/>
            <a:ext cx="5189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part1</a:t>
            </a:r>
            <a:r>
              <a:rPr lang="ko-KR" altLang="en-US"/>
              <a:t>이 범죄 중 총격 발생 비율이 가장 높음</a:t>
            </a:r>
            <a:endParaRPr lang="en-US" altLang="ko-KR"/>
          </a:p>
          <a:p>
            <a:r>
              <a:rPr lang="en-US" altLang="ko-KR"/>
              <a:t>other</a:t>
            </a:r>
            <a:r>
              <a:rPr lang="ko-KR" altLang="en-US"/>
              <a:t>와 </a:t>
            </a:r>
            <a:r>
              <a:rPr lang="en-US" altLang="ko-KR"/>
              <a:t>p3</a:t>
            </a:r>
            <a:r>
              <a:rPr lang="ko-KR" altLang="en-US"/>
              <a:t>이 총격 발생 비율이 상대적으로 낮음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22D6D0-D76F-46EF-575A-7936FDA03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714" y="1612609"/>
            <a:ext cx="4386689" cy="34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35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95275" y="190500"/>
            <a:ext cx="11601450" cy="6667500"/>
          </a:xfrm>
          <a:prstGeom prst="round2SameRect">
            <a:avLst>
              <a:gd name="adj1" fmla="val 1526"/>
              <a:gd name="adj2" fmla="val 1833"/>
            </a:avLst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95275" y="190500"/>
            <a:ext cx="11601450" cy="669310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3-2. 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 및 통계값 도출 </a:t>
            </a: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(UCR_PART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별 분석</a:t>
            </a: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2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03544" y="369460"/>
            <a:ext cx="893823" cy="138845"/>
            <a:chOff x="10703544" y="369460"/>
            <a:chExt cx="893823" cy="13884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3AC870C-AAB7-4E4A-BA52-AE824DDB6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186" y="369460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98B797-A7B3-4C4B-A50F-560004B6F17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1469266" y="382095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20D4BD-A960-4E80-8D81-AD2EA1F4C4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03544" y="382096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A8FA5C6-B5B4-4795-B3CA-EB36CE71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2F0A864-85D8-40D8-9ACE-121EDCA9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B7FED0-1B11-417E-A611-2D8A3899417D}"/>
              </a:ext>
            </a:extLst>
          </p:cNvPr>
          <p:cNvGrpSpPr/>
          <p:nvPr/>
        </p:nvGrpSpPr>
        <p:grpSpPr>
          <a:xfrm>
            <a:off x="599885" y="290043"/>
            <a:ext cx="275246" cy="275246"/>
            <a:chOff x="454168" y="382727"/>
            <a:chExt cx="415674" cy="41567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3AA06E9-6E14-4ECE-8B8A-315250FB7CBE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8579325-1AD4-49F0-8197-09A2AF295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57CE542-12F6-2504-1ED7-0E75BF426DAF}"/>
              </a:ext>
            </a:extLst>
          </p:cNvPr>
          <p:cNvSpPr txBox="1"/>
          <p:nvPr/>
        </p:nvSpPr>
        <p:spPr>
          <a:xfrm>
            <a:off x="728174" y="959353"/>
            <a:ext cx="666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각 </a:t>
            </a:r>
            <a:r>
              <a:rPr lang="en-US" altLang="ko-KR" b="1"/>
              <a:t>UCR_PART</a:t>
            </a:r>
            <a:r>
              <a:rPr lang="ko-KR" altLang="en-US" b="1"/>
              <a:t>로 그룹화했을 때</a:t>
            </a:r>
            <a:r>
              <a:rPr lang="en-US" altLang="ko-KR" b="1"/>
              <a:t>,</a:t>
            </a:r>
            <a:r>
              <a:rPr lang="ko-KR" altLang="en-US" b="1"/>
              <a:t> 년도별 범죄</a:t>
            </a:r>
            <a:r>
              <a:rPr lang="en-US" altLang="ko-KR" b="1"/>
              <a:t>/</a:t>
            </a:r>
            <a:r>
              <a:rPr lang="ko-KR" altLang="en-US" b="1"/>
              <a:t>사건 빈도수 분석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00ADA6-9BB6-86E7-FE07-A22CDF090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30" y="1377036"/>
            <a:ext cx="3782846" cy="241933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B488CDD-DBC6-1AB1-F31B-98C3B41FB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960" y="1377036"/>
            <a:ext cx="3506079" cy="241933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7EE7CE6-8A6A-7A81-2575-855BB5CD2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9039" y="1328686"/>
            <a:ext cx="3820845" cy="246768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60B3CF8-BF0C-F5A8-E1F7-69733C932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9163" y="3796373"/>
            <a:ext cx="3748822" cy="29589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D3AA6A-9344-89FB-DDF0-6A924BB15C8F}"/>
              </a:ext>
            </a:extLst>
          </p:cNvPr>
          <p:cNvSpPr txBox="1"/>
          <p:nvPr/>
        </p:nvSpPr>
        <p:spPr>
          <a:xfrm>
            <a:off x="418281" y="4173077"/>
            <a:ext cx="74543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UCR </a:t>
            </a:r>
            <a:r>
              <a:rPr lang="ko-KR" altLang="en-US"/>
              <a:t>파트별로 나눈 데이터로 연도별 빈도 그래프를 구해 </a:t>
            </a:r>
            <a:endParaRPr lang="en-US" altLang="ko-KR"/>
          </a:p>
          <a:p>
            <a:r>
              <a:rPr lang="ko-KR" altLang="en-US"/>
              <a:t>전체 연도별</a:t>
            </a:r>
            <a:r>
              <a:rPr lang="en-US" altLang="ko-KR"/>
              <a:t> </a:t>
            </a:r>
            <a:r>
              <a:rPr lang="ko-KR" altLang="en-US"/>
              <a:t>범죄</a:t>
            </a:r>
            <a:r>
              <a:rPr lang="en-US" altLang="ko-KR"/>
              <a:t>/</a:t>
            </a:r>
            <a:r>
              <a:rPr lang="ko-KR" altLang="en-US"/>
              <a:t>사건 빈도수 그래프와 비교하였다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part1</a:t>
            </a:r>
            <a:r>
              <a:rPr lang="ko-KR" altLang="en-US"/>
              <a:t>과 </a:t>
            </a:r>
            <a:r>
              <a:rPr lang="en-US" altLang="ko-KR"/>
              <a:t>part2</a:t>
            </a:r>
            <a:r>
              <a:rPr lang="ko-KR" altLang="en-US"/>
              <a:t>는 </a:t>
            </a:r>
            <a:r>
              <a:rPr lang="en-US" altLang="ko-KR"/>
              <a:t>2016</a:t>
            </a:r>
            <a:r>
              <a:rPr lang="ko-KR" altLang="en-US"/>
              <a:t>년도의 빈도수가 더 높아</a:t>
            </a:r>
            <a:endParaRPr lang="en-US" altLang="ko-KR"/>
          </a:p>
          <a:p>
            <a:r>
              <a:rPr lang="en-US" altLang="ko-KR"/>
              <a:t>2017</a:t>
            </a:r>
            <a:r>
              <a:rPr lang="ko-KR" altLang="en-US"/>
              <a:t>년도 빈도수가 높은 </a:t>
            </a:r>
            <a:r>
              <a:rPr lang="en-US" altLang="ko-KR"/>
              <a:t>yearly crime rates</a:t>
            </a:r>
            <a:r>
              <a:rPr lang="ko-KR" altLang="en-US"/>
              <a:t>그래프와 다르다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총합 빈도수가 높은 </a:t>
            </a:r>
            <a:r>
              <a:rPr lang="en-US" altLang="ko-KR"/>
              <a:t>part3</a:t>
            </a:r>
            <a:r>
              <a:rPr lang="ko-KR" altLang="en-US"/>
              <a:t>에서 </a:t>
            </a:r>
            <a:r>
              <a:rPr lang="en-US" altLang="ko-KR"/>
              <a:t>2017</a:t>
            </a:r>
            <a:r>
              <a:rPr lang="ko-KR" altLang="en-US"/>
              <a:t>년 범죄</a:t>
            </a:r>
            <a:r>
              <a:rPr lang="en-US" altLang="ko-KR"/>
              <a:t>/</a:t>
            </a:r>
            <a:r>
              <a:rPr lang="ko-KR" altLang="en-US"/>
              <a:t>사건 빈도수가 가장 높다</a:t>
            </a:r>
            <a:endParaRPr lang="en-US" altLang="ko-KR"/>
          </a:p>
          <a:p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en-US" altLang="ko-KR"/>
              <a:t>yearly crime rate</a:t>
            </a:r>
            <a:r>
              <a:rPr lang="ko-KR" altLang="en-US"/>
              <a:t>에서 </a:t>
            </a:r>
            <a:r>
              <a:rPr lang="en-US" altLang="ko-KR"/>
              <a:t>2017</a:t>
            </a:r>
            <a:r>
              <a:rPr lang="ko-KR" altLang="en-US"/>
              <a:t>년 범죄</a:t>
            </a:r>
            <a:r>
              <a:rPr lang="en-US" altLang="ko-KR"/>
              <a:t>/</a:t>
            </a:r>
            <a:r>
              <a:rPr lang="ko-KR" altLang="en-US"/>
              <a:t>사건 빈도수가 가장 높게 나온다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21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95275" y="190500"/>
            <a:ext cx="11601450" cy="6667500"/>
          </a:xfrm>
          <a:prstGeom prst="round2SameRect">
            <a:avLst>
              <a:gd name="adj1" fmla="val 1526"/>
              <a:gd name="adj2" fmla="val 1833"/>
            </a:avLst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95275" y="190500"/>
            <a:ext cx="11601450" cy="669310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3-2. 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 및 통계값 도출 </a:t>
            </a: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(UCR_PART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별 분석</a:t>
            </a: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2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03544" y="369460"/>
            <a:ext cx="893823" cy="138845"/>
            <a:chOff x="10703544" y="369460"/>
            <a:chExt cx="893823" cy="13884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3AC870C-AAB7-4E4A-BA52-AE824DDB6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186" y="369460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98B797-A7B3-4C4B-A50F-560004B6F17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1469266" y="382095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20D4BD-A960-4E80-8D81-AD2EA1F4C4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03544" y="382096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A8FA5C6-B5B4-4795-B3CA-EB36CE71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2F0A864-85D8-40D8-9ACE-121EDCA9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B7FED0-1B11-417E-A611-2D8A3899417D}"/>
              </a:ext>
            </a:extLst>
          </p:cNvPr>
          <p:cNvGrpSpPr/>
          <p:nvPr/>
        </p:nvGrpSpPr>
        <p:grpSpPr>
          <a:xfrm>
            <a:off x="599885" y="290043"/>
            <a:ext cx="275246" cy="275246"/>
            <a:chOff x="454168" y="382727"/>
            <a:chExt cx="415674" cy="41567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3AA06E9-6E14-4ECE-8B8A-315250FB7CBE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8579325-1AD4-49F0-8197-09A2AF295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57CE542-12F6-2504-1ED7-0E75BF426DAF}"/>
              </a:ext>
            </a:extLst>
          </p:cNvPr>
          <p:cNvSpPr txBox="1"/>
          <p:nvPr/>
        </p:nvSpPr>
        <p:spPr>
          <a:xfrm>
            <a:off x="728174" y="959353"/>
            <a:ext cx="643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각 </a:t>
            </a:r>
            <a:r>
              <a:rPr lang="en-US" altLang="ko-KR" b="1"/>
              <a:t>UCR_PART</a:t>
            </a:r>
            <a:r>
              <a:rPr lang="ko-KR" altLang="en-US" b="1"/>
              <a:t>로 그룹화했을 때</a:t>
            </a:r>
            <a:r>
              <a:rPr lang="en-US" altLang="ko-KR" b="1"/>
              <a:t>,</a:t>
            </a:r>
            <a:r>
              <a:rPr lang="ko-KR" altLang="en-US" b="1"/>
              <a:t> 월별 범죄</a:t>
            </a:r>
            <a:r>
              <a:rPr lang="en-US" altLang="ko-KR" b="1"/>
              <a:t>/</a:t>
            </a:r>
            <a:r>
              <a:rPr lang="ko-KR" altLang="en-US" b="1"/>
              <a:t>사건 빈도수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3AA6A-9344-89FB-DDF0-6A924BB15C8F}"/>
              </a:ext>
            </a:extLst>
          </p:cNvPr>
          <p:cNvSpPr txBox="1"/>
          <p:nvPr/>
        </p:nvSpPr>
        <p:spPr>
          <a:xfrm>
            <a:off x="418281" y="4173077"/>
            <a:ext cx="69164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part1</a:t>
            </a:r>
            <a:r>
              <a:rPr lang="ko-KR" altLang="en-US"/>
              <a:t>과 </a:t>
            </a:r>
            <a:r>
              <a:rPr lang="en-US" altLang="ko-KR"/>
              <a:t>7</a:t>
            </a:r>
            <a:r>
              <a:rPr lang="ko-KR" altLang="en-US"/>
              <a:t>월에 빈도수가 높다</a:t>
            </a:r>
            <a:endParaRPr lang="en-US" altLang="ko-KR"/>
          </a:p>
          <a:p>
            <a:r>
              <a:rPr lang="en-US" altLang="ko-KR"/>
              <a:t>part2</a:t>
            </a:r>
            <a:r>
              <a:rPr lang="ko-KR" altLang="en-US"/>
              <a:t>는 </a:t>
            </a:r>
            <a:r>
              <a:rPr lang="en-US" altLang="ko-KR"/>
              <a:t>7</a:t>
            </a:r>
            <a:r>
              <a:rPr lang="ko-KR" altLang="en-US"/>
              <a:t>월과 </a:t>
            </a:r>
            <a:r>
              <a:rPr lang="en-US" altLang="ko-KR"/>
              <a:t>8</a:t>
            </a:r>
            <a:r>
              <a:rPr lang="ko-KR" altLang="en-US"/>
              <a:t>월이 유사하다</a:t>
            </a:r>
            <a:r>
              <a:rPr lang="en-US" altLang="ko-KR"/>
              <a:t>.</a:t>
            </a:r>
          </a:p>
          <a:p>
            <a:r>
              <a:rPr lang="en-US" altLang="ko-KR"/>
              <a:t>part3</a:t>
            </a:r>
            <a:r>
              <a:rPr lang="ko-KR" altLang="en-US"/>
              <a:t>는 </a:t>
            </a:r>
            <a:r>
              <a:rPr lang="en-US" altLang="ko-KR"/>
              <a:t>8</a:t>
            </a:r>
            <a:r>
              <a:rPr lang="ko-KR" altLang="en-US"/>
              <a:t>월이 빈도수가 높다</a:t>
            </a:r>
            <a:r>
              <a:rPr lang="en-US" altLang="ko-KR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/>
              <a:t>총합 빈도수가 가장 높은 </a:t>
            </a:r>
            <a:r>
              <a:rPr lang="en-US" altLang="ko-KR"/>
              <a:t>part3</a:t>
            </a:r>
            <a:r>
              <a:rPr lang="ko-KR" altLang="en-US"/>
              <a:t>에서 </a:t>
            </a:r>
            <a:r>
              <a:rPr lang="en-US" altLang="ko-KR"/>
              <a:t>8</a:t>
            </a:r>
            <a:r>
              <a:rPr lang="ko-KR" altLang="en-US"/>
              <a:t>월 범죄</a:t>
            </a:r>
            <a:r>
              <a:rPr lang="en-US" altLang="ko-KR"/>
              <a:t>/</a:t>
            </a:r>
            <a:r>
              <a:rPr lang="ko-KR" altLang="en-US"/>
              <a:t>사건 빈도수가 높음</a:t>
            </a:r>
            <a:endParaRPr lang="en-US" altLang="ko-KR"/>
          </a:p>
          <a:p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>
                <a:sym typeface="Wingdings" panose="05000000000000000000" pitchFamily="2" charset="2"/>
              </a:rPr>
              <a:t>월별 범죄</a:t>
            </a:r>
            <a:r>
              <a:rPr lang="en-US" altLang="ko-KR">
                <a:sym typeface="Wingdings" panose="05000000000000000000" pitchFamily="2" charset="2"/>
              </a:rPr>
              <a:t>/</a:t>
            </a:r>
            <a:r>
              <a:rPr lang="ko-KR" altLang="en-US">
                <a:sym typeface="Wingdings" panose="05000000000000000000" pitchFamily="2" charset="2"/>
              </a:rPr>
              <a:t>사건 빈도수에서 </a:t>
            </a:r>
            <a:r>
              <a:rPr lang="en-US" altLang="ko-KR"/>
              <a:t>8</a:t>
            </a:r>
            <a:r>
              <a:rPr lang="ko-KR" altLang="en-US"/>
              <a:t>월 빈도수가 가장 높게 나온다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4F7E7A-0C7A-0E1C-8E37-6EB95C077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163" y="1428225"/>
            <a:ext cx="3967562" cy="25176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DD770B-2438-1A35-8D10-F0CD69C56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428227"/>
            <a:ext cx="4111464" cy="256909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BC6A988-4E0B-230E-EAAA-152027EDC9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21" r="-672"/>
          <a:stretch/>
        </p:blipFill>
        <p:spPr>
          <a:xfrm>
            <a:off x="-91912" y="1428228"/>
            <a:ext cx="4039364" cy="254786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B52E3F6-0A71-DA4A-DBA9-B3ACD2CC8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3809" y="3945921"/>
            <a:ext cx="4258269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39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95275" y="190500"/>
            <a:ext cx="11601450" cy="6667500"/>
          </a:xfrm>
          <a:prstGeom prst="round2SameRect">
            <a:avLst>
              <a:gd name="adj1" fmla="val 1526"/>
              <a:gd name="adj2" fmla="val 1833"/>
            </a:avLst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95275" y="190500"/>
            <a:ext cx="11601450" cy="669310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3-2. 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 및 통계값 도출 </a:t>
            </a: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(UCR_PART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별 분석</a:t>
            </a: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2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03544" y="369460"/>
            <a:ext cx="893823" cy="138845"/>
            <a:chOff x="10703544" y="369460"/>
            <a:chExt cx="893823" cy="13884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3AC870C-AAB7-4E4A-BA52-AE824DDB6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186" y="369460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98B797-A7B3-4C4B-A50F-560004B6F17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1469266" y="382095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20D4BD-A960-4E80-8D81-AD2EA1F4C4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03544" y="382096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A8FA5C6-B5B4-4795-B3CA-EB36CE71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2F0A864-85D8-40D8-9ACE-121EDCA9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B7FED0-1B11-417E-A611-2D8A3899417D}"/>
              </a:ext>
            </a:extLst>
          </p:cNvPr>
          <p:cNvGrpSpPr/>
          <p:nvPr/>
        </p:nvGrpSpPr>
        <p:grpSpPr>
          <a:xfrm>
            <a:off x="599885" y="290043"/>
            <a:ext cx="275246" cy="275246"/>
            <a:chOff x="454168" y="382727"/>
            <a:chExt cx="415674" cy="41567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3AA06E9-6E14-4ECE-8B8A-315250FB7CBE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8579325-1AD4-49F0-8197-09A2AF295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D7FF0D-3706-7B5F-A259-A71562AA402E}"/>
              </a:ext>
            </a:extLst>
          </p:cNvPr>
          <p:cNvSpPr txBox="1"/>
          <p:nvPr/>
        </p:nvSpPr>
        <p:spPr>
          <a:xfrm>
            <a:off x="626429" y="1132765"/>
            <a:ext cx="666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UCR_PART</a:t>
            </a:r>
            <a:r>
              <a:rPr lang="ko-KR" altLang="en-US" b="1"/>
              <a:t>로 그룹화 했을 때</a:t>
            </a:r>
            <a:r>
              <a:rPr lang="en-US" altLang="ko-KR" b="1"/>
              <a:t>, </a:t>
            </a:r>
            <a:r>
              <a:rPr lang="ko-KR" altLang="en-US" b="1"/>
              <a:t>구역별 범죄</a:t>
            </a:r>
            <a:r>
              <a:rPr lang="en-US" altLang="ko-KR" b="1"/>
              <a:t>/</a:t>
            </a:r>
            <a:r>
              <a:rPr lang="ko-KR" altLang="en-US" b="1"/>
              <a:t>사건 빈도수 그래프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58424B3-8814-04B4-30FC-94318A462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36" y="1528940"/>
            <a:ext cx="2566748" cy="264727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45C1551-0014-380D-15B4-ED8057C96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496" y="1502097"/>
            <a:ext cx="2721460" cy="270096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96E4382-63D8-AFCE-DB2F-4A0B042B8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6956" y="1502097"/>
            <a:ext cx="2721460" cy="274225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8878189-C70F-37DF-1BE5-0482304E7D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2723" y="4244355"/>
            <a:ext cx="2721460" cy="25444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220738-EB89-B8C7-E361-9E34B66764A6}"/>
              </a:ext>
            </a:extLst>
          </p:cNvPr>
          <p:cNvSpPr txBox="1"/>
          <p:nvPr/>
        </p:nvSpPr>
        <p:spPr>
          <a:xfrm>
            <a:off x="8952931" y="3833727"/>
            <a:ext cx="181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Total crime rate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88AD6-2F95-69AE-223A-2EA2D8DBE728}"/>
              </a:ext>
            </a:extLst>
          </p:cNvPr>
          <p:cNvSpPr txBox="1"/>
          <p:nvPr/>
        </p:nvSpPr>
        <p:spPr>
          <a:xfrm>
            <a:off x="1387256" y="429933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B&gt;C&gt;D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096FA2-026C-172E-7A31-3401CFF64B14}"/>
              </a:ext>
            </a:extLst>
          </p:cNvPr>
          <p:cNvSpPr txBox="1"/>
          <p:nvPr/>
        </p:nvSpPr>
        <p:spPr>
          <a:xfrm>
            <a:off x="7624309" y="644048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B&gt;C&gt;D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C01C44-11D3-D12D-EFD6-6581006705AB}"/>
              </a:ext>
            </a:extLst>
          </p:cNvPr>
          <p:cNvSpPr txBox="1"/>
          <p:nvPr/>
        </p:nvSpPr>
        <p:spPr>
          <a:xfrm>
            <a:off x="6948937" y="429933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B&gt;C&gt;D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B94572-673F-F2FE-9264-383B3B1DFD2B}"/>
              </a:ext>
            </a:extLst>
          </p:cNvPr>
          <p:cNvSpPr txBox="1"/>
          <p:nvPr/>
        </p:nvSpPr>
        <p:spPr>
          <a:xfrm>
            <a:off x="4061946" y="4299337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D&gt;B&gt;A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87681-4007-EC8D-EC8A-D94184D63E3A}"/>
              </a:ext>
            </a:extLst>
          </p:cNvPr>
          <p:cNvSpPr txBox="1"/>
          <p:nvPr/>
        </p:nvSpPr>
        <p:spPr>
          <a:xfrm>
            <a:off x="756220" y="5144394"/>
            <a:ext cx="784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part2</a:t>
            </a:r>
            <a:r>
              <a:rPr lang="ko-KR" altLang="en-US"/>
              <a:t> 그래프만 전체 구역 범죄</a:t>
            </a:r>
            <a:r>
              <a:rPr lang="en-US" altLang="ko-KR"/>
              <a:t>/</a:t>
            </a:r>
            <a:r>
              <a:rPr lang="ko-KR" altLang="en-US"/>
              <a:t>사건 빈도수 그래프와 다른 양상을 보인다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39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95275" y="216135"/>
            <a:ext cx="11601450" cy="6477000"/>
          </a:xfrm>
          <a:prstGeom prst="round2SameRect">
            <a:avLst>
              <a:gd name="adj1" fmla="val 1526"/>
              <a:gd name="adj2" fmla="val 1833"/>
            </a:avLst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95275" y="190500"/>
            <a:ext cx="11601450" cy="669310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결과 및 시사점</a:t>
            </a:r>
            <a:endParaRPr lang="ko-KR" altLang="en-US" sz="2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03544" y="369460"/>
            <a:ext cx="893823" cy="138845"/>
            <a:chOff x="10703544" y="369460"/>
            <a:chExt cx="893823" cy="13884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3AC870C-AAB7-4E4A-BA52-AE824DDB6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186" y="369460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98B797-A7B3-4C4B-A50F-560004B6F17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1469266" y="382095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20D4BD-A960-4E80-8D81-AD2EA1F4C4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03544" y="382096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A8FA5C6-B5B4-4795-B3CA-EB36CE71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2F0A864-85D8-40D8-9ACE-121EDCA9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B7FED0-1B11-417E-A611-2D8A3899417D}"/>
              </a:ext>
            </a:extLst>
          </p:cNvPr>
          <p:cNvGrpSpPr/>
          <p:nvPr/>
        </p:nvGrpSpPr>
        <p:grpSpPr>
          <a:xfrm>
            <a:off x="599885" y="290043"/>
            <a:ext cx="275246" cy="275246"/>
            <a:chOff x="454168" y="382727"/>
            <a:chExt cx="415674" cy="41567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3AA06E9-6E14-4ECE-8B8A-315250FB7CBE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8579325-1AD4-49F0-8197-09A2AF295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graphicFrame>
        <p:nvGraphicFramePr>
          <p:cNvPr id="11" name="표 25">
            <a:extLst>
              <a:ext uri="{FF2B5EF4-FFF2-40B4-BE49-F238E27FC236}">
                <a16:creationId xmlns:a16="http://schemas.microsoft.com/office/drawing/2014/main" id="{B11A65D1-B98C-AC5E-1F61-D72651EED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680373"/>
              </p:ext>
            </p:extLst>
          </p:nvPr>
        </p:nvGraphicFramePr>
        <p:xfrm>
          <a:off x="737505" y="1392382"/>
          <a:ext cx="9404020" cy="1010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89268">
                  <a:extLst>
                    <a:ext uri="{9D8B030D-6E8A-4147-A177-3AD203B41FA5}">
                      <a16:colId xmlns:a16="http://schemas.microsoft.com/office/drawing/2014/main" val="3535722985"/>
                    </a:ext>
                  </a:extLst>
                </a:gridCol>
                <a:gridCol w="1328254">
                  <a:extLst>
                    <a:ext uri="{9D8B030D-6E8A-4147-A177-3AD203B41FA5}">
                      <a16:colId xmlns:a16="http://schemas.microsoft.com/office/drawing/2014/main" val="2433150615"/>
                    </a:ext>
                  </a:extLst>
                </a:gridCol>
                <a:gridCol w="976746">
                  <a:extLst>
                    <a:ext uri="{9D8B030D-6E8A-4147-A177-3AD203B41FA5}">
                      <a16:colId xmlns:a16="http://schemas.microsoft.com/office/drawing/2014/main" val="1976610331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540831983"/>
                    </a:ext>
                  </a:extLst>
                </a:gridCol>
                <a:gridCol w="2015836">
                  <a:extLst>
                    <a:ext uri="{9D8B030D-6E8A-4147-A177-3AD203B41FA5}">
                      <a16:colId xmlns:a16="http://schemas.microsoft.com/office/drawing/2014/main" val="1132225082"/>
                    </a:ext>
                  </a:extLst>
                </a:gridCol>
                <a:gridCol w="1797625">
                  <a:extLst>
                    <a:ext uri="{9D8B030D-6E8A-4147-A177-3AD203B41FA5}">
                      <a16:colId xmlns:a16="http://schemas.microsoft.com/office/drawing/2014/main" val="2056560451"/>
                    </a:ext>
                  </a:extLst>
                </a:gridCol>
              </a:tblGrid>
              <a:tr h="269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연도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OFFENSE CODE GROUP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UCR_PART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86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2017,2018</a:t>
                      </a:r>
                      <a:r>
                        <a:rPr lang="ko-KR" altLang="en-US"/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7,8</a:t>
                      </a:r>
                      <a:r>
                        <a:rPr lang="ko-KR" altLang="en-US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</a:t>
                      </a:r>
                      <a:r>
                        <a:rPr lang="ko-KR" altLang="en-US"/>
                        <a:t>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자동차 사고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Part3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661391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62A6386-DBC3-72BC-B9DF-AEEDD169B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767105"/>
              </p:ext>
            </p:extLst>
          </p:nvPr>
        </p:nvGraphicFramePr>
        <p:xfrm>
          <a:off x="737505" y="2645132"/>
          <a:ext cx="9404020" cy="1010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14849">
                  <a:extLst>
                    <a:ext uri="{9D8B030D-6E8A-4147-A177-3AD203B41FA5}">
                      <a16:colId xmlns:a16="http://schemas.microsoft.com/office/drawing/2014/main" val="3535722985"/>
                    </a:ext>
                  </a:extLst>
                </a:gridCol>
                <a:gridCol w="2088572">
                  <a:extLst>
                    <a:ext uri="{9D8B030D-6E8A-4147-A177-3AD203B41FA5}">
                      <a16:colId xmlns:a16="http://schemas.microsoft.com/office/drawing/2014/main" val="2433150615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976610331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540831983"/>
                    </a:ext>
                  </a:extLst>
                </a:gridCol>
              </a:tblGrid>
              <a:tr h="269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거리</a:t>
                      </a:r>
                      <a:endParaRPr lang="en-US" altLang="ko-KR"/>
                    </a:p>
                    <a:p>
                      <a:pPr algn="ctr" latinLnBrk="1"/>
                      <a:r>
                        <a:rPr lang="en-US" altLang="ko-KR"/>
                        <a:t>(Street)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지역번호</a:t>
                      </a:r>
                      <a:r>
                        <a:rPr lang="en-US" altLang="ko-KR"/>
                        <a:t>(Reporting Area)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구역</a:t>
                      </a:r>
                      <a:endParaRPr lang="en-US" altLang="ko-KR"/>
                    </a:p>
                    <a:p>
                      <a:pPr algn="ctr" latinLnBrk="1"/>
                      <a:r>
                        <a:rPr lang="en-US" altLang="ko-KR"/>
                        <a:t>(district)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위도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경도</a:t>
                      </a:r>
                      <a:endParaRPr lang="en-US" altLang="ko-KR"/>
                    </a:p>
                    <a:p>
                      <a:pPr algn="ctr" latinLnBrk="1"/>
                      <a:r>
                        <a:rPr lang="en-US" altLang="ko-KR"/>
                        <a:t>(long,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lat)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86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Washington ST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111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(42.3, -71.1)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66139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BD861B1-182C-3054-92FC-A258D193A828}"/>
              </a:ext>
            </a:extLst>
          </p:cNvPr>
          <p:cNvSpPr txBox="1"/>
          <p:nvPr/>
        </p:nvSpPr>
        <p:spPr>
          <a:xfrm>
            <a:off x="737505" y="918114"/>
            <a:ext cx="488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1) </a:t>
            </a:r>
            <a:r>
              <a:rPr lang="ko-KR" altLang="en-US"/>
              <a:t>해당 조건들일 때 범죄</a:t>
            </a:r>
            <a:r>
              <a:rPr lang="en-US" altLang="ko-KR"/>
              <a:t>/</a:t>
            </a:r>
            <a:r>
              <a:rPr lang="ko-KR" altLang="en-US"/>
              <a:t>사건 빈도수가 높다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DFC7E6-4728-4D03-1217-F9350724CADE}"/>
              </a:ext>
            </a:extLst>
          </p:cNvPr>
          <p:cNvSpPr txBox="1"/>
          <p:nvPr/>
        </p:nvSpPr>
        <p:spPr>
          <a:xfrm>
            <a:off x="744940" y="5293555"/>
            <a:ext cx="9089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3) UCR_PART</a:t>
            </a:r>
            <a:r>
              <a:rPr lang="ko-KR" altLang="en-US"/>
              <a:t>로 각각 나눠서</a:t>
            </a:r>
            <a:r>
              <a:rPr lang="en-US" altLang="ko-KR"/>
              <a:t>, </a:t>
            </a:r>
            <a:r>
              <a:rPr lang="ko-KR" altLang="en-US"/>
              <a:t>연도별</a:t>
            </a:r>
            <a:r>
              <a:rPr lang="en-US" altLang="ko-KR"/>
              <a:t> </a:t>
            </a:r>
            <a:r>
              <a:rPr lang="ko-KR" altLang="en-US"/>
              <a:t>구역별 범죄</a:t>
            </a:r>
            <a:r>
              <a:rPr lang="en-US" altLang="ko-KR"/>
              <a:t>/</a:t>
            </a:r>
            <a:r>
              <a:rPr lang="ko-KR" altLang="en-US"/>
              <a:t>사건 빈도수를 구했을 때</a:t>
            </a:r>
            <a:r>
              <a:rPr lang="en-US" altLang="ko-KR"/>
              <a:t>,</a:t>
            </a:r>
          </a:p>
          <a:p>
            <a:r>
              <a:rPr lang="en-US" altLang="ko-KR"/>
              <a:t>    </a:t>
            </a:r>
            <a:r>
              <a:rPr lang="ko-KR" altLang="en-US"/>
              <a:t>그룹화 하지 않았을 때의 연도별 구역별 범죄</a:t>
            </a:r>
            <a:r>
              <a:rPr lang="en-US" altLang="ko-KR"/>
              <a:t>/</a:t>
            </a:r>
            <a:r>
              <a:rPr lang="ko-KR" altLang="en-US"/>
              <a:t>사건 빈도수와 유사한 형태를 보인다</a:t>
            </a:r>
            <a:r>
              <a:rPr lang="en-US" altLang="ko-KR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2C6372-1F3F-9AB0-A436-344FE5B1CC87}"/>
              </a:ext>
            </a:extLst>
          </p:cNvPr>
          <p:cNvSpPr txBox="1"/>
          <p:nvPr/>
        </p:nvSpPr>
        <p:spPr>
          <a:xfrm>
            <a:off x="737505" y="4396575"/>
            <a:ext cx="9239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2) UCR_PART</a:t>
            </a:r>
            <a:r>
              <a:rPr lang="ko-KR" altLang="en-US"/>
              <a:t>는 </a:t>
            </a:r>
            <a:r>
              <a:rPr lang="en-US" altLang="ko-KR"/>
              <a:t>Part1, Part2, Part3 </a:t>
            </a:r>
            <a:r>
              <a:rPr lang="ko-KR" altLang="en-US"/>
              <a:t>순으로 범죄의 죄질이 나쁘다</a:t>
            </a:r>
            <a:r>
              <a:rPr lang="en-US" altLang="ko-KR"/>
              <a:t>. (others</a:t>
            </a:r>
            <a:r>
              <a:rPr lang="ko-KR" altLang="en-US"/>
              <a:t>제외</a:t>
            </a:r>
            <a:r>
              <a:rPr lang="en-US" altLang="ko-KR"/>
              <a:t>)</a:t>
            </a:r>
          </a:p>
          <a:p>
            <a:r>
              <a:rPr lang="en-US" altLang="ko-KR"/>
              <a:t>    Part3</a:t>
            </a:r>
            <a:r>
              <a:rPr lang="ko-KR" altLang="en-US"/>
              <a:t>는 가벼운 범죄들 뿐만 아니라 분실물 신고</a:t>
            </a:r>
            <a:r>
              <a:rPr lang="en-US" altLang="ko-KR"/>
              <a:t>, </a:t>
            </a:r>
            <a:r>
              <a:rPr lang="ko-KR" altLang="en-US"/>
              <a:t>습득 등 가벼운 사건들도 존재한다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62A785-D6B8-6A65-5AF5-A501EE35A04E}"/>
              </a:ext>
            </a:extLst>
          </p:cNvPr>
          <p:cNvSpPr txBox="1"/>
          <p:nvPr/>
        </p:nvSpPr>
        <p:spPr>
          <a:xfrm>
            <a:off x="1039091" y="3776594"/>
            <a:ext cx="841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여름에는 비교적 범죄</a:t>
            </a:r>
            <a:r>
              <a:rPr lang="en-US" altLang="ko-KR"/>
              <a:t>/</a:t>
            </a:r>
            <a:r>
              <a:rPr lang="ko-KR" altLang="en-US"/>
              <a:t>사건 빈도수가 높은 반면</a:t>
            </a:r>
            <a:r>
              <a:rPr lang="en-US" altLang="ko-KR"/>
              <a:t>, </a:t>
            </a:r>
            <a:r>
              <a:rPr lang="ko-KR" altLang="en-US"/>
              <a:t>겨울에는 빈도수가 낮은 편이다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1C1F83-2BB1-8D8F-F5E0-88578B1BC6B5}"/>
              </a:ext>
            </a:extLst>
          </p:cNvPr>
          <p:cNvSpPr txBox="1"/>
          <p:nvPr/>
        </p:nvSpPr>
        <p:spPr>
          <a:xfrm>
            <a:off x="744940" y="5993345"/>
            <a:ext cx="1097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4) </a:t>
            </a:r>
            <a:r>
              <a:rPr lang="ko-KR" altLang="en-US"/>
              <a:t>요소별</a:t>
            </a:r>
            <a:r>
              <a:rPr lang="en-US" altLang="ko-KR"/>
              <a:t>(</a:t>
            </a:r>
            <a:r>
              <a:rPr lang="ko-KR" altLang="en-US"/>
              <a:t>년</a:t>
            </a:r>
            <a:r>
              <a:rPr lang="en-US" altLang="ko-KR"/>
              <a:t>,</a:t>
            </a:r>
            <a:r>
              <a:rPr lang="ko-KR" altLang="en-US"/>
              <a:t>월</a:t>
            </a:r>
            <a:r>
              <a:rPr lang="en-US" altLang="ko-KR"/>
              <a:t>, </a:t>
            </a:r>
            <a:r>
              <a:rPr lang="ko-KR" altLang="en-US"/>
              <a:t>구역</a:t>
            </a:r>
            <a:r>
              <a:rPr lang="en-US" altLang="ko-KR"/>
              <a:t> </a:t>
            </a:r>
            <a:r>
              <a:rPr lang="ko-KR" altLang="en-US"/>
              <a:t>등</a:t>
            </a:r>
            <a:r>
              <a:rPr lang="en-US" altLang="ko-KR"/>
              <a:t>)</a:t>
            </a:r>
            <a:r>
              <a:rPr lang="ko-KR" altLang="en-US"/>
              <a:t> 범죄</a:t>
            </a:r>
            <a:r>
              <a:rPr lang="en-US" altLang="ko-KR"/>
              <a:t>/</a:t>
            </a:r>
            <a:r>
              <a:rPr lang="ko-KR" altLang="en-US"/>
              <a:t>사건 빈도수 그래프는 </a:t>
            </a:r>
            <a:endParaRPr lang="en-US" altLang="ko-KR"/>
          </a:p>
          <a:p>
            <a:r>
              <a:rPr lang="ko-KR" altLang="en-US"/>
              <a:t>총 빈도수가 가장 많은 </a:t>
            </a:r>
            <a:r>
              <a:rPr lang="en-US" altLang="ko-KR"/>
              <a:t>Part3</a:t>
            </a:r>
            <a:r>
              <a:rPr lang="ko-KR" altLang="en-US"/>
              <a:t> 데이터 범죄</a:t>
            </a:r>
            <a:r>
              <a:rPr lang="en-US" altLang="ko-KR"/>
              <a:t>/</a:t>
            </a:r>
            <a:r>
              <a:rPr lang="ko-KR" altLang="en-US"/>
              <a:t>사건 빈도수 그래프의 경향을 따라간다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3741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95275" y="190500"/>
            <a:ext cx="11601450" cy="6477000"/>
          </a:xfrm>
          <a:prstGeom prst="round2SameRect">
            <a:avLst>
              <a:gd name="adj1" fmla="val 1526"/>
              <a:gd name="adj2" fmla="val 1833"/>
            </a:avLst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95275" y="190500"/>
            <a:ext cx="11601450" cy="669310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결론</a:t>
            </a:r>
            <a:endParaRPr lang="ko-KR" altLang="en-US" sz="2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03544" y="369460"/>
            <a:ext cx="893823" cy="138845"/>
            <a:chOff x="10703544" y="369460"/>
            <a:chExt cx="893823" cy="13884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3AC870C-AAB7-4E4A-BA52-AE824DDB6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186" y="369460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98B797-A7B3-4C4B-A50F-560004B6F17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1469266" y="382095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20D4BD-A960-4E80-8D81-AD2EA1F4C4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03544" y="382096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A8FA5C6-B5B4-4795-B3CA-EB36CE71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2F0A864-85D8-40D8-9ACE-121EDCA9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B7FED0-1B11-417E-A611-2D8A3899417D}"/>
              </a:ext>
            </a:extLst>
          </p:cNvPr>
          <p:cNvGrpSpPr/>
          <p:nvPr/>
        </p:nvGrpSpPr>
        <p:grpSpPr>
          <a:xfrm>
            <a:off x="599885" y="290043"/>
            <a:ext cx="275246" cy="275246"/>
            <a:chOff x="454168" y="382727"/>
            <a:chExt cx="415674" cy="41567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3AA06E9-6E14-4ECE-8B8A-315250FB7CBE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8579325-1AD4-49F0-8197-09A2AF295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50C2BC8-506F-D451-D0DE-9CC645F8CCB1}"/>
              </a:ext>
            </a:extLst>
          </p:cNvPr>
          <p:cNvSpPr txBox="1"/>
          <p:nvPr/>
        </p:nvSpPr>
        <p:spPr>
          <a:xfrm>
            <a:off x="848586" y="1413164"/>
            <a:ext cx="8318303" cy="4193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결론</a:t>
            </a:r>
            <a:endParaRPr lang="en-US" altLang="ko-KR" b="1"/>
          </a:p>
          <a:p>
            <a:pPr>
              <a:lnSpc>
                <a:spcPct val="150000"/>
              </a:lnSpc>
            </a:pPr>
            <a:r>
              <a:rPr lang="ko-KR" altLang="en-US"/>
              <a:t>보스턴 </a:t>
            </a:r>
            <a:r>
              <a:rPr lang="en-US" altLang="ko-KR"/>
              <a:t>crime </a:t>
            </a:r>
            <a:r>
              <a:rPr lang="ko-KR" altLang="en-US"/>
              <a:t>데이터셋은 인자들에 따라 유의미한 빈도수 차이가 존재한다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 b="1"/>
              <a:t>추후 논의해보면 좋을 것들</a:t>
            </a:r>
            <a:endParaRPr lang="en-US" altLang="ko-KR" b="1"/>
          </a:p>
          <a:p>
            <a:pPr>
              <a:lnSpc>
                <a:spcPct val="150000"/>
              </a:lnSpc>
            </a:pPr>
            <a:r>
              <a:rPr lang="en-US" altLang="ko-KR"/>
              <a:t>-UCR_PART</a:t>
            </a:r>
            <a:r>
              <a:rPr lang="ko-KR" altLang="en-US"/>
              <a:t>에 근거하여 </a:t>
            </a:r>
            <a:r>
              <a:rPr lang="en-US" altLang="ko-KR"/>
              <a:t>4</a:t>
            </a:r>
            <a:r>
              <a:rPr lang="ko-KR" altLang="en-US"/>
              <a:t>가지로 데이터셋을 분리했을 때</a:t>
            </a:r>
            <a:r>
              <a:rPr lang="en-US" altLang="ko-KR"/>
              <a:t> (Others </a:t>
            </a:r>
            <a:r>
              <a:rPr lang="ko-KR" altLang="en-US"/>
              <a:t>포함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</a:t>
            </a:r>
            <a:r>
              <a:rPr lang="en-US" altLang="ko-KR"/>
              <a:t>&gt;</a:t>
            </a:r>
            <a:r>
              <a:rPr lang="ko-KR" altLang="en-US"/>
              <a:t>각 데이터셋의 월별</a:t>
            </a:r>
            <a:r>
              <a:rPr lang="en-US" altLang="ko-KR"/>
              <a:t>, </a:t>
            </a:r>
            <a:r>
              <a:rPr lang="ko-KR" altLang="en-US"/>
              <a:t>요일별</a:t>
            </a:r>
            <a:r>
              <a:rPr lang="en-US" altLang="ko-KR"/>
              <a:t>, </a:t>
            </a:r>
            <a:r>
              <a:rPr lang="ko-KR" altLang="en-US"/>
              <a:t>시간별 빈도수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&gt;</a:t>
            </a:r>
            <a:r>
              <a:rPr lang="ko-KR" altLang="en-US"/>
              <a:t>각 데이터셋의 평균적 위도</a:t>
            </a:r>
            <a:r>
              <a:rPr lang="en-US" altLang="ko-KR"/>
              <a:t>,</a:t>
            </a:r>
            <a:r>
              <a:rPr lang="ko-KR" altLang="en-US"/>
              <a:t>경도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&gt;</a:t>
            </a:r>
            <a:r>
              <a:rPr lang="ko-KR" altLang="en-US"/>
              <a:t>각 데이터셋에서 최빈값을 가지는 지역번호</a:t>
            </a:r>
            <a:r>
              <a:rPr lang="en-US" altLang="ko-KR"/>
              <a:t>, </a:t>
            </a:r>
            <a:r>
              <a:rPr lang="ko-KR" altLang="en-US"/>
              <a:t>구역</a:t>
            </a:r>
            <a:r>
              <a:rPr lang="en-US" altLang="ko-KR"/>
              <a:t>, </a:t>
            </a:r>
            <a:r>
              <a:rPr lang="ko-KR" altLang="en-US"/>
              <a:t>도로이름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-</a:t>
            </a:r>
            <a:r>
              <a:rPr lang="ko-KR" altLang="en-US"/>
              <a:t>중복되는 </a:t>
            </a:r>
            <a:r>
              <a:rPr lang="en-US" altLang="ko-KR"/>
              <a:t>incident_number(1</a:t>
            </a:r>
            <a:r>
              <a:rPr lang="ko-KR" altLang="en-US"/>
              <a:t>열</a:t>
            </a:r>
            <a:r>
              <a:rPr lang="en-US" altLang="ko-KR"/>
              <a:t>) </a:t>
            </a:r>
            <a:r>
              <a:rPr lang="ko-KR" altLang="en-US"/>
              <a:t>사건들은 서로 어떠한 상관관계가 존재하는지</a:t>
            </a:r>
          </a:p>
        </p:txBody>
      </p:sp>
    </p:spTree>
    <p:extLst>
      <p:ext uri="{BB962C8B-B14F-4D97-AF65-F5344CB8AC3E}">
        <p14:creationId xmlns:p14="http://schemas.microsoft.com/office/powerpoint/2010/main" val="263710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95275" y="190500"/>
            <a:ext cx="11601450" cy="6477000"/>
          </a:xfrm>
          <a:prstGeom prst="round2SameRect">
            <a:avLst>
              <a:gd name="adj1" fmla="val 1526"/>
              <a:gd name="adj2" fmla="val 1833"/>
            </a:avLst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95275" y="190499"/>
            <a:ext cx="11601450" cy="822513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기본 정보 및 분석 목표</a:t>
            </a:r>
            <a:endParaRPr lang="ko-KR" altLang="en-US" sz="2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03544" y="369460"/>
            <a:ext cx="893823" cy="138845"/>
            <a:chOff x="10703544" y="369460"/>
            <a:chExt cx="893823" cy="13884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3AC870C-AAB7-4E4A-BA52-AE824DDB6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186" y="369460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98B797-A7B3-4C4B-A50F-560004B6F17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1469266" y="382095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20D4BD-A960-4E80-8D81-AD2EA1F4C4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03544" y="382096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A8FA5C6-B5B4-4795-B3CA-EB36CE71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2F0A864-85D8-40D8-9ACE-121EDCA9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B7FED0-1B11-417E-A611-2D8A3899417D}"/>
              </a:ext>
            </a:extLst>
          </p:cNvPr>
          <p:cNvGrpSpPr/>
          <p:nvPr/>
        </p:nvGrpSpPr>
        <p:grpSpPr>
          <a:xfrm>
            <a:off x="599885" y="290043"/>
            <a:ext cx="275246" cy="275246"/>
            <a:chOff x="454168" y="382727"/>
            <a:chExt cx="415674" cy="41567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3AA06E9-6E14-4ECE-8B8A-315250FB7CBE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8579325-1AD4-49F0-8197-09A2AF295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98CEE7-D421-FE2E-076C-1504D7F074DA}"/>
              </a:ext>
            </a:extLst>
          </p:cNvPr>
          <p:cNvSpPr txBox="1"/>
          <p:nvPr/>
        </p:nvSpPr>
        <p:spPr>
          <a:xfrm>
            <a:off x="1023581" y="1392072"/>
            <a:ext cx="9534790" cy="37321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/>
              <a:t>데이터 기본 정보</a:t>
            </a:r>
            <a:endParaRPr lang="en-US" altLang="ko-KR" sz="2000" b="1"/>
          </a:p>
          <a:p>
            <a:r>
              <a:rPr lang="en-US" altLang="ko-KR"/>
              <a:t>2015</a:t>
            </a:r>
            <a:r>
              <a:rPr lang="ko-KR" altLang="en-US"/>
              <a:t>년 </a:t>
            </a:r>
            <a:r>
              <a:rPr lang="en-US" altLang="ko-KR"/>
              <a:t>6</a:t>
            </a:r>
            <a:r>
              <a:rPr lang="ko-KR" altLang="en-US"/>
              <a:t>월 </a:t>
            </a:r>
            <a:r>
              <a:rPr lang="en-US" altLang="ko-KR"/>
              <a:t>14</a:t>
            </a:r>
            <a:r>
              <a:rPr lang="ko-KR" altLang="en-US"/>
              <a:t>일</a:t>
            </a:r>
            <a:r>
              <a:rPr lang="en-US" altLang="ko-KR"/>
              <a:t>~ 2018</a:t>
            </a:r>
            <a:r>
              <a:rPr lang="ko-KR" altLang="en-US"/>
              <a:t>년 </a:t>
            </a:r>
            <a:r>
              <a:rPr lang="en-US" altLang="ko-KR"/>
              <a:t>9</a:t>
            </a:r>
            <a:r>
              <a:rPr lang="ko-KR" altLang="en-US"/>
              <a:t>월 </a:t>
            </a:r>
            <a:r>
              <a:rPr lang="en-US" altLang="ko-KR"/>
              <a:t>3</a:t>
            </a:r>
            <a:r>
              <a:rPr lang="ko-KR" altLang="en-US"/>
              <a:t>일동안 보스턴 경찰관들이 응답받은 범죄 및 사건들</a:t>
            </a:r>
            <a:endParaRPr lang="en-US" altLang="ko-KR"/>
          </a:p>
          <a:p>
            <a:r>
              <a:rPr lang="ko-KR" altLang="en-US"/>
              <a:t>보스턴 경찰국</a:t>
            </a:r>
            <a:r>
              <a:rPr lang="en-US" altLang="ko-KR"/>
              <a:t>(BPD)</a:t>
            </a:r>
            <a:r>
              <a:rPr lang="ko-KR" altLang="en-US"/>
              <a:t>에서 제공한 데이터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파일명</a:t>
            </a:r>
            <a:r>
              <a:rPr lang="en-US" altLang="ko-KR"/>
              <a:t>: crime.csv   </a:t>
            </a:r>
            <a:r>
              <a:rPr lang="ko-KR" altLang="en-US"/>
              <a:t>데이터 사이즈</a:t>
            </a:r>
            <a:r>
              <a:rPr lang="en-US" altLang="ko-KR"/>
              <a:t>: 53.8MB   </a:t>
            </a:r>
          </a:p>
          <a:p>
            <a:r>
              <a:rPr lang="ko-KR" altLang="en-US"/>
              <a:t>출처</a:t>
            </a:r>
            <a:r>
              <a:rPr lang="en-US" altLang="ko-KR"/>
              <a:t>: </a:t>
            </a:r>
            <a:r>
              <a:rPr lang="en-US" altLang="ko-KR" sz="1800" u="sng" kern="10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3"/>
              </a:rPr>
              <a:t>https://www.kaggle.com/datasets/AnalyzeBoston/crimes-in-boston?select=crime.csv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/>
              <a:t> </a:t>
            </a:r>
          </a:p>
          <a:p>
            <a:endParaRPr lang="en-US" altLang="ko-KR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/>
              <a:t>분석 목표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범죄</a:t>
            </a:r>
            <a:r>
              <a:rPr lang="en-US" altLang="ko-KR"/>
              <a:t>/</a:t>
            </a:r>
            <a:r>
              <a:rPr lang="ko-KR" altLang="en-US"/>
              <a:t>사건이 빈번하게 일어나는 시간 및 위치 파악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</a:t>
            </a:r>
            <a:r>
              <a:rPr lang="ko-KR" altLang="en-US"/>
              <a:t>범죄</a:t>
            </a:r>
            <a:r>
              <a:rPr lang="en-US" altLang="ko-KR"/>
              <a:t>/</a:t>
            </a:r>
            <a:r>
              <a:rPr lang="ko-KR" altLang="en-US"/>
              <a:t>사건 그룹별 발생 빈도수 파악</a:t>
            </a:r>
            <a:endParaRPr lang="en-US" altLang="ko-KR"/>
          </a:p>
        </p:txBody>
      </p:sp>
      <p:pic>
        <p:nvPicPr>
          <p:cNvPr id="1026" name="Picture 2" descr="Cover image">
            <a:extLst>
              <a:ext uri="{FF2B5EF4-FFF2-40B4-BE49-F238E27FC236}">
                <a16:creationId xmlns:a16="http://schemas.microsoft.com/office/drawing/2014/main" id="{24D33C59-A7E8-B2F4-527B-3D9A539E1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5458669"/>
            <a:ext cx="5817774" cy="122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05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95275" y="190500"/>
            <a:ext cx="11601450" cy="6477000"/>
          </a:xfrm>
          <a:prstGeom prst="round2SameRect">
            <a:avLst>
              <a:gd name="adj1" fmla="val 1526"/>
              <a:gd name="adj2" fmla="val 1833"/>
            </a:avLst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95275" y="190499"/>
            <a:ext cx="11601450" cy="614719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정의 확인</a:t>
            </a:r>
            <a:endParaRPr lang="ko-KR" altLang="en-US" sz="2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03544" y="369460"/>
            <a:ext cx="893823" cy="138845"/>
            <a:chOff x="10703544" y="369460"/>
            <a:chExt cx="893823" cy="13884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3AC870C-AAB7-4E4A-BA52-AE824DDB6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186" y="369460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98B797-A7B3-4C4B-A50F-560004B6F17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1469266" y="382095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20D4BD-A960-4E80-8D81-AD2EA1F4C4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03544" y="382096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A8FA5C6-B5B4-4795-B3CA-EB36CE71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2F0A864-85D8-40D8-9ACE-121EDCA9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B7FED0-1B11-417E-A611-2D8A3899417D}"/>
              </a:ext>
            </a:extLst>
          </p:cNvPr>
          <p:cNvGrpSpPr/>
          <p:nvPr/>
        </p:nvGrpSpPr>
        <p:grpSpPr>
          <a:xfrm>
            <a:off x="599885" y="290043"/>
            <a:ext cx="275246" cy="275246"/>
            <a:chOff x="454168" y="382727"/>
            <a:chExt cx="415674" cy="41567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3AA06E9-6E14-4ECE-8B8A-315250FB7CBE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8579325-1AD4-49F0-8197-09A2AF295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pic>
        <p:nvPicPr>
          <p:cNvPr id="16" name="그림 15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1D9130D5-4C5E-522E-52CD-FA74DD52B7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0" r="9580"/>
          <a:stretch/>
        </p:blipFill>
        <p:spPr>
          <a:xfrm>
            <a:off x="245085" y="1093869"/>
            <a:ext cx="5172501" cy="52849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E77A73-118C-1E57-7AC8-BB5958D37C1A}"/>
              </a:ext>
            </a:extLst>
          </p:cNvPr>
          <p:cNvSpPr txBox="1"/>
          <p:nvPr/>
        </p:nvSpPr>
        <p:spPr>
          <a:xfrm>
            <a:off x="5513696" y="1112555"/>
            <a:ext cx="764314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319073</a:t>
            </a:r>
            <a:r>
              <a:rPr lang="ko-KR" altLang="en-US"/>
              <a:t>행 </a:t>
            </a:r>
            <a:r>
              <a:rPr lang="en-US" altLang="ko-KR"/>
              <a:t>17</a:t>
            </a:r>
            <a:r>
              <a:rPr lang="ko-KR" altLang="en-US"/>
              <a:t>열</a:t>
            </a:r>
            <a:endParaRPr lang="en-US" altLang="ko-KR"/>
          </a:p>
          <a:p>
            <a:endParaRPr lang="en-US" altLang="ko-KR"/>
          </a:p>
          <a:p>
            <a:r>
              <a:rPr lang="ko-KR" altLang="en-US" b="1"/>
              <a:t>열 구성</a:t>
            </a:r>
            <a:endParaRPr lang="en-US" altLang="ko-KR" b="1"/>
          </a:p>
          <a:p>
            <a:r>
              <a:rPr lang="ko-KR" altLang="en-US" sz="1600"/>
              <a:t>사건 번호</a:t>
            </a:r>
            <a:r>
              <a:rPr lang="en-US" altLang="ko-KR" sz="1600"/>
              <a:t>(0), </a:t>
            </a:r>
            <a:r>
              <a:rPr lang="ko-KR" altLang="en-US" sz="1600"/>
              <a:t>범죄 코드</a:t>
            </a:r>
            <a:r>
              <a:rPr lang="en-US" altLang="ko-KR" sz="1600"/>
              <a:t>(1), </a:t>
            </a:r>
            <a:r>
              <a:rPr lang="ko-KR" altLang="en-US" sz="1600"/>
              <a:t>범죄 코드 그룹</a:t>
            </a:r>
            <a:r>
              <a:rPr lang="en-US" altLang="ko-KR" sz="1600"/>
              <a:t>(2), </a:t>
            </a:r>
            <a:r>
              <a:rPr lang="ko-KR" altLang="en-US" sz="1600"/>
              <a:t>범죄 개요</a:t>
            </a:r>
            <a:r>
              <a:rPr lang="en-US" altLang="ko-KR" sz="1600"/>
              <a:t>(3),</a:t>
            </a:r>
          </a:p>
          <a:p>
            <a:r>
              <a:rPr lang="ko-KR" altLang="en-US" sz="1600"/>
              <a:t>발생 구역</a:t>
            </a:r>
            <a:r>
              <a:rPr lang="en-US" altLang="ko-KR" sz="1600"/>
              <a:t>(4), </a:t>
            </a:r>
            <a:r>
              <a:rPr lang="ko-KR" altLang="en-US" sz="1600"/>
              <a:t>발생 지역 번호</a:t>
            </a:r>
            <a:r>
              <a:rPr lang="en-US" altLang="ko-KR" sz="1600"/>
              <a:t>(5), </a:t>
            </a:r>
            <a:r>
              <a:rPr lang="ko-KR" altLang="en-US" sz="1600"/>
              <a:t>총격 여부</a:t>
            </a:r>
            <a:r>
              <a:rPr lang="en-US" altLang="ko-KR" sz="1600"/>
              <a:t>(6), </a:t>
            </a:r>
          </a:p>
          <a:p>
            <a:r>
              <a:rPr lang="ko-KR" altLang="en-US" sz="1600"/>
              <a:t>사건 발생 일시</a:t>
            </a:r>
            <a:r>
              <a:rPr lang="en-US" altLang="ko-KR" sz="1600"/>
              <a:t>(7), </a:t>
            </a:r>
            <a:r>
              <a:rPr lang="ko-KR" altLang="en-US" sz="1600"/>
              <a:t>년도</a:t>
            </a:r>
            <a:r>
              <a:rPr lang="en-US" altLang="ko-KR" sz="1600"/>
              <a:t>(8), </a:t>
            </a:r>
            <a:r>
              <a:rPr lang="ko-KR" altLang="en-US" sz="1600"/>
              <a:t>월</a:t>
            </a:r>
            <a:r>
              <a:rPr lang="en-US" altLang="ko-KR" sz="1600"/>
              <a:t>(9), </a:t>
            </a:r>
            <a:r>
              <a:rPr lang="ko-KR" altLang="en-US" sz="1600"/>
              <a:t>요일</a:t>
            </a:r>
            <a:r>
              <a:rPr lang="en-US" altLang="ko-KR" sz="1600"/>
              <a:t>(10), </a:t>
            </a:r>
            <a:r>
              <a:rPr lang="ko-KR" altLang="en-US" sz="1600"/>
              <a:t>시간</a:t>
            </a:r>
            <a:r>
              <a:rPr lang="en-US" altLang="ko-KR" sz="1600"/>
              <a:t>(11),</a:t>
            </a:r>
          </a:p>
          <a:p>
            <a:r>
              <a:rPr lang="en-US" altLang="ko-KR" sz="1600"/>
              <a:t>Uniform Crime Reporting</a:t>
            </a:r>
            <a:r>
              <a:rPr lang="ko-KR" altLang="en-US" sz="1600"/>
              <a:t>에 따른 범죄 분류</a:t>
            </a:r>
            <a:r>
              <a:rPr lang="en-US" altLang="ko-KR" sz="1600"/>
              <a:t>(12),</a:t>
            </a:r>
          </a:p>
          <a:p>
            <a:r>
              <a:rPr lang="ko-KR" altLang="ko-KR" sz="16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사건 발생 도로</a:t>
            </a:r>
            <a:r>
              <a:rPr lang="en-US" altLang="ko-KR" sz="16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(13), </a:t>
            </a:r>
            <a:r>
              <a:rPr lang="ko-KR" altLang="ko-KR" sz="16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경도</a:t>
            </a:r>
            <a:r>
              <a:rPr lang="en-US" altLang="ko-KR" sz="16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(14), </a:t>
            </a:r>
            <a:r>
              <a:rPr lang="ko-KR" altLang="ko-KR" sz="16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위도</a:t>
            </a:r>
            <a:r>
              <a:rPr lang="en-US" altLang="ko-KR" sz="16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(15), </a:t>
            </a:r>
            <a:r>
              <a:rPr lang="ko-KR" altLang="ko-KR" sz="16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위치</a:t>
            </a:r>
            <a:r>
              <a:rPr lang="en-US" altLang="ko-KR" sz="16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(16)</a:t>
            </a:r>
            <a:r>
              <a:rPr lang="en-US" altLang="ko-KR" sz="160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A135E-9A2A-05FD-F653-F872E22C2900}"/>
              </a:ext>
            </a:extLst>
          </p:cNvPr>
          <p:cNvSpPr txBox="1"/>
          <p:nvPr/>
        </p:nvSpPr>
        <p:spPr>
          <a:xfrm>
            <a:off x="5513696" y="4937567"/>
            <a:ext cx="3108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결측값</a:t>
            </a:r>
            <a:endParaRPr lang="en-US" altLang="ko-KR" b="1"/>
          </a:p>
          <a:p>
            <a:r>
              <a:rPr lang="en-US" altLang="ko-KR"/>
              <a:t>Shooting, Lat, Long, STREET</a:t>
            </a:r>
          </a:p>
          <a:p>
            <a:r>
              <a:rPr lang="ko-KR" altLang="en-US"/>
              <a:t>순으로</a:t>
            </a:r>
            <a:r>
              <a:rPr lang="en-US" altLang="ko-KR"/>
              <a:t> </a:t>
            </a:r>
            <a:r>
              <a:rPr lang="ko-KR" altLang="en-US"/>
              <a:t>결측값이 많이 존재</a:t>
            </a:r>
          </a:p>
        </p:txBody>
      </p:sp>
      <p:pic>
        <p:nvPicPr>
          <p:cNvPr id="20" name="그림 19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9B8A040A-673E-E974-61CE-C6447991F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689" y="3913369"/>
            <a:ext cx="3177926" cy="27774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29717F-CFF0-7E1D-8858-F437216D6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2689" y="3517315"/>
            <a:ext cx="1926507" cy="38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3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95275" y="190500"/>
            <a:ext cx="11601450" cy="6477000"/>
          </a:xfrm>
          <a:prstGeom prst="round2SameRect">
            <a:avLst>
              <a:gd name="adj1" fmla="val 1526"/>
              <a:gd name="adj2" fmla="val 1833"/>
            </a:avLst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95275" y="190499"/>
            <a:ext cx="11601450" cy="519185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정의 확인</a:t>
            </a:r>
            <a:endParaRPr lang="ko-KR" altLang="en-US" sz="2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03544" y="369460"/>
            <a:ext cx="893823" cy="138845"/>
            <a:chOff x="10703544" y="369460"/>
            <a:chExt cx="893823" cy="13884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3AC870C-AAB7-4E4A-BA52-AE824DDB6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186" y="369460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98B797-A7B3-4C4B-A50F-560004B6F17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1469266" y="382095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20D4BD-A960-4E80-8D81-AD2EA1F4C4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03544" y="382096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A8FA5C6-B5B4-4795-B3CA-EB36CE71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2F0A864-85D8-40D8-9ACE-121EDCA9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B7FED0-1B11-417E-A611-2D8A3899417D}"/>
              </a:ext>
            </a:extLst>
          </p:cNvPr>
          <p:cNvGrpSpPr/>
          <p:nvPr/>
        </p:nvGrpSpPr>
        <p:grpSpPr>
          <a:xfrm>
            <a:off x="599885" y="290043"/>
            <a:ext cx="275246" cy="275246"/>
            <a:chOff x="454168" y="382727"/>
            <a:chExt cx="415674" cy="41567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3AA06E9-6E14-4ECE-8B8A-315250FB7CBE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8579325-1AD4-49F0-8197-09A2AF295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F2BBEC-BF50-FF23-3C55-1C2019C411E3}"/>
              </a:ext>
            </a:extLst>
          </p:cNvPr>
          <p:cNvSpPr txBox="1"/>
          <p:nvPr/>
        </p:nvSpPr>
        <p:spPr>
          <a:xfrm>
            <a:off x="459048" y="5269217"/>
            <a:ext cx="7173439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600"/>
              <a:t>SHOOTING</a:t>
            </a:r>
            <a:r>
              <a:rPr lang="ko-KR" altLang="en-US" sz="1600"/>
              <a:t>은 총격이 발생할 경우 </a:t>
            </a:r>
            <a:r>
              <a:rPr lang="en-US" altLang="ko-KR" sz="1600"/>
              <a:t>Y</a:t>
            </a:r>
            <a:r>
              <a:rPr lang="ko-KR" altLang="en-US" sz="1600"/>
              <a:t>로 표시되며 이외에는 </a:t>
            </a:r>
            <a:r>
              <a:rPr lang="en-US" altLang="ko-KR" sz="1600"/>
              <a:t>NULL</a:t>
            </a:r>
            <a:r>
              <a:rPr lang="ko-KR" altLang="en-US" sz="1600"/>
              <a:t>값으로 표시</a:t>
            </a:r>
            <a:r>
              <a:rPr lang="en-US" altLang="ko-KR" sz="1600"/>
              <a:t>.</a:t>
            </a:r>
          </a:p>
          <a:p>
            <a:pPr>
              <a:spcAft>
                <a:spcPts val="600"/>
              </a:spcAft>
            </a:pPr>
            <a:r>
              <a:rPr lang="en-US" altLang="ko-KR" sz="1600"/>
              <a:t>UCR_PART</a:t>
            </a:r>
            <a:r>
              <a:rPr lang="ko-KR" altLang="en-US" sz="1600"/>
              <a:t>는 </a:t>
            </a:r>
            <a:r>
              <a:rPr lang="en-US" altLang="ko-KR" sz="1600"/>
              <a:t>Part One, Part Two, Part Three, Other</a:t>
            </a:r>
            <a:r>
              <a:rPr lang="ko-KR" altLang="en-US" sz="1600"/>
              <a:t>로 구성됨</a:t>
            </a:r>
            <a:endParaRPr lang="en-US" altLang="ko-KR" sz="1600"/>
          </a:p>
          <a:p>
            <a:pPr>
              <a:spcAft>
                <a:spcPts val="600"/>
              </a:spcAft>
            </a:pPr>
            <a:r>
              <a:rPr lang="en-US" altLang="ko-KR" sz="1600"/>
              <a:t>OCURRED_ON_DATE</a:t>
            </a:r>
            <a:r>
              <a:rPr lang="ko-KR" altLang="en-US" sz="1600"/>
              <a:t>는 </a:t>
            </a:r>
            <a:r>
              <a:rPr lang="en-US" altLang="ko-KR" sz="1600"/>
              <a:t>YEAR, MONTH, DAY_OF_WEEK, HOUR</a:t>
            </a:r>
            <a:r>
              <a:rPr lang="ko-KR" altLang="en-US" sz="1600"/>
              <a:t>를 포함</a:t>
            </a:r>
            <a:endParaRPr lang="en-US" altLang="ko-KR" sz="1600"/>
          </a:p>
          <a:p>
            <a:pPr>
              <a:spcAft>
                <a:spcPts val="600"/>
              </a:spcAft>
            </a:pPr>
            <a:r>
              <a:rPr lang="en-US" altLang="ko-KR" sz="1600"/>
              <a:t>Location</a:t>
            </a:r>
            <a:r>
              <a:rPr lang="ko-KR" altLang="en-US" sz="1600"/>
              <a:t>은 </a:t>
            </a:r>
            <a:r>
              <a:rPr lang="en-US" altLang="ko-KR" sz="1600"/>
              <a:t>Lat(</a:t>
            </a:r>
            <a:r>
              <a:rPr lang="ko-KR" altLang="en-US" sz="1600"/>
              <a:t>위도</a:t>
            </a:r>
            <a:r>
              <a:rPr lang="en-US" altLang="ko-KR" sz="1600"/>
              <a:t>), Long(</a:t>
            </a:r>
            <a:r>
              <a:rPr lang="ko-KR" altLang="en-US" sz="1600"/>
              <a:t>경도</a:t>
            </a:r>
            <a:r>
              <a:rPr lang="en-US" altLang="ko-KR" sz="1600"/>
              <a:t>)</a:t>
            </a:r>
            <a:r>
              <a:rPr lang="ko-KR" altLang="en-US" sz="1600"/>
              <a:t>의 순서쌍으로 구성됨</a:t>
            </a:r>
            <a:endParaRPr lang="en-US" altLang="ko-KR" sz="16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875B7F-ED80-03EE-F870-B2661368A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48" y="1517868"/>
            <a:ext cx="6709729" cy="37513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5C41F8-3A3E-88CB-3A48-D6244FBD4E9B}"/>
              </a:ext>
            </a:extLst>
          </p:cNvPr>
          <p:cNvSpPr txBox="1"/>
          <p:nvPr/>
        </p:nvSpPr>
        <p:spPr>
          <a:xfrm>
            <a:off x="626429" y="1059937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데이터 열별 요소들 파악</a:t>
            </a:r>
          </a:p>
        </p:txBody>
      </p:sp>
    </p:spTree>
    <p:extLst>
      <p:ext uri="{BB962C8B-B14F-4D97-AF65-F5344CB8AC3E}">
        <p14:creationId xmlns:p14="http://schemas.microsoft.com/office/powerpoint/2010/main" val="94307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95275" y="190500"/>
            <a:ext cx="11601450" cy="6477000"/>
          </a:xfrm>
          <a:prstGeom prst="round2SameRect">
            <a:avLst>
              <a:gd name="adj1" fmla="val 1526"/>
              <a:gd name="adj2" fmla="val 1833"/>
            </a:avLst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95275" y="190500"/>
            <a:ext cx="11601450" cy="620504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3-1. 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 및 통계값 도출 </a:t>
            </a: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전체 분석</a:t>
            </a: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2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03544" y="369460"/>
            <a:ext cx="893823" cy="138845"/>
            <a:chOff x="10703544" y="369460"/>
            <a:chExt cx="893823" cy="13884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3AC870C-AAB7-4E4A-BA52-AE824DDB6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186" y="369460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98B797-A7B3-4C4B-A50F-560004B6F17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1469266" y="382095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20D4BD-A960-4E80-8D81-AD2EA1F4C4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03544" y="382096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A8FA5C6-B5B4-4795-B3CA-EB36CE71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2F0A864-85D8-40D8-9ACE-121EDCA9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B7FED0-1B11-417E-A611-2D8A3899417D}"/>
              </a:ext>
            </a:extLst>
          </p:cNvPr>
          <p:cNvGrpSpPr/>
          <p:nvPr/>
        </p:nvGrpSpPr>
        <p:grpSpPr>
          <a:xfrm>
            <a:off x="599885" y="290043"/>
            <a:ext cx="275246" cy="275246"/>
            <a:chOff x="454168" y="382727"/>
            <a:chExt cx="415674" cy="41567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3AA06E9-6E14-4ECE-8B8A-315250FB7CBE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8579325-1AD4-49F0-8197-09A2AF295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E1D8EE-6273-CBC2-4794-05884AD45F6D}"/>
              </a:ext>
            </a:extLst>
          </p:cNvPr>
          <p:cNvSpPr txBox="1"/>
          <p:nvPr/>
        </p:nvSpPr>
        <p:spPr>
          <a:xfrm>
            <a:off x="599885" y="1208089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연도별 범죄</a:t>
            </a:r>
            <a:r>
              <a:rPr lang="en-US" altLang="ko-KR" b="1"/>
              <a:t>/</a:t>
            </a:r>
            <a:r>
              <a:rPr lang="ko-KR" altLang="en-US" b="1"/>
              <a:t>사건 발생 빈도</a:t>
            </a:r>
          </a:p>
        </p:txBody>
      </p:sp>
      <p:pic>
        <p:nvPicPr>
          <p:cNvPr id="20" name="그림 19" descr="테이블이(가) 표시된 사진&#10;&#10;자동 생성된 설명">
            <a:extLst>
              <a:ext uri="{FF2B5EF4-FFF2-40B4-BE49-F238E27FC236}">
                <a16:creationId xmlns:a16="http://schemas.microsoft.com/office/drawing/2014/main" id="{2E940E21-6A8F-916D-0150-5E0DBA31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543" y="2516385"/>
            <a:ext cx="2283932" cy="21729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09065D-F618-C21D-C987-58ABCF46706C}"/>
              </a:ext>
            </a:extLst>
          </p:cNvPr>
          <p:cNvSpPr txBox="1"/>
          <p:nvPr/>
        </p:nvSpPr>
        <p:spPr>
          <a:xfrm>
            <a:off x="395833" y="4827308"/>
            <a:ext cx="8574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2017</a:t>
            </a:r>
            <a:r>
              <a:rPr lang="ko-KR" altLang="en-US"/>
              <a:t>년도에 </a:t>
            </a:r>
            <a:r>
              <a:rPr lang="en-US" altLang="ko-KR"/>
              <a:t>100,886</a:t>
            </a:r>
            <a:r>
              <a:rPr lang="ko-KR" altLang="en-US"/>
              <a:t>건으로 가장 많고 </a:t>
            </a:r>
            <a:r>
              <a:rPr lang="en-US" altLang="ko-KR"/>
              <a:t>2015</a:t>
            </a:r>
            <a:r>
              <a:rPr lang="ko-KR" altLang="en-US"/>
              <a:t>년에 </a:t>
            </a:r>
            <a:r>
              <a:rPr lang="en-US" altLang="ko-KR"/>
              <a:t>53,388</a:t>
            </a:r>
            <a:r>
              <a:rPr lang="ko-KR" altLang="en-US"/>
              <a:t>건으로 빈도가 가장 낮다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7A81DFA-5499-9BCC-BC76-D010266C5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85" y="5593726"/>
            <a:ext cx="6177909" cy="5085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7AF6C1-5057-E839-6C74-85523DD8662A}"/>
              </a:ext>
            </a:extLst>
          </p:cNvPr>
          <p:cNvSpPr txBox="1"/>
          <p:nvPr/>
        </p:nvSpPr>
        <p:spPr>
          <a:xfrm>
            <a:off x="599885" y="6170164"/>
            <a:ext cx="509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평균적으로 한 해 </a:t>
            </a:r>
            <a:r>
              <a:rPr lang="en-US" altLang="ko-KR"/>
              <a:t>79768</a:t>
            </a:r>
            <a:r>
              <a:rPr lang="ko-KR" altLang="en-US"/>
              <a:t>건의 범죄</a:t>
            </a:r>
            <a:r>
              <a:rPr lang="en-US" altLang="ko-KR"/>
              <a:t>/ </a:t>
            </a:r>
            <a:r>
              <a:rPr lang="ko-KR" altLang="en-US"/>
              <a:t>사고가 발생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20E9905-689E-51FD-38B8-A3A403FAF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26" y="1682915"/>
            <a:ext cx="4420217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4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95275" y="190500"/>
            <a:ext cx="11601450" cy="6477000"/>
          </a:xfrm>
          <a:prstGeom prst="round2SameRect">
            <a:avLst>
              <a:gd name="adj1" fmla="val 1526"/>
              <a:gd name="adj2" fmla="val 1833"/>
            </a:avLst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95275" y="190500"/>
            <a:ext cx="11601450" cy="660248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3-1. 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 및 통계값 도출 </a:t>
            </a: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전체 분석</a:t>
            </a: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2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03544" y="369460"/>
            <a:ext cx="893823" cy="138845"/>
            <a:chOff x="10703544" y="369460"/>
            <a:chExt cx="893823" cy="13884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3AC870C-AAB7-4E4A-BA52-AE824DDB6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186" y="369460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98B797-A7B3-4C4B-A50F-560004B6F17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1469266" y="382095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20D4BD-A960-4E80-8D81-AD2EA1F4C4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03544" y="382096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A8FA5C6-B5B4-4795-B3CA-EB36CE71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2F0A864-85D8-40D8-9ACE-121EDCA9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B7FED0-1B11-417E-A611-2D8A3899417D}"/>
              </a:ext>
            </a:extLst>
          </p:cNvPr>
          <p:cNvGrpSpPr/>
          <p:nvPr/>
        </p:nvGrpSpPr>
        <p:grpSpPr>
          <a:xfrm>
            <a:off x="599885" y="290043"/>
            <a:ext cx="275246" cy="275246"/>
            <a:chOff x="454168" y="382727"/>
            <a:chExt cx="415674" cy="41567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3AA06E9-6E14-4ECE-8B8A-315250FB7CBE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8579325-1AD4-49F0-8197-09A2AF295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917C46F-21EF-A7AC-1D56-BED114610B5B}"/>
              </a:ext>
            </a:extLst>
          </p:cNvPr>
          <p:cNvSpPr txBox="1"/>
          <p:nvPr/>
        </p:nvSpPr>
        <p:spPr>
          <a:xfrm>
            <a:off x="599885" y="1249032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월별 범죄</a:t>
            </a:r>
            <a:r>
              <a:rPr lang="en-US" altLang="ko-KR" b="1"/>
              <a:t>/</a:t>
            </a:r>
            <a:r>
              <a:rPr lang="ko-KR" altLang="en-US" b="1"/>
              <a:t>사건 발생 빈도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69EF3E9-334C-0A24-9892-C697D992A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67" y="1753311"/>
            <a:ext cx="4250055" cy="2914650"/>
          </a:xfrm>
          <a:prstGeom prst="rect">
            <a:avLst/>
          </a:prstGeom>
        </p:spPr>
      </p:pic>
      <p:pic>
        <p:nvPicPr>
          <p:cNvPr id="21" name="그림 20" descr="테이블이(가) 표시된 사진&#10;&#10;자동 생성된 설명">
            <a:extLst>
              <a:ext uri="{FF2B5EF4-FFF2-40B4-BE49-F238E27FC236}">
                <a16:creationId xmlns:a16="http://schemas.microsoft.com/office/drawing/2014/main" id="{47FC253A-5938-37DE-21AB-CD298CEB5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558" y="1761407"/>
            <a:ext cx="1481778" cy="306072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93E06E6-CACA-D9E5-5398-DB5F33D34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884" y="5570525"/>
            <a:ext cx="6094417" cy="3662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3C44DF-27C6-2149-F23B-D668F357EA90}"/>
              </a:ext>
            </a:extLst>
          </p:cNvPr>
          <p:cNvSpPr txBox="1"/>
          <p:nvPr/>
        </p:nvSpPr>
        <p:spPr>
          <a:xfrm>
            <a:off x="5901136" y="2830103"/>
            <a:ext cx="6064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7, 8</a:t>
            </a:r>
            <a:r>
              <a:rPr lang="ko-KR" altLang="en-US"/>
              <a:t>월에 범죄</a:t>
            </a:r>
            <a:r>
              <a:rPr lang="en-US" altLang="ko-KR"/>
              <a:t>/</a:t>
            </a:r>
            <a:r>
              <a:rPr lang="ko-KR" altLang="en-US"/>
              <a:t>사건이 가장 많이 발생</a:t>
            </a:r>
            <a:endParaRPr lang="en-US" altLang="ko-KR"/>
          </a:p>
          <a:p>
            <a:r>
              <a:rPr lang="en-US" altLang="ko-KR"/>
              <a:t>2</a:t>
            </a:r>
            <a:r>
              <a:rPr lang="ko-KR" altLang="en-US"/>
              <a:t>월에 범죄</a:t>
            </a:r>
            <a:r>
              <a:rPr lang="en-US" altLang="ko-KR"/>
              <a:t>/</a:t>
            </a:r>
            <a:r>
              <a:rPr lang="ko-KR" altLang="en-US"/>
              <a:t>사건이 가장 적게 발생</a:t>
            </a:r>
            <a:endParaRPr lang="en-US" altLang="ko-KR"/>
          </a:p>
          <a:p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>
                <a:sym typeface="Wingdings" panose="05000000000000000000" pitchFamily="2" charset="2"/>
              </a:rPr>
              <a:t>여름</a:t>
            </a:r>
            <a:r>
              <a:rPr lang="en-US" altLang="ko-KR">
                <a:sym typeface="Wingdings" panose="05000000000000000000" pitchFamily="2" charset="2"/>
              </a:rPr>
              <a:t>(6~8</a:t>
            </a:r>
            <a:r>
              <a:rPr lang="ko-KR" altLang="en-US">
                <a:sym typeface="Wingdings" panose="05000000000000000000" pitchFamily="2" charset="2"/>
              </a:rPr>
              <a:t>월</a:t>
            </a:r>
            <a:r>
              <a:rPr lang="en-US" altLang="ko-KR">
                <a:sym typeface="Wingdings" panose="05000000000000000000" pitchFamily="2" charset="2"/>
              </a:rPr>
              <a:t>)</a:t>
            </a:r>
            <a:r>
              <a:rPr lang="ko-KR" altLang="en-US">
                <a:sym typeface="Wingdings" panose="05000000000000000000" pitchFamily="2" charset="2"/>
              </a:rPr>
              <a:t>이 겨울</a:t>
            </a:r>
            <a:r>
              <a:rPr lang="en-US" altLang="ko-KR">
                <a:sym typeface="Wingdings" panose="05000000000000000000" pitchFamily="2" charset="2"/>
              </a:rPr>
              <a:t>(12~2)</a:t>
            </a:r>
            <a:r>
              <a:rPr lang="ko-KR" altLang="en-US">
                <a:sym typeface="Wingdings" panose="05000000000000000000" pitchFamily="2" charset="2"/>
              </a:rPr>
              <a:t>월 보다 범죄 발생 빈도 높음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7F0C5-D332-310C-CFA2-BA46C825B2B7}"/>
              </a:ext>
            </a:extLst>
          </p:cNvPr>
          <p:cNvSpPr txBox="1"/>
          <p:nvPr/>
        </p:nvSpPr>
        <p:spPr>
          <a:xfrm>
            <a:off x="599884" y="6129543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월별로 발생하는 평균 범죄</a:t>
            </a:r>
            <a:r>
              <a:rPr lang="en-US" altLang="ko-KR"/>
              <a:t>/</a:t>
            </a:r>
            <a:r>
              <a:rPr lang="ko-KR" altLang="en-US"/>
              <a:t>사건 수는 </a:t>
            </a:r>
            <a:r>
              <a:rPr lang="en-US" altLang="ko-KR"/>
              <a:t>26,589</a:t>
            </a:r>
            <a:r>
              <a:rPr lang="ko-KR" altLang="en-US"/>
              <a:t>건</a:t>
            </a:r>
          </a:p>
        </p:txBody>
      </p:sp>
    </p:spTree>
    <p:extLst>
      <p:ext uri="{BB962C8B-B14F-4D97-AF65-F5344CB8AC3E}">
        <p14:creationId xmlns:p14="http://schemas.microsoft.com/office/powerpoint/2010/main" val="136528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95275" y="190500"/>
            <a:ext cx="11601450" cy="6477000"/>
          </a:xfrm>
          <a:prstGeom prst="round2SameRect">
            <a:avLst>
              <a:gd name="adj1" fmla="val 1526"/>
              <a:gd name="adj2" fmla="val 1833"/>
            </a:avLst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95275" y="190500"/>
            <a:ext cx="11601450" cy="646332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3-1. 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 및 통계값 도출 </a:t>
            </a: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전체 분석</a:t>
            </a: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2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03544" y="369460"/>
            <a:ext cx="893823" cy="138845"/>
            <a:chOff x="10703544" y="369460"/>
            <a:chExt cx="893823" cy="13884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3AC870C-AAB7-4E4A-BA52-AE824DDB6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186" y="369460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98B797-A7B3-4C4B-A50F-560004B6F17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1469266" y="382095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20D4BD-A960-4E80-8D81-AD2EA1F4C4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03544" y="382096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A8FA5C6-B5B4-4795-B3CA-EB36CE71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2F0A864-85D8-40D8-9ACE-121EDCA9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B7FED0-1B11-417E-A611-2D8A3899417D}"/>
              </a:ext>
            </a:extLst>
          </p:cNvPr>
          <p:cNvGrpSpPr/>
          <p:nvPr/>
        </p:nvGrpSpPr>
        <p:grpSpPr>
          <a:xfrm>
            <a:off x="599885" y="290043"/>
            <a:ext cx="275246" cy="275246"/>
            <a:chOff x="454168" y="382727"/>
            <a:chExt cx="415674" cy="41567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3AA06E9-6E14-4ECE-8B8A-315250FB7CBE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8579325-1AD4-49F0-8197-09A2AF295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0B3E5B0-41AD-8DE9-7459-1726D69A5E6F}"/>
              </a:ext>
            </a:extLst>
          </p:cNvPr>
          <p:cNvSpPr txBox="1"/>
          <p:nvPr/>
        </p:nvSpPr>
        <p:spPr>
          <a:xfrm>
            <a:off x="808130" y="115955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요일별 범죄 발생 빈도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EEBCC2E-67BC-B882-E4B8-F8FCDF836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9" y="5891649"/>
            <a:ext cx="5530100" cy="57900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B9C7DA0-2378-D0E0-1723-DC8A1CF24346}"/>
              </a:ext>
            </a:extLst>
          </p:cNvPr>
          <p:cNvSpPr txBox="1"/>
          <p:nvPr/>
        </p:nvSpPr>
        <p:spPr>
          <a:xfrm>
            <a:off x="599885" y="5094001"/>
            <a:ext cx="3834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금요일이 범죄</a:t>
            </a:r>
            <a:r>
              <a:rPr lang="en-US" altLang="ko-KR"/>
              <a:t>/</a:t>
            </a:r>
            <a:r>
              <a:rPr lang="ko-KR" altLang="en-US"/>
              <a:t>사건 빈도 가장 높음</a:t>
            </a:r>
            <a:endParaRPr lang="en-US" altLang="ko-KR"/>
          </a:p>
          <a:p>
            <a:r>
              <a:rPr lang="ko-KR" altLang="en-US"/>
              <a:t>일요일이 가장 낮음</a:t>
            </a:r>
          </a:p>
        </p:txBody>
      </p:sp>
      <p:pic>
        <p:nvPicPr>
          <p:cNvPr id="33" name="그림 32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65DC3297-50E5-F3CF-7D01-B86289251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906" y="2238606"/>
            <a:ext cx="2549747" cy="238078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3C844A0-E116-DFBE-624D-ECF72D9F8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07" y="1730073"/>
            <a:ext cx="4229690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8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95275" y="190500"/>
            <a:ext cx="11601450" cy="6477000"/>
          </a:xfrm>
          <a:prstGeom prst="round2SameRect">
            <a:avLst>
              <a:gd name="adj1" fmla="val 1526"/>
              <a:gd name="adj2" fmla="val 1833"/>
            </a:avLst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95275" y="190500"/>
            <a:ext cx="11601450" cy="669310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3-1. 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 및 통계값 도출 </a:t>
            </a: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전체 분석</a:t>
            </a: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2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03544" y="369460"/>
            <a:ext cx="893823" cy="138845"/>
            <a:chOff x="10703544" y="369460"/>
            <a:chExt cx="893823" cy="13884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3AC870C-AAB7-4E4A-BA52-AE824DDB6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186" y="369460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98B797-A7B3-4C4B-A50F-560004B6F17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1469266" y="382095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20D4BD-A960-4E80-8D81-AD2EA1F4C4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03544" y="382096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A8FA5C6-B5B4-4795-B3CA-EB36CE71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2F0A864-85D8-40D8-9ACE-121EDCA9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B7FED0-1B11-417E-A611-2D8A3899417D}"/>
              </a:ext>
            </a:extLst>
          </p:cNvPr>
          <p:cNvGrpSpPr/>
          <p:nvPr/>
        </p:nvGrpSpPr>
        <p:grpSpPr>
          <a:xfrm>
            <a:off x="599885" y="290043"/>
            <a:ext cx="275246" cy="275246"/>
            <a:chOff x="454168" y="382727"/>
            <a:chExt cx="415674" cy="41567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3AA06E9-6E14-4ECE-8B8A-315250FB7CBE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8579325-1AD4-49F0-8197-09A2AF295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9F1766E-9B28-AA7C-5247-2E0D620B295A}"/>
              </a:ext>
            </a:extLst>
          </p:cNvPr>
          <p:cNvSpPr txBox="1"/>
          <p:nvPr/>
        </p:nvSpPr>
        <p:spPr>
          <a:xfrm>
            <a:off x="1116099" y="5025722"/>
            <a:ext cx="4867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오전 </a:t>
            </a:r>
            <a:r>
              <a:rPr lang="en-US" altLang="ko-KR"/>
              <a:t>5</a:t>
            </a:r>
            <a:r>
              <a:rPr lang="ko-KR" altLang="en-US"/>
              <a:t>시에 </a:t>
            </a:r>
            <a:r>
              <a:rPr lang="en-US" altLang="ko-KR"/>
              <a:t>3,311</a:t>
            </a:r>
            <a:r>
              <a:rPr lang="ko-KR" altLang="en-US"/>
              <a:t>건으로 가장 적게 발생하고</a:t>
            </a:r>
            <a:r>
              <a:rPr lang="en-US" altLang="ko-KR"/>
              <a:t>,</a:t>
            </a:r>
          </a:p>
          <a:p>
            <a:r>
              <a:rPr lang="ko-KR" altLang="en-US"/>
              <a:t>오후 </a:t>
            </a:r>
            <a:r>
              <a:rPr lang="en-US" altLang="ko-KR"/>
              <a:t>5</a:t>
            </a:r>
            <a:r>
              <a:rPr lang="ko-KR" altLang="en-US"/>
              <a:t>시에 </a:t>
            </a:r>
            <a:r>
              <a:rPr lang="en-US" altLang="ko-KR"/>
              <a:t>20,763</a:t>
            </a:r>
            <a:r>
              <a:rPr lang="ko-KR" altLang="en-US"/>
              <a:t>건으로 가장 빈번하게 발생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563A92-AEAC-95B3-6259-CB3BEB78A93D}"/>
              </a:ext>
            </a:extLst>
          </p:cNvPr>
          <p:cNvSpPr txBox="1"/>
          <p:nvPr/>
        </p:nvSpPr>
        <p:spPr>
          <a:xfrm>
            <a:off x="1204420" y="113316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시간별 범죄 발생 빈도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2C9E620-555E-3082-9376-9EAB97111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78" y="1502495"/>
            <a:ext cx="5053022" cy="338013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4EFE319-029B-54DC-D2A5-1D4F0A69A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449" y="5815141"/>
            <a:ext cx="5664191" cy="57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7881E59F-DF46-44D7-A894-E367A749DA36}"/>
              </a:ext>
            </a:extLst>
          </p:cNvPr>
          <p:cNvSpPr/>
          <p:nvPr/>
        </p:nvSpPr>
        <p:spPr>
          <a:xfrm>
            <a:off x="295275" y="190500"/>
            <a:ext cx="11601450" cy="6667500"/>
          </a:xfrm>
          <a:prstGeom prst="round2SameRect">
            <a:avLst>
              <a:gd name="adj1" fmla="val 1526"/>
              <a:gd name="adj2" fmla="val 1833"/>
            </a:avLst>
          </a:prstGeom>
          <a:solidFill>
            <a:srgbClr val="F0EBE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047A0CD5-8244-4FBC-BD57-59DF3A4BBDE3}"/>
              </a:ext>
            </a:extLst>
          </p:cNvPr>
          <p:cNvSpPr/>
          <p:nvPr/>
        </p:nvSpPr>
        <p:spPr>
          <a:xfrm>
            <a:off x="295275" y="190499"/>
            <a:ext cx="11601450" cy="614719"/>
          </a:xfrm>
          <a:prstGeom prst="round2Same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defRPr/>
            </a:pP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3-1. 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 및 통계값 도출 </a:t>
            </a: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전체 분석</a:t>
            </a:r>
            <a:r>
              <a:rPr lang="en-US" altLang="ko-KR" sz="2800" ker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2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703544" y="369460"/>
            <a:ext cx="893823" cy="138845"/>
            <a:chOff x="10703544" y="369460"/>
            <a:chExt cx="893823" cy="13884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3AC870C-AAB7-4E4A-BA52-AE824DDB6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186" y="369460"/>
              <a:ext cx="105211" cy="138845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998B797-A7B3-4C4B-A50F-560004B6F17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1469266" y="382095"/>
              <a:ext cx="128101" cy="11357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20D4BD-A960-4E80-8D81-AD2EA1F4C4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03544" y="382096"/>
              <a:ext cx="142773" cy="113573"/>
              <a:chOff x="6124" y="305"/>
              <a:chExt cx="841" cy="6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A8FA5C6-B5B4-4795-B3CA-EB36CE71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2F0A864-85D8-40D8-9ACE-121EDCA9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B7FED0-1B11-417E-A611-2D8A3899417D}"/>
              </a:ext>
            </a:extLst>
          </p:cNvPr>
          <p:cNvGrpSpPr/>
          <p:nvPr/>
        </p:nvGrpSpPr>
        <p:grpSpPr>
          <a:xfrm>
            <a:off x="599885" y="290043"/>
            <a:ext cx="275246" cy="275246"/>
            <a:chOff x="454168" y="382727"/>
            <a:chExt cx="415674" cy="41567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3AA06E9-6E14-4ECE-8B8A-315250FB7CBE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8579325-1AD4-49F0-8197-09A2AF295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5E96337-4312-B500-3CEF-04B5EEF4DA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55" b="2735"/>
          <a:stretch/>
        </p:blipFill>
        <p:spPr>
          <a:xfrm>
            <a:off x="722122" y="1428217"/>
            <a:ext cx="4489678" cy="3688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0D21DE-DB2C-D72C-53B4-ECB26591C57E}"/>
              </a:ext>
            </a:extLst>
          </p:cNvPr>
          <p:cNvSpPr txBox="1"/>
          <p:nvPr/>
        </p:nvSpPr>
        <p:spPr>
          <a:xfrm>
            <a:off x="478757" y="5244518"/>
            <a:ext cx="56172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범죄 코드 그룹별로 그룹화</a:t>
            </a:r>
            <a:endParaRPr lang="en-US" altLang="ko-KR" sz="1600"/>
          </a:p>
          <a:p>
            <a:r>
              <a:rPr lang="ko-KR" altLang="en-US" sz="1600"/>
              <a:t>상위 </a:t>
            </a:r>
            <a:r>
              <a:rPr lang="en-US" altLang="ko-KR" sz="1600"/>
              <a:t>10</a:t>
            </a:r>
            <a:r>
              <a:rPr lang="ko-KR" altLang="en-US" sz="1600"/>
              <a:t>개 항목에 대해 순서대로 나열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600"/>
              <a:t>오토바이 사고</a:t>
            </a:r>
            <a:r>
              <a:rPr lang="en-US" altLang="ko-KR" sz="1600"/>
              <a:t>, </a:t>
            </a:r>
            <a:r>
              <a:rPr lang="ko-KR" altLang="en-US" sz="1600"/>
              <a:t>절도</a:t>
            </a:r>
            <a:r>
              <a:rPr lang="en-US" altLang="ko-KR" sz="1600"/>
              <a:t>, </a:t>
            </a:r>
            <a:r>
              <a:rPr lang="ko-KR" altLang="en-US" sz="1600"/>
              <a:t>의료 지원</a:t>
            </a:r>
            <a:r>
              <a:rPr lang="en-US" altLang="ko-KR" sz="1600"/>
              <a:t>, </a:t>
            </a:r>
            <a:r>
              <a:rPr lang="ko-KR" altLang="en-US" sz="1600"/>
              <a:t>개인 조사</a:t>
            </a:r>
            <a:r>
              <a:rPr lang="en-US" altLang="ko-KR" sz="1600"/>
              <a:t>, </a:t>
            </a:r>
            <a:r>
              <a:rPr lang="ko-KR" altLang="en-US" sz="1600"/>
              <a:t>기타</a:t>
            </a:r>
            <a:r>
              <a:rPr lang="en-US" altLang="ko-KR" sz="1600"/>
              <a:t>, </a:t>
            </a:r>
            <a:r>
              <a:rPr lang="ko-KR" altLang="en-US" sz="1600"/>
              <a:t>약물 위반</a:t>
            </a:r>
            <a:r>
              <a:rPr lang="en-US" altLang="ko-KR" sz="1600"/>
              <a:t>,</a:t>
            </a:r>
          </a:p>
          <a:p>
            <a:r>
              <a:rPr lang="ko-KR" altLang="en-US" sz="1600"/>
              <a:t>단순 폭행</a:t>
            </a:r>
            <a:r>
              <a:rPr lang="en-US" altLang="ko-KR" sz="1600"/>
              <a:t>, </a:t>
            </a:r>
            <a:r>
              <a:rPr lang="ko-KR" altLang="en-US" sz="1600"/>
              <a:t>사유재산 파괴</a:t>
            </a:r>
            <a:r>
              <a:rPr lang="en-US" altLang="ko-KR" sz="1600"/>
              <a:t>, </a:t>
            </a:r>
            <a:r>
              <a:rPr lang="ko-KR" altLang="en-US" sz="1600"/>
              <a:t>언쟁</a:t>
            </a:r>
            <a:r>
              <a:rPr lang="en-US" altLang="ko-KR" sz="1600"/>
              <a:t>, </a:t>
            </a:r>
            <a:r>
              <a:rPr lang="ko-KR" altLang="en-US" sz="1600"/>
              <a:t>견인 순으로 빈도수가 높음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BF9AA9F-BDF4-AA25-0B19-863CAEA04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422" y="2037630"/>
            <a:ext cx="4420369" cy="27827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226E35-AD21-84D7-7319-99B000406FD7}"/>
              </a:ext>
            </a:extLst>
          </p:cNvPr>
          <p:cNvSpPr txBox="1"/>
          <p:nvPr/>
        </p:nvSpPr>
        <p:spPr>
          <a:xfrm>
            <a:off x="6893840" y="4872361"/>
            <a:ext cx="2971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part three</a:t>
            </a:r>
            <a:r>
              <a:rPr lang="ko-KR" altLang="en-US" sz="1600"/>
              <a:t>가 절반 가량을 차지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9FDEEE-BA89-6000-2960-FE169BA32790}"/>
              </a:ext>
            </a:extLst>
          </p:cNvPr>
          <p:cNvSpPr txBox="1"/>
          <p:nvPr/>
        </p:nvSpPr>
        <p:spPr>
          <a:xfrm>
            <a:off x="722122" y="1029255"/>
            <a:ext cx="383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범죄 코드 항목별 범죄</a:t>
            </a:r>
            <a:r>
              <a:rPr lang="en-US" altLang="ko-KR" b="1"/>
              <a:t>/</a:t>
            </a:r>
            <a:r>
              <a:rPr lang="ko-KR" altLang="en-US" b="1"/>
              <a:t>사고 빈도수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62DCB1-187C-D341-FAD3-9E4DF7EDBD8B}"/>
              </a:ext>
            </a:extLst>
          </p:cNvPr>
          <p:cNvSpPr txBox="1"/>
          <p:nvPr/>
        </p:nvSpPr>
        <p:spPr>
          <a:xfrm>
            <a:off x="6561110" y="1633314"/>
            <a:ext cx="4285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UCR_PART</a:t>
            </a:r>
            <a:r>
              <a:rPr lang="ko-KR" altLang="en-US" b="1"/>
              <a:t>에 따른 범죄</a:t>
            </a:r>
            <a:r>
              <a:rPr lang="en-US" altLang="ko-KR" b="1"/>
              <a:t>/</a:t>
            </a:r>
            <a:r>
              <a:rPr lang="ko-KR" altLang="en-US" b="1"/>
              <a:t>사건 발생 비율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2386363974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1362</Words>
  <Application>Microsoft Office PowerPoint</Application>
  <PresentationFormat>와이드스크린</PresentationFormat>
  <Paragraphs>172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손가현</cp:lastModifiedBy>
  <cp:revision>15</cp:revision>
  <dcterms:created xsi:type="dcterms:W3CDTF">2021-08-03T03:33:14Z</dcterms:created>
  <dcterms:modified xsi:type="dcterms:W3CDTF">2022-06-02T13:24:03Z</dcterms:modified>
</cp:coreProperties>
</file>