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AE1"/>
    <a:srgbClr val="E6C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146" autoAdjust="0"/>
    <p:restoredTop sz="94660"/>
  </p:normalViewPr>
  <p:slideViewPr>
    <p:cSldViewPr snapToGrid="0">
      <p:cViewPr>
        <p:scale>
          <a:sx n="68" d="100"/>
          <a:sy n="68" d="100"/>
        </p:scale>
        <p:origin x="43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1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24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43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8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96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72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58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72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02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92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16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2649116" y="3757539"/>
            <a:ext cx="6727966" cy="1167610"/>
            <a:chOff x="461727" y="1682941"/>
            <a:chExt cx="6548673" cy="802257"/>
          </a:xfrm>
        </p:grpSpPr>
        <p:sp>
          <p:nvSpPr>
            <p:cNvPr id="74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1770320"/>
              <a:ext cx="6548673" cy="714878"/>
            </a:xfrm>
            <a:prstGeom prst="roundRect">
              <a:avLst>
                <a:gd name="adj" fmla="val 12869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1651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ker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고급 경사 하강법</a:t>
              </a:r>
              <a:endParaRPr lang="en-US" altLang="ko-KR" sz="8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83204" y="168294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E1900A2-E65E-4137-86E7-E94E02A42431}"/>
              </a:ext>
            </a:extLst>
          </p:cNvPr>
          <p:cNvSpPr txBox="1"/>
          <p:nvPr/>
        </p:nvSpPr>
        <p:spPr>
          <a:xfrm>
            <a:off x="9798922" y="6212541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20201040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손가현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77E407-DA34-41D7-8227-BC4079F721D3}"/>
              </a:ext>
            </a:extLst>
          </p:cNvPr>
          <p:cNvSpPr txBox="1"/>
          <p:nvPr/>
        </p:nvSpPr>
        <p:spPr>
          <a:xfrm>
            <a:off x="2923529" y="5156032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모두의 딥러닝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9-2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8F0E72-2A81-4899-81BE-651DFFAFA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361" y="630139"/>
            <a:ext cx="57054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9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ker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경사 하강법의 한계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0F3CB7-3655-4644-8824-0AFE32627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734" y="2544754"/>
            <a:ext cx="5272366" cy="24900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F704A1-C2CB-4BF2-BAC5-AACBAF57DAD9}"/>
              </a:ext>
            </a:extLst>
          </p:cNvPr>
          <p:cNvSpPr txBox="1"/>
          <p:nvPr/>
        </p:nvSpPr>
        <p:spPr>
          <a:xfrm>
            <a:off x="6961051" y="2644170"/>
            <a:ext cx="4115215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가중치와 바이어스를 한 번 업데이트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400"/>
              </a:spcBef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-&gt;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모든 데이터를 입력 후 미분해야 됨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400"/>
              </a:spcBef>
            </a:pPr>
            <a:r>
              <a:rPr lang="ko-KR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∴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계산량 많아짐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5C57517-DD02-4E22-B118-B32702429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734" y="1121538"/>
            <a:ext cx="4840566" cy="132855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59F7D2C-9C64-492C-A9D1-C37195FBBAF9}"/>
              </a:ext>
            </a:extLst>
          </p:cNvPr>
          <p:cNvSpPr txBox="1"/>
          <p:nvPr/>
        </p:nvSpPr>
        <p:spPr>
          <a:xfrm>
            <a:off x="6961050" y="2144014"/>
            <a:ext cx="1619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경사 하강법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C199FA-3230-48F2-9291-6E0F7B30F251}"/>
              </a:ext>
            </a:extLst>
          </p:cNvPr>
          <p:cNvSpPr txBox="1"/>
          <p:nvPr/>
        </p:nvSpPr>
        <p:spPr>
          <a:xfrm>
            <a:off x="9386048" y="460645"/>
            <a:ext cx="2028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9-2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고급 경사 하강법</a:t>
            </a:r>
          </a:p>
        </p:txBody>
      </p:sp>
    </p:spTree>
    <p:extLst>
      <p:ext uri="{BB962C8B-B14F-4D97-AF65-F5344CB8AC3E}">
        <p14:creationId xmlns:p14="http://schemas.microsoft.com/office/powerpoint/2010/main" val="123813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kern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확률적 경사 하강법</a:t>
            </a:r>
            <a:r>
              <a:rPr lang="en-US" altLang="ko-KR" sz="2800" b="1" kern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(SGD)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4842B7-F36B-4DD7-BED1-AB84E17FEEEE}"/>
              </a:ext>
            </a:extLst>
          </p:cNvPr>
          <p:cNvSpPr txBox="1"/>
          <p:nvPr/>
        </p:nvSpPr>
        <p:spPr>
          <a:xfrm>
            <a:off x="9386048" y="460645"/>
            <a:ext cx="2028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9-2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고급 경사 하강법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03EF6BE-7501-49AA-8118-2806956C8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417" y="1748397"/>
            <a:ext cx="7381112" cy="29401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AE501B-A760-47FC-A9C3-BCCDF9772817}"/>
              </a:ext>
            </a:extLst>
          </p:cNvPr>
          <p:cNvSpPr txBox="1"/>
          <p:nvPr/>
        </p:nvSpPr>
        <p:spPr>
          <a:xfrm>
            <a:off x="2008094" y="1379065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Gradient Descent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B157D3-08A3-4B17-B151-D1341854ACFD}"/>
              </a:ext>
            </a:extLst>
          </p:cNvPr>
          <p:cNvSpPr txBox="1"/>
          <p:nvPr/>
        </p:nvSpPr>
        <p:spPr>
          <a:xfrm>
            <a:off x="5654561" y="1415116"/>
            <a:ext cx="317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>
                <a:latin typeface="나눔고딕" panose="020D0604000000000000" pitchFamily="50" charset="-127"/>
                <a:ea typeface="나눔고딕" panose="020D0604000000000000" pitchFamily="50" charset="-127"/>
              </a:rPr>
              <a:t>Stochastic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 Gradient Descent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340D96-3688-4358-B19A-47F1DA51A600}"/>
              </a:ext>
            </a:extLst>
          </p:cNvPr>
          <p:cNvSpPr txBox="1"/>
          <p:nvPr/>
        </p:nvSpPr>
        <p:spPr>
          <a:xfrm>
            <a:off x="5807441" y="1189239"/>
            <a:ext cx="9092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latin typeface="나눔고딕" panose="020D0604000000000000" pitchFamily="50" charset="-127"/>
                <a:ea typeface="나눔고딕" panose="020D0604000000000000" pitchFamily="50" charset="-127"/>
              </a:rPr>
              <a:t>확률적인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3C1FFD-30CA-43C4-8749-C262C8C09F8C}"/>
              </a:ext>
            </a:extLst>
          </p:cNvPr>
          <p:cNvSpPr txBox="1"/>
          <p:nvPr/>
        </p:nvSpPr>
        <p:spPr>
          <a:xfrm>
            <a:off x="3167066" y="48522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안정적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BBF508-7F31-424C-B2A7-49530E92073D}"/>
              </a:ext>
            </a:extLst>
          </p:cNvPr>
          <p:cNvSpPr txBox="1"/>
          <p:nvPr/>
        </p:nvSpPr>
        <p:spPr>
          <a:xfrm>
            <a:off x="6138224" y="4837155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빠른 속도</a:t>
            </a:r>
            <a:r>
              <a:rPr lang="en-US" altLang="ko-KR"/>
              <a:t>, </a:t>
            </a:r>
            <a:r>
              <a:rPr lang="ko-KR" altLang="en-US"/>
              <a:t>불안정적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9C8A83-77A4-4FEE-B037-1B1A22AD2E2C}"/>
              </a:ext>
            </a:extLst>
          </p:cNvPr>
          <p:cNvSpPr txBox="1"/>
          <p:nvPr/>
        </p:nvSpPr>
        <p:spPr>
          <a:xfrm>
            <a:off x="2101938" y="4852242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느린 속도</a:t>
            </a:r>
            <a:r>
              <a:rPr lang="en-US" altLang="ko-KR"/>
              <a:t>,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9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ker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모멘텀 </a:t>
            </a:r>
            <a:r>
              <a:rPr lang="en-US" altLang="ko-KR" sz="2800" b="1" ker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SGD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5E04A1E-4D8B-4FB8-BE83-1AB3C1D143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90" y="2541285"/>
            <a:ext cx="5876940" cy="27493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373A43-394C-4B2E-83F0-59F1F1E94334}"/>
              </a:ext>
            </a:extLst>
          </p:cNvPr>
          <p:cNvSpPr txBox="1"/>
          <p:nvPr/>
        </p:nvSpPr>
        <p:spPr>
          <a:xfrm>
            <a:off x="2645336" y="3488765"/>
            <a:ext cx="702436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300">
                <a:latin typeface="나눔고딕" panose="020D0604000000000000" pitchFamily="50" charset="-127"/>
                <a:ea typeface="나눔고딕" panose="020D0604000000000000" pitchFamily="50" charset="-127"/>
              </a:rPr>
              <a:t>최적 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61350F-7BAF-4FC4-9793-41D2407117FF}"/>
              </a:ext>
            </a:extLst>
          </p:cNvPr>
          <p:cNvSpPr txBox="1"/>
          <p:nvPr/>
        </p:nvSpPr>
        <p:spPr>
          <a:xfrm>
            <a:off x="6467823" y="3488765"/>
            <a:ext cx="702436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300">
                <a:latin typeface="나눔고딕" panose="020D0604000000000000" pitchFamily="50" charset="-127"/>
                <a:ea typeface="나눔고딕" panose="020D0604000000000000" pitchFamily="50" charset="-127"/>
              </a:rPr>
              <a:t>최적 해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CCF1856-FC3D-4AF1-96BB-D0BA1EECB434}"/>
              </a:ext>
            </a:extLst>
          </p:cNvPr>
          <p:cNvSpPr/>
          <p:nvPr/>
        </p:nvSpPr>
        <p:spPr>
          <a:xfrm>
            <a:off x="6189620" y="3488765"/>
            <a:ext cx="141971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E366B45-48D5-4259-8CD3-A13091D79EE0}"/>
              </a:ext>
            </a:extLst>
          </p:cNvPr>
          <p:cNvSpPr/>
          <p:nvPr/>
        </p:nvSpPr>
        <p:spPr>
          <a:xfrm>
            <a:off x="2435249" y="3560482"/>
            <a:ext cx="141971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62951F-4E36-4BAE-85FE-805789AACF99}"/>
              </a:ext>
            </a:extLst>
          </p:cNvPr>
          <p:cNvSpPr txBox="1"/>
          <p:nvPr/>
        </p:nvSpPr>
        <p:spPr>
          <a:xfrm>
            <a:off x="1465490" y="4723114"/>
            <a:ext cx="243411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확률적 경사 하강법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59D30C-61A4-4320-BA02-5B94C85AEFE2}"/>
              </a:ext>
            </a:extLst>
          </p:cNvPr>
          <p:cNvSpPr txBox="1"/>
          <p:nvPr/>
        </p:nvSpPr>
        <p:spPr>
          <a:xfrm>
            <a:off x="5449860" y="4713442"/>
            <a:ext cx="267179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모멘텀을 적용한 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확률적 경사 하강법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A784C6B-38C8-4941-ACD8-45416D0AD7E5}"/>
              </a:ext>
            </a:extLst>
          </p:cNvPr>
          <p:cNvSpPr/>
          <p:nvPr/>
        </p:nvSpPr>
        <p:spPr>
          <a:xfrm>
            <a:off x="1964018" y="5067929"/>
            <a:ext cx="1425432" cy="276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B88D6E-37D7-438D-A412-FBB1B3AC9D16}"/>
              </a:ext>
            </a:extLst>
          </p:cNvPr>
          <p:cNvSpPr txBox="1"/>
          <p:nvPr/>
        </p:nvSpPr>
        <p:spPr>
          <a:xfrm>
            <a:off x="846520" y="1771751"/>
            <a:ext cx="6106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모멘텀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SGD: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기존의 확률적 경사 하강법에 관성을 적용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AA4890-DE25-4CF8-97EA-703BA21CE9BA}"/>
              </a:ext>
            </a:extLst>
          </p:cNvPr>
          <p:cNvSpPr txBox="1"/>
          <p:nvPr/>
        </p:nvSpPr>
        <p:spPr>
          <a:xfrm>
            <a:off x="977966" y="1215286"/>
            <a:ext cx="551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관성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외부의 힘을 받지 않는 한 자신의 운동 상태 지속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E70DC1-B61A-4B28-BADA-61C3CF50A149}"/>
              </a:ext>
            </a:extLst>
          </p:cNvPr>
          <p:cNvSpPr txBox="1"/>
          <p:nvPr/>
        </p:nvSpPr>
        <p:spPr>
          <a:xfrm>
            <a:off x="1340886" y="5703061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진폭이 큼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정확도 낮음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2CBFC4-1A1E-410C-AA95-F8555A890231}"/>
              </a:ext>
            </a:extLst>
          </p:cNvPr>
          <p:cNvSpPr txBox="1"/>
          <p:nvPr/>
        </p:nvSpPr>
        <p:spPr>
          <a:xfrm>
            <a:off x="5449860" y="5711502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진폭이 줄어듦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정확도 높임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48A67AC5-CF77-4C46-9FA7-A6299E17EB08}"/>
              </a:ext>
            </a:extLst>
          </p:cNvPr>
          <p:cNvSpPr/>
          <p:nvPr/>
        </p:nvSpPr>
        <p:spPr>
          <a:xfrm>
            <a:off x="4195840" y="5703061"/>
            <a:ext cx="858760" cy="350580"/>
          </a:xfrm>
          <a:prstGeom prst="rightArrow">
            <a:avLst/>
          </a:prstGeom>
          <a:solidFill>
            <a:srgbClr val="F4EAE1"/>
          </a:solidFill>
          <a:ln>
            <a:solidFill>
              <a:srgbClr val="E6C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C60700-E62B-466F-925F-31ADEBBEC24F}"/>
              </a:ext>
            </a:extLst>
          </p:cNvPr>
          <p:cNvSpPr txBox="1"/>
          <p:nvPr/>
        </p:nvSpPr>
        <p:spPr>
          <a:xfrm>
            <a:off x="4210054" y="543166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보완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564164-9979-4AA0-B0AB-718FA2EA9A78}"/>
              </a:ext>
            </a:extLst>
          </p:cNvPr>
          <p:cNvSpPr txBox="1"/>
          <p:nvPr/>
        </p:nvSpPr>
        <p:spPr>
          <a:xfrm>
            <a:off x="9386048" y="460645"/>
            <a:ext cx="2028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9-2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고급 경사 하강법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AE5086-FB5A-4B81-A76B-4A1957FE9C6A}"/>
              </a:ext>
            </a:extLst>
          </p:cNvPr>
          <p:cNvSpPr txBox="1"/>
          <p:nvPr/>
        </p:nvSpPr>
        <p:spPr>
          <a:xfrm>
            <a:off x="821726" y="858849"/>
            <a:ext cx="1555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모멘텀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관성</a:t>
            </a:r>
          </a:p>
        </p:txBody>
      </p:sp>
    </p:spTree>
    <p:extLst>
      <p:ext uri="{BB962C8B-B14F-4D97-AF65-F5344CB8AC3E}">
        <p14:creationId xmlns:p14="http://schemas.microsoft.com/office/powerpoint/2010/main" val="3398256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>
                <a:solidFill>
                  <a:schemeClr val="tx1"/>
                </a:solidFill>
              </a:endParaRPr>
            </a:p>
            <a:p>
              <a:endParaRPr lang="en-US" altLang="ko-KR">
                <a:solidFill>
                  <a:schemeClr val="tx1"/>
                </a:solidFill>
              </a:endParaRPr>
            </a:p>
            <a:p>
              <a:endParaRPr lang="en-US" altLang="ko-KR">
                <a:solidFill>
                  <a:schemeClr val="tx1"/>
                </a:solidFill>
              </a:endParaRPr>
            </a:p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ker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고급 경사 하강법의 종류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07E9743-AC9C-46E1-A670-392791BA5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266313"/>
              </p:ext>
            </p:extLst>
          </p:nvPr>
        </p:nvGraphicFramePr>
        <p:xfrm>
          <a:off x="857624" y="1616137"/>
          <a:ext cx="8128000" cy="409596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755732">
                  <a:extLst>
                    <a:ext uri="{9D8B030D-6E8A-4147-A177-3AD203B41FA5}">
                      <a16:colId xmlns:a16="http://schemas.microsoft.com/office/drawing/2014/main" val="2400402625"/>
                    </a:ext>
                  </a:extLst>
                </a:gridCol>
                <a:gridCol w="5372268">
                  <a:extLst>
                    <a:ext uri="{9D8B030D-6E8A-4147-A177-3AD203B41FA5}">
                      <a16:colId xmlns:a16="http://schemas.microsoft.com/office/drawing/2014/main" val="4091321334"/>
                    </a:ext>
                  </a:extLst>
                </a:gridCol>
              </a:tblGrid>
              <a:tr h="543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고급 경사 하강법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개요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399050"/>
                  </a:ext>
                </a:extLst>
              </a:tr>
              <a:tr h="543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확률적 경사 하강법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랜덤 추출한 일부데이터를 사용해</a:t>
                      </a:r>
                      <a:endParaRPr lang="en-US" altLang="ko-KR"/>
                    </a:p>
                    <a:p>
                      <a:pPr algn="l" latinLnBrk="1"/>
                      <a:r>
                        <a:rPr lang="ko-KR" altLang="en-US"/>
                        <a:t>해를 자주 업데이트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590130"/>
                  </a:ext>
                </a:extLst>
              </a:tr>
              <a:tr h="543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모멘텀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관성의 방향 고려해 업데이트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263271"/>
                  </a:ext>
                </a:extLst>
              </a:tr>
              <a:tr h="543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네스테로프 모멘텀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모멘텀이 이동시킬 방향으로 미리 이동</a:t>
                      </a:r>
                      <a:endParaRPr lang="en-US" altLang="ko-KR"/>
                    </a:p>
                    <a:p>
                      <a:pPr algn="l" latinLnBrk="1"/>
                      <a:r>
                        <a:rPr lang="en-US" altLang="ko-KR"/>
                        <a:t>-&gt;</a:t>
                      </a:r>
                      <a:r>
                        <a:rPr lang="ko-KR" altLang="en-US"/>
                        <a:t>어떤 방향으로 이동할 지 예측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178799"/>
                  </a:ext>
                </a:extLst>
              </a:tr>
              <a:tr h="543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아다그라드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변수 업데이트가 잦을지 학습률을 적게 하여 </a:t>
                      </a:r>
                      <a:endParaRPr lang="en-US" altLang="ko-KR"/>
                    </a:p>
                    <a:p>
                      <a:pPr algn="l" latinLnBrk="1"/>
                      <a:r>
                        <a:rPr lang="ko-KR" altLang="en-US"/>
                        <a:t>이동 보폭 줄임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437161"/>
                  </a:ext>
                </a:extLst>
              </a:tr>
              <a:tr h="543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알엠에스프롭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아다그라드의 보폭 민감도 보완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946238"/>
                  </a:ext>
                </a:extLst>
              </a:tr>
              <a:tr h="543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아담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모멘텀</a:t>
                      </a:r>
                      <a:r>
                        <a:rPr lang="en-US" altLang="ko-KR"/>
                        <a:t>+ </a:t>
                      </a:r>
                      <a:r>
                        <a:rPr lang="ko-KR" altLang="en-US"/>
                        <a:t>알엠에스프롭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76801"/>
                  </a:ext>
                </a:extLst>
              </a:tr>
            </a:tbl>
          </a:graphicData>
        </a:graphic>
      </p:graphicFrame>
      <p:sp>
        <p:nvSpPr>
          <p:cNvPr id="14" name="화살표: 왼쪽으로 구부러짐 13">
            <a:extLst>
              <a:ext uri="{FF2B5EF4-FFF2-40B4-BE49-F238E27FC236}">
                <a16:creationId xmlns:a16="http://schemas.microsoft.com/office/drawing/2014/main" id="{C6449DA8-935A-4B2B-A63A-CDE849E35BB4}"/>
              </a:ext>
            </a:extLst>
          </p:cNvPr>
          <p:cNvSpPr/>
          <p:nvPr/>
        </p:nvSpPr>
        <p:spPr>
          <a:xfrm>
            <a:off x="8875060" y="2420471"/>
            <a:ext cx="484094" cy="646345"/>
          </a:xfrm>
          <a:prstGeom prst="curvedLeftArrow">
            <a:avLst/>
          </a:prstGeom>
          <a:solidFill>
            <a:srgbClr val="F4EA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화살표: 왼쪽으로 구부러짐 14">
            <a:extLst>
              <a:ext uri="{FF2B5EF4-FFF2-40B4-BE49-F238E27FC236}">
                <a16:creationId xmlns:a16="http://schemas.microsoft.com/office/drawing/2014/main" id="{3AA53CFA-F0CA-4AC2-B379-F31D5D062DB7}"/>
              </a:ext>
            </a:extLst>
          </p:cNvPr>
          <p:cNvSpPr/>
          <p:nvPr/>
        </p:nvSpPr>
        <p:spPr>
          <a:xfrm>
            <a:off x="8930342" y="3110754"/>
            <a:ext cx="484094" cy="642047"/>
          </a:xfrm>
          <a:prstGeom prst="curvedLeftArrow">
            <a:avLst/>
          </a:prstGeom>
          <a:solidFill>
            <a:srgbClr val="F4EA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화살표: 왼쪽으로 구부러짐 15">
            <a:extLst>
              <a:ext uri="{FF2B5EF4-FFF2-40B4-BE49-F238E27FC236}">
                <a16:creationId xmlns:a16="http://schemas.microsoft.com/office/drawing/2014/main" id="{C620B3D3-1AE7-4EDA-A0DD-7F9079E6C68A}"/>
              </a:ext>
            </a:extLst>
          </p:cNvPr>
          <p:cNvSpPr/>
          <p:nvPr/>
        </p:nvSpPr>
        <p:spPr>
          <a:xfrm>
            <a:off x="8957983" y="3801037"/>
            <a:ext cx="484094" cy="642047"/>
          </a:xfrm>
          <a:prstGeom prst="curvedLeftArrow">
            <a:avLst/>
          </a:prstGeom>
          <a:solidFill>
            <a:srgbClr val="F4EA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화살표: 왼쪽으로 구부러짐 16">
            <a:extLst>
              <a:ext uri="{FF2B5EF4-FFF2-40B4-BE49-F238E27FC236}">
                <a16:creationId xmlns:a16="http://schemas.microsoft.com/office/drawing/2014/main" id="{BAC5D497-C2C6-44E0-8CFC-3FB01CCAEC1B}"/>
              </a:ext>
            </a:extLst>
          </p:cNvPr>
          <p:cNvSpPr/>
          <p:nvPr/>
        </p:nvSpPr>
        <p:spPr>
          <a:xfrm>
            <a:off x="8934077" y="4443083"/>
            <a:ext cx="484094" cy="697259"/>
          </a:xfrm>
          <a:prstGeom prst="curvedLeftArrow">
            <a:avLst/>
          </a:prstGeom>
          <a:solidFill>
            <a:srgbClr val="F4EA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화살표: 왼쪽으로 구부러짐 17">
            <a:extLst>
              <a:ext uri="{FF2B5EF4-FFF2-40B4-BE49-F238E27FC236}">
                <a16:creationId xmlns:a16="http://schemas.microsoft.com/office/drawing/2014/main" id="{F12AEC24-2BE7-48D0-AAED-4741A57DA1CE}"/>
              </a:ext>
            </a:extLst>
          </p:cNvPr>
          <p:cNvSpPr/>
          <p:nvPr/>
        </p:nvSpPr>
        <p:spPr>
          <a:xfrm>
            <a:off x="8985624" y="5026111"/>
            <a:ext cx="484094" cy="642048"/>
          </a:xfrm>
          <a:prstGeom prst="curvedLeftArrow">
            <a:avLst/>
          </a:prstGeom>
          <a:solidFill>
            <a:srgbClr val="F4EA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1E0214-1AD9-4BE4-8051-0617DA4F4B9A}"/>
              </a:ext>
            </a:extLst>
          </p:cNvPr>
          <p:cNvSpPr txBox="1"/>
          <p:nvPr/>
        </p:nvSpPr>
        <p:spPr>
          <a:xfrm>
            <a:off x="9469718" y="2558977"/>
            <a:ext cx="11448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latin typeface="나눔고딕" panose="020D0604000000000000" pitchFamily="50" charset="-127"/>
                <a:ea typeface="나눔고딕" panose="020D0604000000000000" pitchFamily="50" charset="-127"/>
              </a:rPr>
              <a:t>정확도 개선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FB24F5-6C1C-4EEB-AA19-BD42916FF08C}"/>
              </a:ext>
            </a:extLst>
          </p:cNvPr>
          <p:cNvSpPr txBox="1"/>
          <p:nvPr/>
        </p:nvSpPr>
        <p:spPr>
          <a:xfrm>
            <a:off x="9492084" y="3177542"/>
            <a:ext cx="11448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latin typeface="나눔고딕" panose="020D0604000000000000" pitchFamily="50" charset="-127"/>
                <a:ea typeface="나눔고딕" panose="020D0604000000000000" pitchFamily="50" charset="-127"/>
              </a:rPr>
              <a:t>정확도 개선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CD06E6-B38E-4621-9B26-5EA7B3F393DB}"/>
              </a:ext>
            </a:extLst>
          </p:cNvPr>
          <p:cNvSpPr txBox="1"/>
          <p:nvPr/>
        </p:nvSpPr>
        <p:spPr>
          <a:xfrm>
            <a:off x="9510262" y="3960477"/>
            <a:ext cx="13805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latin typeface="나눔고딕" panose="020D0604000000000000" pitchFamily="50" charset="-127"/>
                <a:ea typeface="나눔고딕" panose="020D0604000000000000" pitchFamily="50" charset="-127"/>
              </a:rPr>
              <a:t>보폭 크기 개선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7A8167-5D00-43C2-ACDB-381D2F425414}"/>
              </a:ext>
            </a:extLst>
          </p:cNvPr>
          <p:cNvSpPr txBox="1"/>
          <p:nvPr/>
        </p:nvSpPr>
        <p:spPr>
          <a:xfrm>
            <a:off x="9510262" y="4581829"/>
            <a:ext cx="13805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latin typeface="나눔고딕" panose="020D0604000000000000" pitchFamily="50" charset="-127"/>
                <a:ea typeface="나눔고딕" panose="020D0604000000000000" pitchFamily="50" charset="-127"/>
              </a:rPr>
              <a:t>보폭 크기 개선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4473A8-FE7A-49B9-BF1A-576F11D28F8E}"/>
              </a:ext>
            </a:extLst>
          </p:cNvPr>
          <p:cNvSpPr txBox="1"/>
          <p:nvPr/>
        </p:nvSpPr>
        <p:spPr>
          <a:xfrm>
            <a:off x="9521265" y="5274554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정확도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보폭 크기 개선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E3677B-64F1-4DF7-9030-538D628AD708}"/>
              </a:ext>
            </a:extLst>
          </p:cNvPr>
          <p:cNvSpPr txBox="1"/>
          <p:nvPr/>
        </p:nvSpPr>
        <p:spPr>
          <a:xfrm>
            <a:off x="9386048" y="460645"/>
            <a:ext cx="2028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9-2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고급 경사 하강법</a:t>
            </a:r>
          </a:p>
        </p:txBody>
      </p:sp>
    </p:spTree>
    <p:extLst>
      <p:ext uri="{BB962C8B-B14F-4D97-AF65-F5344CB8AC3E}">
        <p14:creationId xmlns:p14="http://schemas.microsoft.com/office/powerpoint/2010/main" val="2095257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ker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고급 경사 하강법</a:t>
            </a:r>
            <a:r>
              <a:rPr lang="en-US" altLang="ko-KR" sz="2800" b="1" ker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2800" b="1" ker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케라스 사용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5BB373-C904-4675-8495-23BC2B35E586}"/>
              </a:ext>
            </a:extLst>
          </p:cNvPr>
          <p:cNvSpPr txBox="1"/>
          <p:nvPr/>
        </p:nvSpPr>
        <p:spPr>
          <a:xfrm>
            <a:off x="2540000" y="1398496"/>
            <a:ext cx="91902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keras.optimizers.SGD(lr=0.1)</a:t>
            </a:r>
          </a:p>
          <a:p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keras. optimizers.SGD(lr=0.1, </a:t>
            </a:r>
            <a:r>
              <a:rPr lang="en-US" altLang="ko-KR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momentum=0.9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keras.optimizers.SGD(lr=0.1, momentum=0.9, </a:t>
            </a:r>
            <a:r>
              <a:rPr lang="en-US" altLang="ko-KR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nesterov=True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keras.optimizers.</a:t>
            </a:r>
            <a:r>
              <a:rPr lang="en-US" altLang="ko-KR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Adagrad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(lr=0.01, epsilon=1e-6)</a:t>
            </a:r>
          </a:p>
          <a:p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keras.optimizers.</a:t>
            </a:r>
            <a:r>
              <a:rPr lang="en-US" altLang="ko-KR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RMSprop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(lr=0.001, rho=0.9, epsilon=1e-8, decay=0.0)</a:t>
            </a:r>
          </a:p>
          <a:p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keras.optimizers.</a:t>
            </a:r>
            <a:r>
              <a:rPr lang="en-US" altLang="ko-KR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Adam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(lr=0.001, beta_1=0.9, beta_2=0.999, epsilon=1e-08, decay=0.0)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439D338-8FE4-4147-9015-D5ACF2CCBCF6}"/>
              </a:ext>
            </a:extLst>
          </p:cNvPr>
          <p:cNvGrpSpPr/>
          <p:nvPr/>
        </p:nvGrpSpPr>
        <p:grpSpPr>
          <a:xfrm>
            <a:off x="391885" y="1425185"/>
            <a:ext cx="2080493" cy="3069189"/>
            <a:chOff x="391885" y="1425185"/>
            <a:chExt cx="2080493" cy="306918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C125A43-73BF-471E-917C-B956209F88C1}"/>
                </a:ext>
              </a:extLst>
            </p:cNvPr>
            <p:cNvSpPr txBox="1"/>
            <p:nvPr/>
          </p:nvSpPr>
          <p:spPr>
            <a:xfrm>
              <a:off x="391885" y="1425185"/>
              <a:ext cx="20441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rPr>
                <a:t>확률적 경사 하강법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03DC4D-9F8C-4DAC-8119-A6532BC43B3A}"/>
                </a:ext>
              </a:extLst>
            </p:cNvPr>
            <p:cNvSpPr txBox="1"/>
            <p:nvPr/>
          </p:nvSpPr>
          <p:spPr>
            <a:xfrm>
              <a:off x="985096" y="1924798"/>
              <a:ext cx="8338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rPr>
                <a:t>모멘텀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FC4C12-E415-4D1B-9599-88C2F981D22D}"/>
                </a:ext>
              </a:extLst>
            </p:cNvPr>
            <p:cNvSpPr txBox="1"/>
            <p:nvPr/>
          </p:nvSpPr>
          <p:spPr>
            <a:xfrm>
              <a:off x="492349" y="2507092"/>
              <a:ext cx="19800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rPr>
                <a:t>네스테로프 모멘텀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C0218B-5729-4FA3-9F83-17D99328F96D}"/>
                </a:ext>
              </a:extLst>
            </p:cNvPr>
            <p:cNvSpPr txBox="1"/>
            <p:nvPr/>
          </p:nvSpPr>
          <p:spPr>
            <a:xfrm>
              <a:off x="879474" y="3068035"/>
              <a:ext cx="126669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rPr>
                <a:t>아다그라드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AA6638-4D41-4E73-B32C-439377FBF17D}"/>
                </a:ext>
              </a:extLst>
            </p:cNvPr>
            <p:cNvSpPr txBox="1"/>
            <p:nvPr/>
          </p:nvSpPr>
          <p:spPr>
            <a:xfrm>
              <a:off x="879474" y="3640282"/>
              <a:ext cx="14830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rPr>
                <a:t>알엠에스프롭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D0DAC2-C9C3-454D-83E9-88D0948EFF47}"/>
                </a:ext>
              </a:extLst>
            </p:cNvPr>
            <p:cNvSpPr txBox="1"/>
            <p:nvPr/>
          </p:nvSpPr>
          <p:spPr>
            <a:xfrm>
              <a:off x="1341138" y="4125042"/>
              <a:ext cx="6174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rPr>
                <a:t>아담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9F3A55A-607D-4B4A-A28B-E6420BBCDB8F}"/>
              </a:ext>
            </a:extLst>
          </p:cNvPr>
          <p:cNvSpPr txBox="1"/>
          <p:nvPr/>
        </p:nvSpPr>
        <p:spPr>
          <a:xfrm>
            <a:off x="5857990" y="1763215"/>
            <a:ext cx="11448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모멘텀 계수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2ACF6B-2269-4B7C-A47C-D38F084CB35E}"/>
              </a:ext>
            </a:extLst>
          </p:cNvPr>
          <p:cNvSpPr txBox="1"/>
          <p:nvPr/>
        </p:nvSpPr>
        <p:spPr>
          <a:xfrm>
            <a:off x="9386048" y="460645"/>
            <a:ext cx="2028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9-2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고급 경사 하강법</a:t>
            </a:r>
          </a:p>
        </p:txBody>
      </p:sp>
    </p:spTree>
    <p:extLst>
      <p:ext uri="{BB962C8B-B14F-4D97-AF65-F5344CB8AC3E}">
        <p14:creationId xmlns:p14="http://schemas.microsoft.com/office/powerpoint/2010/main" val="3526535170"/>
      </p:ext>
    </p:extLst>
  </p:cSld>
  <p:clrMapOvr>
    <a:masterClrMapping/>
  </p:clrMapOvr>
</p:sld>
</file>

<file path=ppt/theme/theme1.xml><?xml version="1.0" encoding="utf-8"?>
<a:theme xmlns:a="http://schemas.openxmlformats.org/drawingml/2006/main" name="2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310</Words>
  <Application>Microsoft Office PowerPoint</Application>
  <PresentationFormat>와이드스크린</PresentationFormat>
  <Paragraphs>76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나눔고딕</vt:lpstr>
      <vt:lpstr>나눔고딕 ExtraBold</vt:lpstr>
      <vt:lpstr>맑은 고딕</vt:lpstr>
      <vt:lpstr>Arial</vt:lpstr>
      <vt:lpstr>21_Office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손가현</cp:lastModifiedBy>
  <cp:revision>21</cp:revision>
  <dcterms:created xsi:type="dcterms:W3CDTF">2020-12-10T02:11:15Z</dcterms:created>
  <dcterms:modified xsi:type="dcterms:W3CDTF">2021-07-20T02:13:37Z</dcterms:modified>
</cp:coreProperties>
</file>