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6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5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5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1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0211E6-39FB-4C42-BDF8-65B53AC58EA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EDDB83-6B1F-42E6-A3CE-753A05E53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9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116A-AC34-4997-BA9B-677453122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딥러닝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BDDAE-C0DC-47EC-B4A7-9F5FB80FF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/>
              <a:t>모두의 딥러닝 </a:t>
            </a:r>
            <a:r>
              <a:rPr lang="en-US" altLang="ko-KR"/>
              <a:t>1.1~1.3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EB169-B87E-4C70-8D27-33CA7F48176E}"/>
              </a:ext>
            </a:extLst>
          </p:cNvPr>
          <p:cNvSpPr txBox="1"/>
          <p:nvPr/>
        </p:nvSpPr>
        <p:spPr>
          <a:xfrm>
            <a:off x="4681182" y="1037230"/>
            <a:ext cx="34932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ko-KR" altLang="en-US" sz="2000" b="1"/>
              <a:t>머신러닝과 딥러닝의 관계</a:t>
            </a:r>
            <a:endParaRPr lang="en-US" altLang="ko-KR" sz="2000" b="1"/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ko-KR" altLang="en-US" sz="2000" b="1"/>
              <a:t>딥러닝의 학습방식</a:t>
            </a:r>
            <a:endParaRPr lang="en-US" altLang="ko-KR" sz="2000" b="1"/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ko-KR" altLang="en-US" sz="2000" b="1"/>
              <a:t>프로그래밍</a:t>
            </a:r>
            <a:r>
              <a:rPr lang="en-US" altLang="ko-KR" sz="2000" b="1"/>
              <a:t>VS</a:t>
            </a:r>
            <a:r>
              <a:rPr lang="ko-KR" altLang="en-US" sz="2000" b="1"/>
              <a:t>딥러닝</a:t>
            </a:r>
            <a:endParaRPr lang="en-US" altLang="ko-KR" sz="2000" b="1"/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ko-KR" altLang="en-US" sz="2000" b="1"/>
              <a:t>머신러닝의 활용예시</a:t>
            </a:r>
            <a:endParaRPr lang="en-US" altLang="ko-KR" sz="2000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854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A6F3-8EA8-4F77-AEA3-DC105F5C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머신러닝과 딥러닝의 관계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E308C01-9399-4271-9F2D-5B92F94CE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6" y="3836529"/>
            <a:ext cx="6100312" cy="3021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176E1-D5A4-4337-95D9-F29B5066346F}"/>
              </a:ext>
            </a:extLst>
          </p:cNvPr>
          <p:cNvSpPr txBox="1"/>
          <p:nvPr/>
        </p:nvSpPr>
        <p:spPr>
          <a:xfrm>
            <a:off x="993228" y="2241996"/>
            <a:ext cx="81195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머신러닝</a:t>
            </a:r>
            <a:r>
              <a:rPr lang="en-US" altLang="ko-KR" sz="2000"/>
              <a:t>(</a:t>
            </a:r>
            <a:r>
              <a:rPr lang="ko-KR" altLang="en-US" sz="2000"/>
              <a:t>기계학습</a:t>
            </a:r>
            <a:r>
              <a:rPr lang="en-US" altLang="ko-KR" sz="2000"/>
              <a:t>): </a:t>
            </a:r>
            <a:r>
              <a:rPr lang="ko-KR" altLang="en-US" sz="2000"/>
              <a:t>기계가 데이터를 통해 스스로 학습하게 하는 방법</a:t>
            </a:r>
            <a:endParaRPr lang="en-US" altLang="ko-KR" sz="2000"/>
          </a:p>
          <a:p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ko-KR" altLang="en-US" sz="2000">
                <a:sym typeface="Wingdings" panose="05000000000000000000" pitchFamily="2" charset="2"/>
              </a:rPr>
              <a:t>종류</a:t>
            </a:r>
            <a:r>
              <a:rPr lang="en-US" altLang="ko-KR" sz="2000">
                <a:sym typeface="Wingdings" panose="05000000000000000000" pitchFamily="2" charset="2"/>
              </a:rPr>
              <a:t>: </a:t>
            </a:r>
            <a:r>
              <a:rPr lang="ko-KR" altLang="en-US" sz="2000">
                <a:sym typeface="Wingdings" panose="05000000000000000000" pitchFamily="2" charset="2"/>
              </a:rPr>
              <a:t>딥러닝</a:t>
            </a:r>
            <a:r>
              <a:rPr lang="en-US" altLang="ko-KR" sz="2000">
                <a:sym typeface="Wingdings" panose="05000000000000000000" pitchFamily="2" charset="2"/>
              </a:rPr>
              <a:t>, </a:t>
            </a:r>
            <a:r>
              <a:rPr lang="ko-KR" altLang="en-US" sz="2000">
                <a:sym typeface="Wingdings" panose="05000000000000000000" pitchFamily="2" charset="2"/>
              </a:rPr>
              <a:t>랜덤 포레스트</a:t>
            </a:r>
            <a:r>
              <a:rPr lang="en-US" altLang="ko-KR" sz="2000">
                <a:sym typeface="Wingdings" panose="05000000000000000000" pitchFamily="2" charset="2"/>
              </a:rPr>
              <a:t>, </a:t>
            </a:r>
            <a:r>
              <a:rPr lang="ko-KR" altLang="en-US" sz="2000">
                <a:sym typeface="Wingdings" panose="05000000000000000000" pitchFamily="2" charset="2"/>
              </a:rPr>
              <a:t>서포트 벡터 머신</a:t>
            </a:r>
            <a:endParaRPr lang="en-US" altLang="ko-KR" sz="2000">
              <a:sym typeface="Wingdings" panose="05000000000000000000" pitchFamily="2" charset="2"/>
            </a:endParaRPr>
          </a:p>
          <a:p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000">
                <a:sym typeface="Wingdings" panose="05000000000000000000" pitchFamily="2" charset="2"/>
              </a:rPr>
              <a:t>딥러닝</a:t>
            </a:r>
            <a:r>
              <a:rPr lang="en-US" altLang="ko-KR" sz="2000">
                <a:sym typeface="Wingdings" panose="05000000000000000000" pitchFamily="2" charset="2"/>
              </a:rPr>
              <a:t>:  </a:t>
            </a:r>
            <a:r>
              <a:rPr lang="ko-KR" altLang="en-US" sz="2000">
                <a:sym typeface="Wingdings" panose="05000000000000000000" pitchFamily="2" charset="2"/>
              </a:rPr>
              <a:t>인공신경망을 통해 데이터를 학습</a:t>
            </a:r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000">
                <a:sym typeface="Wingdings" panose="05000000000000000000" pitchFamily="2" charset="2"/>
              </a:rPr>
              <a:t>머신러닝 기법 중 가장 효과적인 방법</a:t>
            </a:r>
            <a:endParaRPr lang="en-US" altLang="ko-KR" sz="2000">
              <a:sym typeface="Wingdings" panose="05000000000000000000" pitchFamily="2" charset="2"/>
            </a:endParaRP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C842C-AFBD-4FEB-BE49-471D524F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83" y="3334324"/>
            <a:ext cx="2619375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CE125-9136-4BDA-AB56-20CF4A0BD93A}"/>
              </a:ext>
            </a:extLst>
          </p:cNvPr>
          <p:cNvSpPr txBox="1"/>
          <p:nvPr/>
        </p:nvSpPr>
        <p:spPr>
          <a:xfrm>
            <a:off x="6892119" y="50886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랜덤포레스트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D53D08-358F-4591-A4DA-FB6D30540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02" y="4411303"/>
            <a:ext cx="2647950" cy="172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0E784-5BB2-471F-AE82-F1742B23CEA7}"/>
              </a:ext>
            </a:extLst>
          </p:cNvPr>
          <p:cNvSpPr txBox="1"/>
          <p:nvPr/>
        </p:nvSpPr>
        <p:spPr>
          <a:xfrm>
            <a:off x="9720747" y="383652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서포트 벡터 머신</a:t>
            </a:r>
          </a:p>
        </p:txBody>
      </p:sp>
    </p:spTree>
    <p:extLst>
      <p:ext uri="{BB962C8B-B14F-4D97-AF65-F5344CB8AC3E}">
        <p14:creationId xmlns:p14="http://schemas.microsoft.com/office/powerpoint/2010/main" val="287335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D141-A4B3-45E6-B6D7-C42A7592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딥러닝의 학습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1209-001F-48DD-A214-748200AC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08" y="2661379"/>
            <a:ext cx="10554574" cy="3636511"/>
          </a:xfrm>
        </p:spPr>
        <p:txBody>
          <a:bodyPr anchor="t"/>
          <a:lstStyle/>
          <a:p>
            <a:r>
              <a:rPr lang="ko-KR" altLang="en-US"/>
              <a:t>분류 기준</a:t>
            </a:r>
            <a:r>
              <a:rPr lang="en-US" altLang="ko-KR"/>
              <a:t>: label</a:t>
            </a:r>
            <a:r>
              <a:rPr lang="ko-KR" altLang="en-US"/>
              <a:t>의 유무</a:t>
            </a:r>
            <a:endParaRPr lang="en-US" altLang="ko-KR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/>
              <a:t>label:</a:t>
            </a:r>
            <a:r>
              <a:rPr lang="ko-KR" altLang="en-US"/>
              <a:t> 각 데이터의 정답</a:t>
            </a:r>
            <a:endParaRPr lang="en-US" altLang="ko-KR"/>
          </a:p>
          <a:p>
            <a:r>
              <a:rPr lang="ko-KR" altLang="en-US" b="1"/>
              <a:t>지도학습</a:t>
            </a:r>
            <a:r>
              <a:rPr lang="en-US" altLang="ko-KR"/>
              <a:t>: label</a:t>
            </a:r>
            <a:r>
              <a:rPr lang="ko-KR" altLang="en-US"/>
              <a:t>이 있는 데이터를 이용해 인공지능이 그 이름을 맞추도록 함</a:t>
            </a:r>
            <a:endParaRPr lang="en-US" altLang="ko-KR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/>
              <a:t>인공지능에게 정답을 알려주며 학습 시킴</a:t>
            </a:r>
            <a:endParaRPr lang="en-US" altLang="ko-KR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/>
              <a:t>토끼</a:t>
            </a:r>
            <a:r>
              <a:rPr lang="en-US" altLang="ko-KR"/>
              <a:t>,</a:t>
            </a:r>
            <a:r>
              <a:rPr lang="ko-KR" altLang="en-US"/>
              <a:t> 고양이사진들에 각각 이름표가 붙어있음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이름표를 맞추며 학습</a:t>
            </a:r>
            <a:endParaRPr lang="en-US" altLang="ko-KR"/>
          </a:p>
          <a:p>
            <a:r>
              <a:rPr lang="ko-KR" altLang="en-US" b="1"/>
              <a:t>비지도 학습</a:t>
            </a:r>
            <a:r>
              <a:rPr lang="en-US" altLang="ko-KR"/>
              <a:t>: label</a:t>
            </a:r>
            <a:r>
              <a:rPr lang="ko-KR" altLang="en-US"/>
              <a:t>이 없는 데이터로 인공지능을 학습시킴</a:t>
            </a:r>
            <a:endParaRPr lang="en-US" altLang="ko-KR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/>
              <a:t>인공지능은 여러 데이터 속 관계나 패턴을 찾아 스스로 학습</a:t>
            </a:r>
            <a:endParaRPr lang="en-US" altLang="ko-KR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/>
              <a:t>ex)</a:t>
            </a:r>
            <a:r>
              <a:rPr lang="ko-KR" altLang="en-US"/>
              <a:t>이름표가 없는 사진들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스스로 토끼와 고양이 사진들의 공통적 특징을 찾아내 두 그룹 분류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0DF0F-C785-4A8D-BBA1-1D912CFBD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b="1595"/>
          <a:stretch/>
        </p:blipFill>
        <p:spPr>
          <a:xfrm>
            <a:off x="5513295" y="62404"/>
            <a:ext cx="3030070" cy="3236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8700C-E8EC-447E-AF34-282F13485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36" y="0"/>
            <a:ext cx="3540838" cy="3299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38C31-1428-4B19-B274-85473F442D9E}"/>
              </a:ext>
            </a:extLst>
          </p:cNvPr>
          <p:cNvSpPr txBox="1"/>
          <p:nvPr/>
        </p:nvSpPr>
        <p:spPr>
          <a:xfrm>
            <a:off x="9133668" y="3459217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개체의 공통적 성질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9ABD47-48FC-4B97-B095-8E2AAD4D0AAC}"/>
              </a:ext>
            </a:extLst>
          </p:cNvPr>
          <p:cNvCxnSpPr/>
          <p:nvPr/>
        </p:nvCxnSpPr>
        <p:spPr>
          <a:xfrm flipV="1">
            <a:off x="9861176" y="3209365"/>
            <a:ext cx="62753" cy="21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1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000D-1377-44E4-B264-CAF01EA0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</a:t>
            </a:r>
            <a:r>
              <a:rPr lang="en-US" altLang="ko-KR"/>
              <a:t>VS</a:t>
            </a:r>
            <a:r>
              <a:rPr lang="ko-KR" altLang="en-US"/>
              <a:t>머신러닝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C08A6-E7BC-4A36-BD51-5440EF6C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000"/>
              <a:t>프로그래밍</a:t>
            </a:r>
            <a:r>
              <a:rPr lang="en-US" altLang="ko-KR" sz="2000"/>
              <a:t>: </a:t>
            </a:r>
            <a:r>
              <a:rPr lang="ko-KR" altLang="en-US" sz="2000"/>
              <a:t>데이터를 입력해서 일정한 값을 구함</a:t>
            </a:r>
            <a:endParaRPr lang="en-US" altLang="ko-KR" sz="2000"/>
          </a:p>
          <a:p>
            <a:r>
              <a:rPr lang="ko-KR" altLang="en-US" sz="2000"/>
              <a:t>머신러닝</a:t>
            </a:r>
            <a:r>
              <a:rPr lang="en-US" altLang="ko-KR" sz="2000"/>
              <a:t>: </a:t>
            </a:r>
            <a:r>
              <a:rPr lang="ko-KR" altLang="en-US" sz="2000"/>
              <a:t>데이터에서 규칙을 찾음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    </a:t>
            </a:r>
            <a:r>
              <a:rPr lang="ko-KR" altLang="en-US" sz="2000">
                <a:sym typeface="Wingdings" panose="05000000000000000000" pitchFamily="2" charset="2"/>
              </a:rPr>
              <a:t>새로운 데이터가 들어왔을 때 해당 규칙을 적용해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결과 도출</a:t>
            </a:r>
            <a:endParaRPr lang="en-US" altLang="ko-KR" sz="20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    ∴</a:t>
            </a:r>
            <a:r>
              <a:rPr lang="ko-KR" altLang="en-US" sz="2000">
                <a:sym typeface="Wingdings" panose="05000000000000000000" pitchFamily="2" charset="2"/>
              </a:rPr>
              <a:t>머신러닝은 미지의 일을 예측하는데 적합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pic>
        <p:nvPicPr>
          <p:cNvPr id="2050" name="Picture 2" descr="Machine-learning-vs-traditional-programming - SogetiLabs">
            <a:extLst>
              <a:ext uri="{FF2B5EF4-FFF2-40B4-BE49-F238E27FC236}">
                <a16:creationId xmlns:a16="http://schemas.microsoft.com/office/drawing/2014/main" id="{6E18DB07-A46A-420A-BF5B-BFB281AF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87" y="2222287"/>
            <a:ext cx="3585176" cy="28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E2975-C114-427A-9507-1F1B86EE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9E6FB-25A5-4AB7-B7D5-124EE6B1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30" y="2207631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1) </a:t>
            </a:r>
            <a:r>
              <a:rPr lang="ko-KR" altLang="en-US" sz="2000"/>
              <a:t>기존 환자들의 </a:t>
            </a:r>
            <a:r>
              <a:rPr lang="ko-KR" altLang="en-US" sz="2000" b="1"/>
              <a:t>데이터 입력</a:t>
            </a:r>
            <a:endParaRPr lang="en-US" altLang="ko-KR" sz="2000" b="1"/>
          </a:p>
          <a:p>
            <a:pPr marL="0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데이터</a:t>
            </a:r>
            <a:r>
              <a:rPr lang="en-US" altLang="ko-KR" sz="2000"/>
              <a:t>: </a:t>
            </a:r>
            <a:r>
              <a:rPr lang="ko-KR" altLang="en-US" sz="2000"/>
              <a:t>수술 환자들의 수술 전 상태</a:t>
            </a:r>
            <a:r>
              <a:rPr lang="en-US" altLang="ko-KR" sz="2000"/>
              <a:t>, </a:t>
            </a:r>
            <a:r>
              <a:rPr lang="ko-KR" altLang="en-US" sz="2000"/>
              <a:t>수술 후의 생존율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2) </a:t>
            </a:r>
            <a:r>
              <a:rPr lang="ko-KR" altLang="en-US" sz="2000"/>
              <a:t>머신러닝으로 </a:t>
            </a:r>
            <a:r>
              <a:rPr lang="ko-KR" altLang="en-US" sz="2000" b="1"/>
              <a:t>학습</a:t>
            </a:r>
            <a:endParaRPr lang="en-US" altLang="ko-KR" sz="2000" b="1"/>
          </a:p>
          <a:p>
            <a:pPr marL="0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입력된 데이터들을 토대로 패턴과 규칙 분석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3) </a:t>
            </a:r>
            <a:r>
              <a:rPr lang="ko-KR" altLang="en-US" sz="2000"/>
              <a:t>새로운 환자의 수술 후 생존율 </a:t>
            </a:r>
            <a:r>
              <a:rPr lang="ko-KR" altLang="en-US" sz="2000" b="1"/>
              <a:t>예측</a:t>
            </a:r>
            <a:endParaRPr lang="en-US" altLang="ko-KR" sz="2000" b="1"/>
          </a:p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분석 결과를 통해 새로운 환자의 생존 가능성을 새로운 결과로써 도출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학습</a:t>
            </a:r>
            <a:r>
              <a:rPr lang="en-US" altLang="ko-KR" sz="2000"/>
              <a:t>: </a:t>
            </a:r>
            <a:r>
              <a:rPr lang="ko-KR" altLang="en-US" sz="2000"/>
              <a:t>데이터가 입력되고 패턴이 분석되는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D076-54F1-4ECE-A71E-7D19DA2F8530}"/>
              </a:ext>
            </a:extLst>
          </p:cNvPr>
          <p:cNvSpPr txBox="1"/>
          <p:nvPr/>
        </p:nvSpPr>
        <p:spPr>
          <a:xfrm>
            <a:off x="810000" y="1417638"/>
            <a:ext cx="6101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수술 후 생존율 예측하기</a:t>
            </a:r>
            <a:endParaRPr lang="en-US" altLang="ko-KR" sz="2000" b="1"/>
          </a:p>
        </p:txBody>
      </p:sp>
      <p:pic>
        <p:nvPicPr>
          <p:cNvPr id="10" name="Picture 2" descr="모두의 딥러닝] 01.나의 첫 딥러닝">
            <a:extLst>
              <a:ext uri="{FF2B5EF4-FFF2-40B4-BE49-F238E27FC236}">
                <a16:creationId xmlns:a16="http://schemas.microsoft.com/office/drawing/2014/main" id="{3A129C96-9312-4A4C-A61C-4E47F6547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31935" r="36702" b="10442"/>
          <a:stretch/>
        </p:blipFill>
        <p:spPr bwMode="auto">
          <a:xfrm>
            <a:off x="7898524" y="78175"/>
            <a:ext cx="2555986" cy="247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모두의 딥러닝] 01.나의 첫 딥러닝">
            <a:extLst>
              <a:ext uri="{FF2B5EF4-FFF2-40B4-BE49-F238E27FC236}">
                <a16:creationId xmlns:a16="http://schemas.microsoft.com/office/drawing/2014/main" id="{1B6AB954-1D20-4D14-B821-EB0984B6B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9" t="25801" r="-1184" b="7323"/>
          <a:stretch/>
        </p:blipFill>
        <p:spPr bwMode="auto">
          <a:xfrm>
            <a:off x="8595504" y="3554161"/>
            <a:ext cx="2397100" cy="19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8959F-04BD-4E28-9C30-E32F401D7BD9}"/>
              </a:ext>
            </a:extLst>
          </p:cNvPr>
          <p:cNvSpPr txBox="1"/>
          <p:nvPr/>
        </p:nvSpPr>
        <p:spPr>
          <a:xfrm>
            <a:off x="7156912" y="2648498"/>
            <a:ext cx="5019323" cy="646331"/>
          </a:xfrm>
          <a:prstGeom prst="rect">
            <a:avLst/>
          </a:prstGeom>
          <a:solidFill>
            <a:srgbClr val="0FC4B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기존의 환자들의 상태를 좌표 평면에 배치</a:t>
            </a:r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ko-KR" altLang="en-US">
                <a:solidFill>
                  <a:sysClr val="windowText" lastClr="000000"/>
                </a:solidFill>
              </a:rPr>
              <a:t>분포도 위에 생존과 사망을 구분 짓는 경계 그림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D85AE-D2EE-4915-AC31-A7DFBF237EA2}"/>
              </a:ext>
            </a:extLst>
          </p:cNvPr>
          <p:cNvSpPr txBox="1"/>
          <p:nvPr/>
        </p:nvSpPr>
        <p:spPr>
          <a:xfrm>
            <a:off x="6096000" y="5844142"/>
            <a:ext cx="5878532" cy="646331"/>
          </a:xfrm>
          <a:prstGeom prst="rect">
            <a:avLst/>
          </a:prstGeom>
          <a:solidFill>
            <a:srgbClr val="0FC4B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경계선이 정확할 수록 머신러닝의 예측 성공률이 높아짐</a:t>
            </a:r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ko-KR" altLang="en-US">
                <a:solidFill>
                  <a:sysClr val="windowText" lastClr="000000"/>
                </a:solidFill>
              </a:rPr>
              <a:t>딥러닝</a:t>
            </a:r>
            <a:r>
              <a:rPr lang="en-US" altLang="ko-KR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경계선을 정확하게 그리기 위해 쓰임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4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477</TotalTime>
  <Words>258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2</vt:lpstr>
      <vt:lpstr>명언</vt:lpstr>
      <vt:lpstr>딥러닝 </vt:lpstr>
      <vt:lpstr>머신러닝과 딥러닝의 관계</vt:lpstr>
      <vt:lpstr>딥러닝의 학습 방식</vt:lpstr>
      <vt:lpstr>프로그래밍VS머신러닝</vt:lpstr>
      <vt:lpstr>머신러닝 활용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</dc:title>
  <dc:creator>손가현</dc:creator>
  <cp:lastModifiedBy>손가현</cp:lastModifiedBy>
  <cp:revision>15</cp:revision>
  <dcterms:created xsi:type="dcterms:W3CDTF">2021-07-02T09:06:16Z</dcterms:created>
  <dcterms:modified xsi:type="dcterms:W3CDTF">2021-07-06T01:41:46Z</dcterms:modified>
</cp:coreProperties>
</file>