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4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AE9"/>
    <a:srgbClr val="948CF6"/>
    <a:srgbClr val="A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8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1349-E5EF-4449-A9F6-563A2B80F92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75B6F-BEB5-4BA0-B0C9-BA5E18ADB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1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5B6F-BEB5-4BA0-B0C9-BA5E18ADB7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4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앞에서는  피마 인디언 데이터를 분석해보고 필요한 열만 추출해서 가공해보았으며 속성들 간의 상관계수를 그래프로 표현했었습니다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이번 절에서는 피마 인디언 데이터를 통해 당뇨병을 예측하는 딥러닝 코드를 살펴보겠습니다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딥러닝 구동에 필요한 케라스 함수를 불러옵니다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random() </a:t>
            </a:r>
            <a:r>
              <a:rPr lang="ko-KR" altLang="en-US"/>
              <a:t>함수는 임의의 숫자를 만드는 것처럼 보임</a:t>
            </a:r>
            <a:endParaRPr lang="en-US" altLang="ko-KR"/>
          </a:p>
          <a:p>
            <a:r>
              <a:rPr lang="ko-KR" altLang="en-US"/>
              <a:t>컴퓨터에 내장된 랜덤 테이블 중 하나를 불러내 순서대로 숫자를 보여주는 것</a:t>
            </a:r>
            <a:endParaRPr lang="en-US" altLang="ko-KR"/>
          </a:p>
          <a:p>
            <a:r>
              <a:rPr lang="en-US" altLang="ko-KR"/>
              <a:t>seed</a:t>
            </a:r>
            <a:r>
              <a:rPr lang="ko-KR" altLang="en-US"/>
              <a:t>값은 여러 랜덤 테이블 중 몇 번째 테이블을 쓸지 결정하는 것입니다</a:t>
            </a:r>
            <a:r>
              <a:rPr lang="en-US" altLang="ko-KR"/>
              <a:t>.</a:t>
            </a:r>
          </a:p>
          <a:p>
            <a:r>
              <a:rPr lang="en-US" altLang="ko-KR"/>
              <a:t>seed</a:t>
            </a:r>
            <a:r>
              <a:rPr lang="ko-KR" altLang="en-US"/>
              <a:t>값이 같으면 똑같은 랜덤 값을 출력하게 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 </a:t>
            </a:r>
            <a:r>
              <a:rPr lang="en-US" altLang="ko-KR"/>
              <a:t>seed</a:t>
            </a:r>
            <a:r>
              <a:rPr lang="ko-KR" altLang="en-US"/>
              <a:t>값을 지정해도 텐서 플로 내부 소프트웨어가 또 다른 랜덤 테이블을 생성하기 때문에 미세하게 차이가 날 수 있음</a:t>
            </a:r>
            <a:endParaRPr lang="en-US" altLang="ko-KR"/>
          </a:p>
          <a:p>
            <a:r>
              <a:rPr lang="ko-KR" altLang="en-US"/>
              <a:t>내부 소프트웨어가 생성한 랜덤 테이블의 </a:t>
            </a:r>
            <a:r>
              <a:rPr lang="en-US" altLang="ko-KR"/>
              <a:t>seed</a:t>
            </a:r>
            <a:r>
              <a:rPr lang="ko-KR" altLang="en-US"/>
              <a:t>를 지정할 방법은 없음</a:t>
            </a:r>
            <a:endParaRPr lang="en-US" altLang="ko-KR"/>
          </a:p>
          <a:p>
            <a:r>
              <a:rPr lang="en-US" altLang="ko-KR"/>
              <a:t>=&gt;</a:t>
            </a:r>
            <a:r>
              <a:rPr lang="ko-KR" altLang="en-US"/>
              <a:t>정확한 결과를 위해서는 딥러닝 결과를 여러 번 실행하여 평균을 구해야 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딥러닝을 구현할 때 넘파이와 텐서플로우 라이브러리를 사용하므로</a:t>
            </a:r>
            <a:endParaRPr lang="en-US" altLang="ko-KR"/>
          </a:p>
          <a:p>
            <a:r>
              <a:rPr lang="ko-KR" altLang="en-US"/>
              <a:t>넘파이 </a:t>
            </a:r>
            <a:r>
              <a:rPr lang="en-US" altLang="ko-KR"/>
              <a:t>seed</a:t>
            </a:r>
            <a:r>
              <a:rPr lang="ko-KR" altLang="en-US"/>
              <a:t>값과 </a:t>
            </a:r>
            <a:r>
              <a:rPr lang="en-US" altLang="ko-KR"/>
              <a:t>tensorflow seed</a:t>
            </a:r>
            <a:r>
              <a:rPr lang="ko-KR" altLang="en-US"/>
              <a:t>값을 모두 설정해야 함</a:t>
            </a:r>
            <a:endParaRPr lang="en-US" altLang="ko-KR"/>
          </a:p>
          <a:p>
            <a:r>
              <a:rPr lang="ko-KR" altLang="en-US"/>
              <a:t>여기서는 </a:t>
            </a:r>
            <a:r>
              <a:rPr lang="en-US" altLang="ko-KR"/>
              <a:t>3</a:t>
            </a:r>
            <a:r>
              <a:rPr lang="ko-KR" altLang="en-US"/>
              <a:t>번째 랜덤 테이블을 사용하게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5B6F-BEB5-4BA0-B0C9-BA5E18ADB7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8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열부터 </a:t>
            </a:r>
            <a:r>
              <a:rPr lang="en-US" altLang="ko-KR"/>
              <a:t>8</a:t>
            </a:r>
            <a:r>
              <a:rPr lang="ko-KR" altLang="en-US"/>
              <a:t>열의 속성값들을 </a:t>
            </a:r>
            <a:r>
              <a:rPr lang="en-US" altLang="ko-KR"/>
              <a:t>X</a:t>
            </a:r>
            <a:r>
              <a:rPr lang="ko-KR" altLang="en-US"/>
              <a:t>에 저장</a:t>
            </a:r>
            <a:endParaRPr lang="en-US" altLang="ko-KR"/>
          </a:p>
          <a:p>
            <a:r>
              <a:rPr lang="en-US" altLang="ko-KR"/>
              <a:t>9</a:t>
            </a:r>
            <a:r>
              <a:rPr lang="ko-KR" altLang="en-US"/>
              <a:t>열의 데이터 클래스값을 </a:t>
            </a:r>
            <a:r>
              <a:rPr lang="en-US" altLang="ko-KR"/>
              <a:t>Y</a:t>
            </a:r>
            <a:r>
              <a:rPr lang="ko-KR" altLang="en-US"/>
              <a:t>에 저장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5B6F-BEB5-4BA0-B0C9-BA5E18ADB7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6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딥러닝의 구조를 짜고 층을 설계하는 부분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model=Sequential()</a:t>
            </a:r>
          </a:p>
          <a:p>
            <a:r>
              <a:rPr lang="ko-KR" altLang="en-US"/>
              <a:t>다음과 같이 선언하고 </a:t>
            </a:r>
            <a:r>
              <a:rPr lang="en-US" altLang="ko-KR"/>
              <a:t>model.add()</a:t>
            </a:r>
            <a:r>
              <a:rPr lang="ko-KR" altLang="en-US"/>
              <a:t>를 추가하면 새로운 층이 만들어진다</a:t>
            </a:r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개의 층을 가진 모델을 만든 것</a:t>
            </a:r>
            <a:endParaRPr lang="en-US" altLang="ko-KR"/>
          </a:p>
          <a:p>
            <a:r>
              <a:rPr lang="ko-KR" altLang="en-US"/>
              <a:t>맨 마지막 층은 출력층이 되고 나머지는 은닉층이 됨</a:t>
            </a:r>
            <a:endParaRPr lang="en-US" altLang="ko-KR"/>
          </a:p>
          <a:p>
            <a:r>
              <a:rPr lang="en-US" altLang="ko-KR"/>
              <a:t>keras</a:t>
            </a:r>
            <a:r>
              <a:rPr lang="ko-KR" altLang="en-US"/>
              <a:t>는 입력층을 따로 만들지 않음</a:t>
            </a:r>
            <a:endParaRPr lang="en-US" altLang="ko-KR"/>
          </a:p>
          <a:p>
            <a:r>
              <a:rPr lang="ko-KR" altLang="en-US"/>
              <a:t>첫번째 </a:t>
            </a:r>
            <a:r>
              <a:rPr lang="en-US" altLang="ko-KR"/>
              <a:t>input_dim</a:t>
            </a:r>
            <a:r>
              <a:rPr lang="ko-KR" altLang="en-US"/>
              <a:t>에 적어줌으로써 첫 번째 </a:t>
            </a:r>
            <a:r>
              <a:rPr lang="en-US" altLang="ko-KR"/>
              <a:t>dense</a:t>
            </a:r>
            <a:r>
              <a:rPr lang="ko-KR" altLang="en-US"/>
              <a:t>가 은닉층</a:t>
            </a:r>
            <a:r>
              <a:rPr lang="en-US" altLang="ko-KR"/>
              <a:t>+</a:t>
            </a:r>
            <a:r>
              <a:rPr lang="ko-KR" altLang="en-US"/>
              <a:t>입력층의 역할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8</a:t>
            </a:r>
            <a:r>
              <a:rPr lang="ko-KR" altLang="en-US"/>
              <a:t>개의 입력값들은 임의의 가중치를 가지고 각 노드로 전송되어 활성화함수를 만남</a:t>
            </a:r>
            <a:endParaRPr lang="en-US" altLang="ko-KR"/>
          </a:p>
          <a:p>
            <a:r>
              <a:rPr lang="ko-KR" altLang="en-US"/>
              <a:t>활성화 함수를 거친 값들이 또 다시 임의의 가중치를 가지고 각 노드로 전달됨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model.add(Dense(12,input_dim=8,activation='relu’))</a:t>
            </a:r>
          </a:p>
          <a:p>
            <a:r>
              <a:rPr lang="ko-KR" altLang="en-US"/>
              <a:t>입력층에 </a:t>
            </a:r>
            <a:r>
              <a:rPr lang="en-US" altLang="ko-KR"/>
              <a:t>12</a:t>
            </a:r>
            <a:r>
              <a:rPr lang="ko-KR" altLang="en-US"/>
              <a:t>개의 노드를 만듦</a:t>
            </a:r>
            <a:endParaRPr lang="en-US" altLang="ko-KR"/>
          </a:p>
          <a:p>
            <a:r>
              <a:rPr lang="ko-KR" altLang="en-US"/>
              <a:t>입력 데이터에서 </a:t>
            </a:r>
            <a:r>
              <a:rPr lang="en-US" altLang="ko-KR"/>
              <a:t>8</a:t>
            </a:r>
            <a:r>
              <a:rPr lang="ko-KR" altLang="en-US"/>
              <a:t>개의 값을 가져옴</a:t>
            </a:r>
            <a:endParaRPr lang="en-US" altLang="ko-KR"/>
          </a:p>
          <a:p>
            <a:r>
              <a:rPr lang="ko-KR" altLang="en-US"/>
              <a:t>데이터에서 </a:t>
            </a:r>
            <a:r>
              <a:rPr lang="en-US" altLang="ko-KR"/>
              <a:t>8</a:t>
            </a:r>
            <a:r>
              <a:rPr lang="ko-KR" altLang="en-US"/>
              <a:t>개의 값을 받아 </a:t>
            </a:r>
            <a:r>
              <a:rPr lang="en-US" altLang="ko-KR"/>
              <a:t>12</a:t>
            </a:r>
            <a:r>
              <a:rPr lang="ko-KR" altLang="en-US"/>
              <a:t>개의 노드로 보냄</a:t>
            </a:r>
            <a:endParaRPr lang="en-US" altLang="ko-KR"/>
          </a:p>
          <a:p>
            <a:r>
              <a:rPr lang="ko-KR" altLang="en-US"/>
              <a:t>가중치를 곱하고 활성화 함수를 거친값이 또 다른 은닉층으로 들어가게 됩니다</a:t>
            </a:r>
            <a:r>
              <a:rPr lang="en-US" altLang="ko-KR"/>
              <a:t>.</a:t>
            </a:r>
          </a:p>
          <a:p>
            <a:r>
              <a:rPr lang="en-US" altLang="ko-KR"/>
              <a:t>model.add(Dense(8,activation='relu’))</a:t>
            </a:r>
          </a:p>
          <a:p>
            <a:r>
              <a:rPr lang="ko-KR" altLang="en-US"/>
              <a:t>활성화 함수를 거친 결과값이 출력층으로 전달</a:t>
            </a:r>
            <a:endParaRPr lang="en-US" altLang="ko-KR"/>
          </a:p>
          <a:p>
            <a:r>
              <a:rPr lang="en-US" altLang="ko-KR"/>
              <a:t>model.add(Dense(1,activation='sigmoid’))</a:t>
            </a:r>
          </a:p>
          <a:p>
            <a:r>
              <a:rPr lang="ko-KR" altLang="en-US"/>
              <a:t>출력값이 하나이므로 출력층의 노드개수는 </a:t>
            </a:r>
            <a:r>
              <a:rPr lang="en-US" altLang="ko-KR"/>
              <a:t>1</a:t>
            </a:r>
            <a:r>
              <a:rPr lang="ko-KR" altLang="en-US"/>
              <a:t>개</a:t>
            </a:r>
            <a:endParaRPr lang="en-US" altLang="ko-KR"/>
          </a:p>
          <a:p>
            <a:r>
              <a:rPr lang="ko-KR" altLang="en-US"/>
              <a:t>시그모이드 함수를 거쳐 최종 출력값으로 나옴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5B6F-BEB5-4BA0-B0C9-BA5E18ADB7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모델 컴파일</a:t>
            </a:r>
            <a:r>
              <a:rPr lang="en-US" altLang="ko-KR"/>
              <a:t>: </a:t>
            </a:r>
            <a:r>
              <a:rPr lang="ko-KR" altLang="en-US"/>
              <a:t>모델이 잘 구현되게 여러가지 환경 설정</a:t>
            </a:r>
            <a:endParaRPr lang="en-US" altLang="ko-KR"/>
          </a:p>
          <a:p>
            <a:r>
              <a:rPr lang="en-US" altLang="ko-KR"/>
              <a:t>model.compile(loss=＇binary_crossentropy＇,</a:t>
            </a:r>
          </a:p>
          <a:p>
            <a:r>
              <a:rPr lang="en-US" altLang="ko-KR"/>
              <a:t>              optimizer=＇adam＇,</a:t>
            </a:r>
          </a:p>
          <a:p>
            <a:r>
              <a:rPr lang="en-US" altLang="ko-KR"/>
              <a:t>              metrics=[＇accuracy’])</a:t>
            </a:r>
          </a:p>
          <a:p>
            <a:endParaRPr lang="en-US" altLang="ko-KR"/>
          </a:p>
          <a:p>
            <a:r>
              <a:rPr lang="ko-KR" altLang="en-US"/>
              <a:t>앞에서는 평균 제곱 오차 함수를 사용함</a:t>
            </a:r>
            <a:endParaRPr lang="en-US" altLang="ko-KR"/>
          </a:p>
          <a:p>
            <a:r>
              <a:rPr lang="ko-KR" altLang="en-US"/>
              <a:t>오차함수</a:t>
            </a:r>
            <a:r>
              <a:rPr lang="en-US" altLang="ko-KR"/>
              <a:t>: </a:t>
            </a:r>
            <a:r>
              <a:rPr lang="ko-KR" altLang="en-US"/>
              <a:t>이항 교차 엔트로피 </a:t>
            </a:r>
            <a:endParaRPr lang="en-US" altLang="ko-KR"/>
          </a:p>
          <a:p>
            <a:r>
              <a:rPr lang="ko-KR" altLang="en-US"/>
              <a:t>발병됐는지 안됐는지 둘 중 하나 결정하기 때문</a:t>
            </a:r>
            <a:endParaRPr lang="en-US" altLang="ko-KR"/>
          </a:p>
          <a:p>
            <a:r>
              <a:rPr lang="ko-KR" altLang="en-US"/>
              <a:t>활성화 함수 아담함수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metrics() 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5B6F-BEB5-4BA0-B0C9-BA5E18ADB7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9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model.fit </a:t>
            </a:r>
            <a:r>
              <a:rPr lang="ko-KR" altLang="en-US"/>
              <a:t>설정한 모델을 학습 시킴 전체 샘플을 </a:t>
            </a:r>
            <a:r>
              <a:rPr lang="en-US" altLang="ko-KR"/>
              <a:t>200</a:t>
            </a:r>
            <a:r>
              <a:rPr lang="ko-KR" altLang="en-US"/>
              <a:t>번 실행</a:t>
            </a:r>
            <a:endParaRPr lang="en-US" altLang="ko-KR"/>
          </a:p>
          <a:p>
            <a:r>
              <a:rPr lang="ko-KR" altLang="en-US"/>
              <a:t>실행을 하면서 손실 및 정확도를 측정합니다</a:t>
            </a:r>
            <a:r>
              <a:rPr lang="en-US" altLang="ko-KR"/>
              <a:t>.</a:t>
            </a:r>
          </a:p>
          <a:p>
            <a:r>
              <a:rPr lang="en-US" altLang="ko-KR"/>
              <a:t>batch_size // 768</a:t>
            </a:r>
            <a:r>
              <a:rPr lang="ko-KR" altLang="en-US"/>
              <a:t>개의 샘플을 </a:t>
            </a:r>
            <a:r>
              <a:rPr lang="en-US" altLang="ko-KR"/>
              <a:t>10</a:t>
            </a:r>
            <a:r>
              <a:rPr lang="ko-KR" altLang="en-US"/>
              <a:t>개씩 끊어서 집어넣음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evaluate</a:t>
            </a:r>
            <a:r>
              <a:rPr lang="ko-KR" altLang="en-US"/>
              <a:t>는 준비된 </a:t>
            </a:r>
            <a:r>
              <a:rPr lang="en-US" altLang="ko-KR"/>
              <a:t>test set</a:t>
            </a:r>
            <a:r>
              <a:rPr lang="ko-KR" altLang="en-US"/>
              <a:t>으로 학습이 완료된 모델을 평가하는 것</a:t>
            </a:r>
            <a:endParaRPr lang="en-US" altLang="ko-KR"/>
          </a:p>
          <a:p>
            <a:r>
              <a:rPr lang="ko-KR" altLang="en-US"/>
              <a:t>정확도를 반환한다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5B6F-BEB5-4BA0-B0C9-BA5E18ADB7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장과 </a:t>
            </a:r>
            <a:r>
              <a:rPr lang="en-US" altLang="ko-KR"/>
              <a:t>11</a:t>
            </a:r>
            <a:r>
              <a:rPr lang="ko-KR" altLang="en-US"/>
              <a:t>절에서는 케라스를 이용해 이항 분류 문제를 해결하였습니다</a:t>
            </a:r>
            <a:r>
              <a:rPr lang="en-US" altLang="ko-KR"/>
              <a:t>.</a:t>
            </a:r>
          </a:p>
          <a:p>
            <a:r>
              <a:rPr lang="ko-KR" altLang="en-US"/>
              <a:t>이번 장 부터는 여러 개 중에 어떤 것이 답인지 예측하는 다중 분류 문제를 해결합니다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5B6F-BEB5-4BA0-B0C9-BA5E18ADB7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6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앞에서는 당뇨병에 걸릴 것인지 안 걸릴 것인지 이중 분류 문제였다</a:t>
            </a:r>
            <a:endParaRPr lang="en-US" altLang="ko-KR"/>
          </a:p>
          <a:p>
            <a:r>
              <a:rPr lang="ko-KR" altLang="en-US"/>
              <a:t>뒷부분에서는 아이리스 품종을 예측하고 실행하는 부분이 나옵니다</a:t>
            </a:r>
            <a:r>
              <a:rPr lang="en-US" altLang="ko-KR"/>
              <a:t>.</a:t>
            </a:r>
          </a:p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5B6F-BEB5-4BA0-B0C9-BA5E18ADB7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8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75B6F-BEB5-4BA0-B0C9-BA5E18ADB7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1534146" y="2668449"/>
            <a:ext cx="5624657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kern="0"/>
              <a:t>모두의 딥러닝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7524E-E14B-4F03-8140-6E86E78E03A3}"/>
              </a:ext>
            </a:extLst>
          </p:cNvPr>
          <p:cNvSpPr txBox="1"/>
          <p:nvPr/>
        </p:nvSpPr>
        <p:spPr>
          <a:xfrm>
            <a:off x="6306695" y="3748430"/>
            <a:ext cx="28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12.1</a:t>
            </a:r>
            <a:r>
              <a:rPr lang="ko-KR" altLang="en-US"/>
              <a:t>절 다중 분류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D7BF2-4C07-4027-8E4F-C8BE4B4C0A0A}"/>
              </a:ext>
            </a:extLst>
          </p:cNvPr>
          <p:cNvSpPr txBox="1"/>
          <p:nvPr/>
        </p:nvSpPr>
        <p:spPr>
          <a:xfrm>
            <a:off x="5953051" y="3377694"/>
            <a:ext cx="362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12. </a:t>
            </a:r>
            <a:r>
              <a:rPr lang="ko-KR" altLang="en-US" sz="2000"/>
              <a:t>다중 분류 문제 해결하기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C0F66-BDB7-481B-8044-0C0AF3B0DD62}"/>
              </a:ext>
            </a:extLst>
          </p:cNvPr>
          <p:cNvSpPr txBox="1"/>
          <p:nvPr/>
        </p:nvSpPr>
        <p:spPr>
          <a:xfrm>
            <a:off x="6302189" y="2718845"/>
            <a:ext cx="4679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11.5</a:t>
            </a:r>
            <a:r>
              <a:rPr lang="ko-KR" altLang="en-US"/>
              <a:t>절 피마 인디언의 당뇨병 예측 실행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C8A35-6EDA-49C2-B567-F00B0013AC18}"/>
              </a:ext>
            </a:extLst>
          </p:cNvPr>
          <p:cNvSpPr txBox="1"/>
          <p:nvPr/>
        </p:nvSpPr>
        <p:spPr>
          <a:xfrm>
            <a:off x="5953051" y="2349513"/>
            <a:ext cx="4679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11. </a:t>
            </a:r>
            <a:r>
              <a:rPr lang="ko-KR" altLang="en-US" sz="2000"/>
              <a:t>데이터 다루기</a:t>
            </a:r>
            <a:endParaRPr lang="en-US" altLang="ko-KR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BD728-E011-4B17-BFED-7AA48068B2B5}"/>
              </a:ext>
            </a:extLst>
          </p:cNvPr>
          <p:cNvSpPr txBox="1"/>
          <p:nvPr/>
        </p:nvSpPr>
        <p:spPr>
          <a:xfrm>
            <a:off x="9744635" y="632011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20201040 </a:t>
            </a:r>
            <a:r>
              <a:rPr lang="ko-KR" altLang="en-US"/>
              <a:t>손가현</a:t>
            </a:r>
          </a:p>
        </p:txBody>
      </p:sp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874272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피마 인디언의 당뇨병 예측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D2FBEE2-9E87-44C5-914E-799609FA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1265236"/>
            <a:ext cx="6405332" cy="3356868"/>
          </a:xfrm>
          <a:prstGeom prst="rect">
            <a:avLst/>
          </a:prstGeom>
        </p:spPr>
      </p:pic>
      <p:pic>
        <p:nvPicPr>
          <p:cNvPr id="4" name="그림 3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1A621FD6-D5EE-4CC9-9A02-E6DF4D1959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" b="42233"/>
          <a:stretch/>
        </p:blipFill>
        <p:spPr>
          <a:xfrm>
            <a:off x="4998057" y="4011326"/>
            <a:ext cx="7193943" cy="25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피마 인디언의 당뇨병 예측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6E2B8A-062B-437C-9D42-27958E6B2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50" r="8902" b="54126"/>
          <a:stretch/>
        </p:blipFill>
        <p:spPr>
          <a:xfrm>
            <a:off x="820653" y="1305983"/>
            <a:ext cx="9641160" cy="1169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CEC4A1-74D6-43FF-B186-D19D833D2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515" y="2876454"/>
            <a:ext cx="6233132" cy="34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0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피마 인디언의 당뇨병 예측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5F3CBB3-A902-4822-84DE-9AFAA1BEB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" t="46536" r="49190" b="1072"/>
          <a:stretch/>
        </p:blipFill>
        <p:spPr>
          <a:xfrm>
            <a:off x="782709" y="1417088"/>
            <a:ext cx="7173177" cy="176235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E77773E-B2B4-461B-B8D2-1302CF38F667}"/>
              </a:ext>
            </a:extLst>
          </p:cNvPr>
          <p:cNvSpPr/>
          <p:nvPr/>
        </p:nvSpPr>
        <p:spPr>
          <a:xfrm>
            <a:off x="7222221" y="851031"/>
            <a:ext cx="612637" cy="62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F293183-664B-4DFB-AB34-DC588DAFD16A}"/>
              </a:ext>
            </a:extLst>
          </p:cNvPr>
          <p:cNvSpPr/>
          <p:nvPr/>
        </p:nvSpPr>
        <p:spPr>
          <a:xfrm>
            <a:off x="7218364" y="1926374"/>
            <a:ext cx="612637" cy="62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D8E6ED9-08BD-4ECC-B28D-AD06C6E0795A}"/>
              </a:ext>
            </a:extLst>
          </p:cNvPr>
          <p:cNvSpPr/>
          <p:nvPr/>
        </p:nvSpPr>
        <p:spPr>
          <a:xfrm>
            <a:off x="8534427" y="732741"/>
            <a:ext cx="612637" cy="6220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095D4A-0686-43CD-98AD-C094277F00A0}"/>
              </a:ext>
            </a:extLst>
          </p:cNvPr>
          <p:cNvSpPr/>
          <p:nvPr/>
        </p:nvSpPr>
        <p:spPr>
          <a:xfrm>
            <a:off x="8534426" y="2147912"/>
            <a:ext cx="648000" cy="6220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F25A31-C293-4229-9B39-65411C762A37}"/>
              </a:ext>
            </a:extLst>
          </p:cNvPr>
          <p:cNvSpPr/>
          <p:nvPr/>
        </p:nvSpPr>
        <p:spPr>
          <a:xfrm>
            <a:off x="9717979" y="807992"/>
            <a:ext cx="612637" cy="6220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BDD2B73-4967-4524-8B9A-1F9A9BC09FBC}"/>
              </a:ext>
            </a:extLst>
          </p:cNvPr>
          <p:cNvSpPr/>
          <p:nvPr/>
        </p:nvSpPr>
        <p:spPr>
          <a:xfrm>
            <a:off x="9751336" y="2090083"/>
            <a:ext cx="612637" cy="6220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77B2B64-E60A-4161-8260-C25AAFAA326C}"/>
              </a:ext>
            </a:extLst>
          </p:cNvPr>
          <p:cNvSpPr/>
          <p:nvPr/>
        </p:nvSpPr>
        <p:spPr>
          <a:xfrm>
            <a:off x="10745594" y="1432730"/>
            <a:ext cx="612637" cy="6220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</a:t>
            </a:r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E57AE-3421-41BD-8B1F-D9AC12F93AE2}"/>
              </a:ext>
            </a:extLst>
          </p:cNvPr>
          <p:cNvSpPr txBox="1"/>
          <p:nvPr/>
        </p:nvSpPr>
        <p:spPr>
          <a:xfrm>
            <a:off x="7416998" y="1399515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A01C0-4E47-4BE9-82BC-213853B5D62E}"/>
              </a:ext>
            </a:extLst>
          </p:cNvPr>
          <p:cNvSpPr txBox="1"/>
          <p:nvPr/>
        </p:nvSpPr>
        <p:spPr>
          <a:xfrm>
            <a:off x="7416998" y="1630511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32F242-2406-45F2-9544-549941CD8CCC}"/>
              </a:ext>
            </a:extLst>
          </p:cNvPr>
          <p:cNvSpPr txBox="1"/>
          <p:nvPr/>
        </p:nvSpPr>
        <p:spPr>
          <a:xfrm>
            <a:off x="8775381" y="1491969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8361FA-FD4A-4E4F-8F3C-180B5F81AC7F}"/>
              </a:ext>
            </a:extLst>
          </p:cNvPr>
          <p:cNvSpPr txBox="1"/>
          <p:nvPr/>
        </p:nvSpPr>
        <p:spPr>
          <a:xfrm>
            <a:off x="8775381" y="1722964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F6961C-95C4-4EB3-A123-5908C42B1113}"/>
              </a:ext>
            </a:extLst>
          </p:cNvPr>
          <p:cNvSpPr txBox="1"/>
          <p:nvPr/>
        </p:nvSpPr>
        <p:spPr>
          <a:xfrm>
            <a:off x="9959678" y="1455150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74D4F3-BDE1-4C97-B50F-339689D20CEB}"/>
              </a:ext>
            </a:extLst>
          </p:cNvPr>
          <p:cNvSpPr txBox="1"/>
          <p:nvPr/>
        </p:nvSpPr>
        <p:spPr>
          <a:xfrm>
            <a:off x="9959678" y="1686146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1AB78E-5995-407C-AA4D-BD47C66E77C5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7834859" y="1119038"/>
            <a:ext cx="679484" cy="4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624949-CD6D-4532-B4BE-94E049168B83}"/>
              </a:ext>
            </a:extLst>
          </p:cNvPr>
          <p:cNvCxnSpPr>
            <a:cxnSpLocks/>
          </p:cNvCxnSpPr>
          <p:nvPr/>
        </p:nvCxnSpPr>
        <p:spPr>
          <a:xfrm>
            <a:off x="7846109" y="2220410"/>
            <a:ext cx="648149" cy="18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E9EF38-1E5F-4AD0-8384-8A60951B3440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9115319" y="1119038"/>
            <a:ext cx="602659" cy="4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7920C4-09D6-433B-A32F-8715F35CB13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7822703" y="1231254"/>
            <a:ext cx="711723" cy="122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590B04-192C-4DD3-9ED1-BC90B4CAC7C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0326634" y="1093145"/>
            <a:ext cx="508679" cy="4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1F13B62-DF8C-4F0F-913D-E0FBE41943D7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10274255" y="1963719"/>
            <a:ext cx="561057" cy="21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E5793E2-0A17-46D2-B61B-870BE6CC79B4}"/>
              </a:ext>
            </a:extLst>
          </p:cNvPr>
          <p:cNvCxnSpPr>
            <a:cxnSpLocks/>
          </p:cNvCxnSpPr>
          <p:nvPr/>
        </p:nvCxnSpPr>
        <p:spPr>
          <a:xfrm flipV="1">
            <a:off x="7868522" y="1106306"/>
            <a:ext cx="655304" cy="108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49DCED-CA0D-46AC-8A17-D8DB811FC98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069829" y="2401128"/>
            <a:ext cx="681507" cy="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8C285B-68C7-4E37-AAD4-B4111C3159D9}"/>
              </a:ext>
            </a:extLst>
          </p:cNvPr>
          <p:cNvCxnSpPr>
            <a:cxnSpLocks/>
          </p:cNvCxnSpPr>
          <p:nvPr/>
        </p:nvCxnSpPr>
        <p:spPr>
          <a:xfrm flipV="1">
            <a:off x="9076640" y="1172990"/>
            <a:ext cx="641338" cy="132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615C38-3F03-48A8-B660-2DE136C59D1D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152970" y="1175697"/>
            <a:ext cx="598366" cy="122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C17E43E-6E18-402F-998B-DFAB3C4F8A8D}"/>
              </a:ext>
            </a:extLst>
          </p:cNvPr>
          <p:cNvCxnSpPr>
            <a:cxnSpLocks/>
          </p:cNvCxnSpPr>
          <p:nvPr/>
        </p:nvCxnSpPr>
        <p:spPr>
          <a:xfrm flipV="1">
            <a:off x="10439612" y="8249061"/>
            <a:ext cx="561057" cy="21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CB7DC79-3F1D-4636-A549-B28ED3D0D41E}"/>
              </a:ext>
            </a:extLst>
          </p:cNvPr>
          <p:cNvSpPr txBox="1"/>
          <p:nvPr/>
        </p:nvSpPr>
        <p:spPr>
          <a:xfrm>
            <a:off x="7208363" y="288845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은닉층</a:t>
            </a:r>
            <a:r>
              <a:rPr lang="en-US" altLang="ko-KR"/>
              <a:t>(</a:t>
            </a:r>
            <a:r>
              <a:rPr lang="ko-KR" altLang="en-US"/>
              <a:t>입력층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8600EE-F26F-4B66-A98E-4221B7F51B31}"/>
              </a:ext>
            </a:extLst>
          </p:cNvPr>
          <p:cNvSpPr txBox="1"/>
          <p:nvPr/>
        </p:nvSpPr>
        <p:spPr>
          <a:xfrm>
            <a:off x="9557783" y="2883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은닉층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A00283-5A22-48BA-B369-0BBF24D2DEE0}"/>
              </a:ext>
            </a:extLst>
          </p:cNvPr>
          <p:cNvSpPr txBox="1"/>
          <p:nvPr/>
        </p:nvSpPr>
        <p:spPr>
          <a:xfrm>
            <a:off x="10745594" y="2157007"/>
            <a:ext cx="829294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3EBC9-3FFE-4A2C-8A06-758D0324E0A9}"/>
              </a:ext>
            </a:extLst>
          </p:cNvPr>
          <p:cNvSpPr txBox="1"/>
          <p:nvPr/>
        </p:nvSpPr>
        <p:spPr>
          <a:xfrm>
            <a:off x="668116" y="103897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딥러닝의 구조를 짜고 층을 설계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2FED28-8853-41B1-9D5E-D8CFEFF536FC}"/>
              </a:ext>
            </a:extLst>
          </p:cNvPr>
          <p:cNvGrpSpPr/>
          <p:nvPr/>
        </p:nvGrpSpPr>
        <p:grpSpPr>
          <a:xfrm>
            <a:off x="668116" y="3868124"/>
            <a:ext cx="10436302" cy="2434922"/>
            <a:chOff x="668116" y="3868124"/>
            <a:chExt cx="10436302" cy="243492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5F16AFD-8A3A-4EE4-93BC-74D6AFA09256}"/>
                </a:ext>
              </a:extLst>
            </p:cNvPr>
            <p:cNvGrpSpPr/>
            <p:nvPr/>
          </p:nvGrpSpPr>
          <p:grpSpPr>
            <a:xfrm>
              <a:off x="668116" y="3868124"/>
              <a:ext cx="10436302" cy="2434922"/>
              <a:chOff x="668116" y="3868124"/>
              <a:chExt cx="10436302" cy="243492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B4CEE03-870D-42AE-9BA5-3AE880C2B3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7008" r="1081" b="13748"/>
              <a:stretch/>
            </p:blipFill>
            <p:spPr>
              <a:xfrm>
                <a:off x="668116" y="4381355"/>
                <a:ext cx="7774427" cy="1077238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EED4A6-EAD2-43EC-B715-12244E52809E}"/>
                  </a:ext>
                </a:extLst>
              </p:cNvPr>
              <p:cNvSpPr txBox="1"/>
              <p:nvPr/>
            </p:nvSpPr>
            <p:spPr>
              <a:xfrm>
                <a:off x="8214466" y="5933714"/>
                <a:ext cx="171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은닉층</a:t>
                </a:r>
                <a:r>
                  <a:rPr lang="en-US" altLang="ko-KR"/>
                  <a:t>(</a:t>
                </a:r>
                <a:r>
                  <a:rPr lang="ko-KR" altLang="en-US"/>
                  <a:t>입력층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966269-A0C4-4CC6-AAE2-2A52972C33BE}"/>
                  </a:ext>
                </a:extLst>
              </p:cNvPr>
              <p:cNvSpPr txBox="1"/>
              <p:nvPr/>
            </p:nvSpPr>
            <p:spPr>
              <a:xfrm>
                <a:off x="10275124" y="5301116"/>
                <a:ext cx="829294" cy="354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출력층</a:t>
                </a: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C526D80B-9770-428D-BB90-D1167BE8B857}"/>
                  </a:ext>
                </a:extLst>
              </p:cNvPr>
              <p:cNvSpPr/>
              <p:nvPr/>
            </p:nvSpPr>
            <p:spPr>
              <a:xfrm>
                <a:off x="8018208" y="3868259"/>
                <a:ext cx="612637" cy="62209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X</a:t>
                </a:r>
                <a:r>
                  <a:rPr lang="en-US" altLang="ko-KR" sz="1000"/>
                  <a:t>1</a:t>
                </a:r>
                <a:endParaRPr lang="ko-KR" altLang="en-US" sz="100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98FCACD-975A-4C32-8967-549312EA8D92}"/>
                  </a:ext>
                </a:extLst>
              </p:cNvPr>
              <p:cNvSpPr/>
              <p:nvPr/>
            </p:nvSpPr>
            <p:spPr>
              <a:xfrm>
                <a:off x="8004071" y="5012424"/>
                <a:ext cx="707445" cy="622091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X</a:t>
                </a:r>
                <a:r>
                  <a:rPr lang="en-US" altLang="ko-KR" sz="1000"/>
                  <a:t>17</a:t>
                </a:r>
                <a:endParaRPr lang="ko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A11C61B-F49E-49E5-9FE5-50BDEB03D00A}"/>
                  </a:ext>
                </a:extLst>
              </p:cNvPr>
              <p:cNvSpPr txBox="1"/>
              <p:nvPr/>
            </p:nvSpPr>
            <p:spPr>
              <a:xfrm>
                <a:off x="8205568" y="4400687"/>
                <a:ext cx="223085" cy="354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:</a:t>
                </a:r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3757FB-CA51-4F5F-AADC-8011AB1EB236}"/>
                  </a:ext>
                </a:extLst>
              </p:cNvPr>
              <p:cNvSpPr txBox="1"/>
              <p:nvPr/>
            </p:nvSpPr>
            <p:spPr>
              <a:xfrm>
                <a:off x="8205568" y="4631683"/>
                <a:ext cx="223085" cy="354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:</a:t>
                </a:r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E6783B8E-3C0B-4861-A7DF-C0547D6DFA33}"/>
                  </a:ext>
                </a:extLst>
              </p:cNvPr>
              <p:cNvSpPr/>
              <p:nvPr/>
            </p:nvSpPr>
            <p:spPr>
              <a:xfrm>
                <a:off x="9183241" y="3868124"/>
                <a:ext cx="612637" cy="622091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n</a:t>
                </a:r>
                <a:r>
                  <a:rPr lang="en-US" altLang="ko-KR" sz="1000"/>
                  <a:t>1</a:t>
                </a:r>
                <a:endParaRPr lang="ko-KR" altLang="en-US" sz="10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9B7A1CC-E7BE-41C2-85A7-AEE810AE25CE}"/>
                  </a:ext>
                </a:extLst>
              </p:cNvPr>
              <p:cNvSpPr/>
              <p:nvPr/>
            </p:nvSpPr>
            <p:spPr>
              <a:xfrm>
                <a:off x="9223484" y="5327246"/>
                <a:ext cx="648000" cy="622091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n</a:t>
                </a:r>
                <a:r>
                  <a:rPr lang="en-US" altLang="ko-KR" sz="1000"/>
                  <a:t>30</a:t>
                </a:r>
                <a:endParaRPr lang="ko-KR" altLang="en-US" sz="10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E943BC4-8ED8-4EB5-9F45-1BE6A9D2F221}"/>
                  </a:ext>
                </a:extLst>
              </p:cNvPr>
              <p:cNvSpPr/>
              <p:nvPr/>
            </p:nvSpPr>
            <p:spPr>
              <a:xfrm>
                <a:off x="10193824" y="4576202"/>
                <a:ext cx="612637" cy="62209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y</a:t>
                </a:r>
                <a:r>
                  <a:rPr lang="en-US" altLang="ko-KR" sz="1000"/>
                  <a:t>0</a:t>
                </a:r>
                <a:endParaRPr lang="ko-KR" altLang="en-US" sz="10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9B5A3854-F031-4220-B7E9-698F93347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1003" y="4179169"/>
                <a:ext cx="679484" cy="430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22F94E30-7262-4CED-BD86-5FC40586F0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0845" y="4235739"/>
                <a:ext cx="491500" cy="1058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5F19FA98-FFE5-4AB0-9D7F-B32C6049D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5265" y="4244646"/>
                <a:ext cx="508679" cy="43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DE3BD0BC-7A36-40ED-825B-922447C9A1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0784" y="5217511"/>
                <a:ext cx="561057" cy="2174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4DDE32-28CD-4580-96E0-91FA74A62FFF}"/>
                  </a:ext>
                </a:extLst>
              </p:cNvPr>
              <p:cNvSpPr txBox="1"/>
              <p:nvPr/>
            </p:nvSpPr>
            <p:spPr>
              <a:xfrm>
                <a:off x="9404209" y="4523519"/>
                <a:ext cx="223085" cy="354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:</a:t>
                </a:r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2A81EA2-8374-4F63-811A-0EB9A5D19F95}"/>
                  </a:ext>
                </a:extLst>
              </p:cNvPr>
              <p:cNvSpPr txBox="1"/>
              <p:nvPr/>
            </p:nvSpPr>
            <p:spPr>
              <a:xfrm>
                <a:off x="9404209" y="4754514"/>
                <a:ext cx="223085" cy="354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:</a:t>
                </a:r>
                <a:endParaRPr lang="ko-KR" altLang="en-US"/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B13F1EF8-F3EB-48FD-A90F-8AADEECE164A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8565924" y="4236101"/>
              <a:ext cx="752457" cy="1182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2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피마 인디언의 당뇨병 예측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17DF9F1-7487-4249-B766-59CC0034D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262" b="56293"/>
          <a:stretch/>
        </p:blipFill>
        <p:spPr>
          <a:xfrm>
            <a:off x="526312" y="932543"/>
            <a:ext cx="6128487" cy="122672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187857A-CC73-4018-AEAB-6DAB66249EB5}"/>
              </a:ext>
            </a:extLst>
          </p:cNvPr>
          <p:cNvGrpSpPr/>
          <p:nvPr/>
        </p:nvGrpSpPr>
        <p:grpSpPr>
          <a:xfrm>
            <a:off x="649497" y="4498303"/>
            <a:ext cx="9449552" cy="2411248"/>
            <a:chOff x="649497" y="4498303"/>
            <a:chExt cx="9449552" cy="24112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09568E3-2281-46A1-A271-B6A253629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3" b="10945"/>
            <a:stretch/>
          </p:blipFill>
          <p:spPr>
            <a:xfrm>
              <a:off x="735858" y="4881250"/>
              <a:ext cx="7398488" cy="202830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61B48BB-E26A-42BF-8899-9550B0D88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497" y="4498303"/>
              <a:ext cx="9449552" cy="423510"/>
            </a:xfrm>
            <a:prstGeom prst="rect">
              <a:avLst/>
            </a:prstGeom>
          </p:spPr>
        </p:pic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67882FA8-9557-40C4-B76D-CCD5DC23776A}"/>
              </a:ext>
            </a:extLst>
          </p:cNvPr>
          <p:cNvSpPr/>
          <p:nvPr/>
        </p:nvSpPr>
        <p:spPr>
          <a:xfrm>
            <a:off x="389621" y="2218419"/>
            <a:ext cx="612637" cy="62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84B021-639A-48E5-8F6F-C431AB6203A8}"/>
              </a:ext>
            </a:extLst>
          </p:cNvPr>
          <p:cNvSpPr/>
          <p:nvPr/>
        </p:nvSpPr>
        <p:spPr>
          <a:xfrm>
            <a:off x="402519" y="3217600"/>
            <a:ext cx="612637" cy="622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CEAE5D8-9F98-4DA5-B7AF-92B47625AC69}"/>
              </a:ext>
            </a:extLst>
          </p:cNvPr>
          <p:cNvSpPr/>
          <p:nvPr/>
        </p:nvSpPr>
        <p:spPr>
          <a:xfrm>
            <a:off x="4512486" y="2331133"/>
            <a:ext cx="765178" cy="6220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yh</a:t>
            </a: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15AE6B-2DAA-413E-A7A7-17F63407D653}"/>
              </a:ext>
            </a:extLst>
          </p:cNvPr>
          <p:cNvSpPr/>
          <p:nvPr/>
        </p:nvSpPr>
        <p:spPr>
          <a:xfrm>
            <a:off x="4553240" y="3322556"/>
            <a:ext cx="821033" cy="6220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yh</a:t>
            </a:r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54B583-7EA2-4EF9-B796-AF8E63A0C2D1}"/>
              </a:ext>
            </a:extLst>
          </p:cNvPr>
          <p:cNvSpPr/>
          <p:nvPr/>
        </p:nvSpPr>
        <p:spPr>
          <a:xfrm>
            <a:off x="11441207" y="3046509"/>
            <a:ext cx="612637" cy="6220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</a:t>
            </a:r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6EAD6-08B5-40BE-8B97-CEB294BF2713}"/>
              </a:ext>
            </a:extLst>
          </p:cNvPr>
          <p:cNvSpPr txBox="1"/>
          <p:nvPr/>
        </p:nvSpPr>
        <p:spPr>
          <a:xfrm>
            <a:off x="8235048" y="2967081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F95FE-79EE-4E71-B055-174FEAC0A15A}"/>
              </a:ext>
            </a:extLst>
          </p:cNvPr>
          <p:cNvSpPr txBox="1"/>
          <p:nvPr/>
        </p:nvSpPr>
        <p:spPr>
          <a:xfrm>
            <a:off x="7416998" y="1630511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71B0C-0A6C-40A0-99AD-7B2CBC08C2C3}"/>
              </a:ext>
            </a:extLst>
          </p:cNvPr>
          <p:cNvSpPr txBox="1"/>
          <p:nvPr/>
        </p:nvSpPr>
        <p:spPr>
          <a:xfrm>
            <a:off x="2689831" y="2853701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3C07FE-7F03-4157-A8D4-7472C8B89198}"/>
              </a:ext>
            </a:extLst>
          </p:cNvPr>
          <p:cNvSpPr txBox="1"/>
          <p:nvPr/>
        </p:nvSpPr>
        <p:spPr>
          <a:xfrm>
            <a:off x="4788283" y="2915816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9B015-00AB-4472-8B11-00D6FEF3BB63}"/>
              </a:ext>
            </a:extLst>
          </p:cNvPr>
          <p:cNvSpPr txBox="1"/>
          <p:nvPr/>
        </p:nvSpPr>
        <p:spPr>
          <a:xfrm>
            <a:off x="10599974" y="3139376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8A4A09-E230-4319-A92D-3812FDCABB05}"/>
              </a:ext>
            </a:extLst>
          </p:cNvPr>
          <p:cNvCxnSpPr>
            <a:cxnSpLocks/>
          </p:cNvCxnSpPr>
          <p:nvPr/>
        </p:nvCxnSpPr>
        <p:spPr>
          <a:xfrm>
            <a:off x="964590" y="2576387"/>
            <a:ext cx="717068" cy="2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D6C6E5C-381F-4D6D-AEB8-892D2FC144F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909826" y="2642179"/>
            <a:ext cx="602660" cy="4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001A58-0113-458B-9A1C-D2C7E250481F}"/>
              </a:ext>
            </a:extLst>
          </p:cNvPr>
          <p:cNvCxnSpPr>
            <a:cxnSpLocks/>
          </p:cNvCxnSpPr>
          <p:nvPr/>
        </p:nvCxnSpPr>
        <p:spPr>
          <a:xfrm>
            <a:off x="7737940" y="3795475"/>
            <a:ext cx="23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168F34-B1A9-4166-9F13-29E050F2850C}"/>
              </a:ext>
            </a:extLst>
          </p:cNvPr>
          <p:cNvCxnSpPr>
            <a:cxnSpLocks/>
          </p:cNvCxnSpPr>
          <p:nvPr/>
        </p:nvCxnSpPr>
        <p:spPr>
          <a:xfrm>
            <a:off x="11005098" y="3210922"/>
            <a:ext cx="493952" cy="6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9E419A4-A7AE-415D-A235-C0C42AC02CF4}"/>
              </a:ext>
            </a:extLst>
          </p:cNvPr>
          <p:cNvCxnSpPr>
            <a:cxnSpLocks/>
          </p:cNvCxnSpPr>
          <p:nvPr/>
        </p:nvCxnSpPr>
        <p:spPr>
          <a:xfrm flipV="1">
            <a:off x="1011398" y="2603721"/>
            <a:ext cx="655304" cy="108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B23698C-D9CF-4333-8F30-1BDC4EE0793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871733" y="3633602"/>
            <a:ext cx="681507" cy="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B6E4C6-C847-4278-A0AB-158EB1414B4F}"/>
              </a:ext>
            </a:extLst>
          </p:cNvPr>
          <p:cNvCxnSpPr>
            <a:cxnSpLocks/>
          </p:cNvCxnSpPr>
          <p:nvPr/>
        </p:nvCxnSpPr>
        <p:spPr>
          <a:xfrm>
            <a:off x="7694993" y="2473718"/>
            <a:ext cx="381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FCF750-780C-4AA0-882C-2B1B236197B6}"/>
              </a:ext>
            </a:extLst>
          </p:cNvPr>
          <p:cNvSpPr txBox="1"/>
          <p:nvPr/>
        </p:nvSpPr>
        <p:spPr>
          <a:xfrm>
            <a:off x="8139168" y="47745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은닉층</a:t>
            </a:r>
            <a:r>
              <a:rPr lang="en-US" altLang="ko-KR"/>
              <a:t>(</a:t>
            </a:r>
            <a:r>
              <a:rPr lang="ko-KR" altLang="en-US"/>
              <a:t>입력층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05CD89-7EA6-4924-B4C4-1ACF304937CE}"/>
              </a:ext>
            </a:extLst>
          </p:cNvPr>
          <p:cNvSpPr txBox="1"/>
          <p:nvPr/>
        </p:nvSpPr>
        <p:spPr>
          <a:xfrm>
            <a:off x="953943" y="200324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w(1)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6A463-9048-4445-A4DA-218691AE9895}"/>
              </a:ext>
            </a:extLst>
          </p:cNvPr>
          <p:cNvSpPr/>
          <p:nvPr/>
        </p:nvSpPr>
        <p:spPr>
          <a:xfrm>
            <a:off x="1700599" y="2218419"/>
            <a:ext cx="2171056" cy="7533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91C2F3-CDA7-4043-AEE3-D0BEB15E46F8}"/>
              </a:ext>
            </a:extLst>
          </p:cNvPr>
          <p:cNvSpPr/>
          <p:nvPr/>
        </p:nvSpPr>
        <p:spPr>
          <a:xfrm>
            <a:off x="1721624" y="3205229"/>
            <a:ext cx="2236217" cy="7533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52A0B89-90C7-4589-88D0-5FE4A5CB2C9C}"/>
              </a:ext>
            </a:extLst>
          </p:cNvPr>
          <p:cNvCxnSpPr>
            <a:cxnSpLocks/>
          </p:cNvCxnSpPr>
          <p:nvPr/>
        </p:nvCxnSpPr>
        <p:spPr>
          <a:xfrm flipV="1">
            <a:off x="1042140" y="3513580"/>
            <a:ext cx="679484" cy="4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2B9D493-7B16-4956-8854-E32C75CD16C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64590" y="2701674"/>
            <a:ext cx="757034" cy="88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A28A8A-7A1E-4F71-A04B-910A7BEABEDC}"/>
              </a:ext>
            </a:extLst>
          </p:cNvPr>
          <p:cNvSpPr txBox="1"/>
          <p:nvPr/>
        </p:nvSpPr>
        <p:spPr>
          <a:xfrm>
            <a:off x="1772709" y="2233475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n1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9D55D6-8F62-49F4-9F21-EA9077F05E3C}"/>
              </a:ext>
            </a:extLst>
          </p:cNvPr>
          <p:cNvSpPr txBox="1"/>
          <p:nvPr/>
        </p:nvSpPr>
        <p:spPr>
          <a:xfrm>
            <a:off x="1787388" y="32415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n12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BEE53C-D646-4264-8008-6906B920D01E}"/>
              </a:ext>
            </a:extLst>
          </p:cNvPr>
          <p:cNvSpPr txBox="1"/>
          <p:nvPr/>
        </p:nvSpPr>
        <p:spPr>
          <a:xfrm>
            <a:off x="1899406" y="2553323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가중합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159460-BAA9-46BB-973E-74DC151651BA}"/>
              </a:ext>
            </a:extLst>
          </p:cNvPr>
          <p:cNvSpPr txBox="1"/>
          <p:nvPr/>
        </p:nvSpPr>
        <p:spPr>
          <a:xfrm>
            <a:off x="1871269" y="360657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가중합</a:t>
            </a:r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891136-84DC-421A-87F0-10FD967088D6}"/>
              </a:ext>
            </a:extLst>
          </p:cNvPr>
          <p:cNvSpPr txBox="1"/>
          <p:nvPr/>
        </p:nvSpPr>
        <p:spPr>
          <a:xfrm>
            <a:off x="2981482" y="2553323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렐루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9321A-DA0F-4809-BF89-F7B17782A67D}"/>
              </a:ext>
            </a:extLst>
          </p:cNvPr>
          <p:cNvSpPr txBox="1"/>
          <p:nvPr/>
        </p:nvSpPr>
        <p:spPr>
          <a:xfrm>
            <a:off x="3080871" y="356969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렐루</a:t>
            </a:r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A25779-8D5E-4D45-8E88-5BB72BB2EC81}"/>
              </a:ext>
            </a:extLst>
          </p:cNvPr>
          <p:cNvSpPr/>
          <p:nvPr/>
        </p:nvSpPr>
        <p:spPr>
          <a:xfrm>
            <a:off x="5726070" y="2264266"/>
            <a:ext cx="2091767" cy="7533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96B9BD-A34C-4B10-93B2-B69BCAF1C173}"/>
              </a:ext>
            </a:extLst>
          </p:cNvPr>
          <p:cNvSpPr txBox="1"/>
          <p:nvPr/>
        </p:nvSpPr>
        <p:spPr>
          <a:xfrm>
            <a:off x="5798181" y="2279322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n1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0AD052-2E5F-4BC1-91A8-222B4B5906B5}"/>
              </a:ext>
            </a:extLst>
          </p:cNvPr>
          <p:cNvSpPr txBox="1"/>
          <p:nvPr/>
        </p:nvSpPr>
        <p:spPr>
          <a:xfrm>
            <a:off x="5924878" y="2599170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가중합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A04954-C763-47E7-A59F-166EE57F896B}"/>
              </a:ext>
            </a:extLst>
          </p:cNvPr>
          <p:cNvSpPr txBox="1"/>
          <p:nvPr/>
        </p:nvSpPr>
        <p:spPr>
          <a:xfrm>
            <a:off x="7006954" y="2599170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렐루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487F1B-9859-4749-9293-BFB9F54CC771}"/>
              </a:ext>
            </a:extLst>
          </p:cNvPr>
          <p:cNvSpPr/>
          <p:nvPr/>
        </p:nvSpPr>
        <p:spPr>
          <a:xfrm>
            <a:off x="5733956" y="3263089"/>
            <a:ext cx="2083881" cy="7533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72299A-293D-414C-93FE-9D0FAEBDDCBA}"/>
              </a:ext>
            </a:extLst>
          </p:cNvPr>
          <p:cNvSpPr txBox="1"/>
          <p:nvPr/>
        </p:nvSpPr>
        <p:spPr>
          <a:xfrm>
            <a:off x="5806066" y="3278145"/>
            <a:ext cx="71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n8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1D7633-B9EA-4D2F-8FED-B84A4D8EEA13}"/>
              </a:ext>
            </a:extLst>
          </p:cNvPr>
          <p:cNvSpPr txBox="1"/>
          <p:nvPr/>
        </p:nvSpPr>
        <p:spPr>
          <a:xfrm>
            <a:off x="5932764" y="3597993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가중합</a:t>
            </a: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E017D2-A7C9-45F5-9612-599137FED6DB}"/>
              </a:ext>
            </a:extLst>
          </p:cNvPr>
          <p:cNvSpPr txBox="1"/>
          <p:nvPr/>
        </p:nvSpPr>
        <p:spPr>
          <a:xfrm>
            <a:off x="7014840" y="3597993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렐루</a:t>
            </a: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A437BE-E28B-4653-BEDC-574CC9DB84C0}"/>
              </a:ext>
            </a:extLst>
          </p:cNvPr>
          <p:cNvSpPr/>
          <p:nvPr/>
        </p:nvSpPr>
        <p:spPr>
          <a:xfrm>
            <a:off x="8929464" y="2795934"/>
            <a:ext cx="2305429" cy="753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513E1A-F47D-4DC1-8031-BAED16DBC9AA}"/>
              </a:ext>
            </a:extLst>
          </p:cNvPr>
          <p:cNvSpPr txBox="1"/>
          <p:nvPr/>
        </p:nvSpPr>
        <p:spPr>
          <a:xfrm>
            <a:off x="8998893" y="3167429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가중합</a:t>
            </a:r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F48287-9DBC-4FBF-960C-92AB70E36D6D}"/>
              </a:ext>
            </a:extLst>
          </p:cNvPr>
          <p:cNvSpPr txBox="1"/>
          <p:nvPr/>
        </p:nvSpPr>
        <p:spPr>
          <a:xfrm>
            <a:off x="10007455" y="3170187"/>
            <a:ext cx="151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시그모이드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2B7B327-521E-4EC0-8DF6-41D19AE19FF2}"/>
              </a:ext>
            </a:extLst>
          </p:cNvPr>
          <p:cNvCxnSpPr>
            <a:cxnSpLocks/>
          </p:cNvCxnSpPr>
          <p:nvPr/>
        </p:nvCxnSpPr>
        <p:spPr>
          <a:xfrm flipV="1">
            <a:off x="5165877" y="3506304"/>
            <a:ext cx="726424" cy="7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CB102A-03C9-4922-9BF2-9C83284F053A}"/>
              </a:ext>
            </a:extLst>
          </p:cNvPr>
          <p:cNvCxnSpPr>
            <a:cxnSpLocks/>
          </p:cNvCxnSpPr>
          <p:nvPr/>
        </p:nvCxnSpPr>
        <p:spPr>
          <a:xfrm>
            <a:off x="5126818" y="2640956"/>
            <a:ext cx="648149" cy="18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87A132-A244-4C54-A29C-144F68AA137B}"/>
              </a:ext>
            </a:extLst>
          </p:cNvPr>
          <p:cNvSpPr txBox="1"/>
          <p:nvPr/>
        </p:nvSpPr>
        <p:spPr>
          <a:xfrm>
            <a:off x="6779786" y="2929981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51F17F-C58F-4111-90E1-CF6F07F507E5}"/>
              </a:ext>
            </a:extLst>
          </p:cNvPr>
          <p:cNvSpPr txBox="1"/>
          <p:nvPr/>
        </p:nvSpPr>
        <p:spPr>
          <a:xfrm>
            <a:off x="544130" y="2829182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0FE78-ABCA-42A8-9D0C-711E9035E53D}"/>
              </a:ext>
            </a:extLst>
          </p:cNvPr>
          <p:cNvSpPr txBox="1"/>
          <p:nvPr/>
        </p:nvSpPr>
        <p:spPr>
          <a:xfrm>
            <a:off x="5107280" y="19657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w(2)</a:t>
            </a:r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58ED58C-5A06-4BDA-9972-69882DF0CB19}"/>
              </a:ext>
            </a:extLst>
          </p:cNvPr>
          <p:cNvSpPr/>
          <p:nvPr/>
        </p:nvSpPr>
        <p:spPr>
          <a:xfrm>
            <a:off x="7948332" y="2334563"/>
            <a:ext cx="740774" cy="6220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yh</a:t>
            </a: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F717F8D-D074-4E15-B465-397FE1D16ADA}"/>
              </a:ext>
            </a:extLst>
          </p:cNvPr>
          <p:cNvSpPr/>
          <p:nvPr/>
        </p:nvSpPr>
        <p:spPr>
          <a:xfrm>
            <a:off x="7965472" y="3357554"/>
            <a:ext cx="801512" cy="6220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yh</a:t>
            </a:r>
            <a:r>
              <a:rPr lang="en-US" altLang="ko-KR" sz="1000"/>
              <a:t>8</a:t>
            </a:r>
            <a:endParaRPr lang="ko-KR" altLang="en-US" sz="10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F19F551-CF1D-49E7-84CA-35E2EE974BB6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8580622" y="2865551"/>
            <a:ext cx="517338" cy="15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771367A-3A78-45CA-AA74-01104CB09D6C}"/>
              </a:ext>
            </a:extLst>
          </p:cNvPr>
          <p:cNvCxnSpPr>
            <a:cxnSpLocks/>
          </p:cNvCxnSpPr>
          <p:nvPr/>
        </p:nvCxnSpPr>
        <p:spPr>
          <a:xfrm flipV="1">
            <a:off x="8769727" y="3315427"/>
            <a:ext cx="280925" cy="25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6BFB7B6-73FA-42A3-8C71-3E385EBCC91D}"/>
              </a:ext>
            </a:extLst>
          </p:cNvPr>
          <p:cNvSpPr txBox="1"/>
          <p:nvPr/>
        </p:nvSpPr>
        <p:spPr>
          <a:xfrm>
            <a:off x="8599046" y="20045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w(3)</a:t>
            </a:r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1AC0DFC-40F7-4087-A994-ED8571D3AB75}"/>
              </a:ext>
            </a:extLst>
          </p:cNvPr>
          <p:cNvCxnSpPr>
            <a:cxnSpLocks/>
          </p:cNvCxnSpPr>
          <p:nvPr/>
        </p:nvCxnSpPr>
        <p:spPr>
          <a:xfrm flipH="1" flipV="1">
            <a:off x="11738713" y="2188211"/>
            <a:ext cx="31855" cy="97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5FA82BB-B237-4E2B-A15F-4E0E5F4EF641}"/>
              </a:ext>
            </a:extLst>
          </p:cNvPr>
          <p:cNvSpPr txBox="1"/>
          <p:nvPr/>
        </p:nvSpPr>
        <p:spPr>
          <a:xfrm>
            <a:off x="11163444" y="18164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오차함수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046CB-168F-4B3C-92E2-1243747B8F0D}"/>
              </a:ext>
            </a:extLst>
          </p:cNvPr>
          <p:cNvSpPr txBox="1"/>
          <p:nvPr/>
        </p:nvSpPr>
        <p:spPr>
          <a:xfrm>
            <a:off x="5123184" y="1233829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이항 교차 엔트로피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F8665-3332-433C-BD1C-8897DDDA2786}"/>
              </a:ext>
            </a:extLst>
          </p:cNvPr>
          <p:cNvSpPr txBox="1"/>
          <p:nvPr/>
        </p:nvSpPr>
        <p:spPr>
          <a:xfrm>
            <a:off x="3795922" y="1757652"/>
            <a:ext cx="1925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모델 수행 결과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BB4F7-7BF6-43AE-AF6B-7B6C3F35C6CA}"/>
              </a:ext>
            </a:extLst>
          </p:cNvPr>
          <p:cNvSpPr txBox="1"/>
          <p:nvPr/>
        </p:nvSpPr>
        <p:spPr>
          <a:xfrm>
            <a:off x="2779934" y="25678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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87D33B-8550-432F-B455-8F2B864D2FC9}"/>
              </a:ext>
            </a:extLst>
          </p:cNvPr>
          <p:cNvSpPr txBox="1"/>
          <p:nvPr/>
        </p:nvSpPr>
        <p:spPr>
          <a:xfrm>
            <a:off x="2880571" y="36168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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44B12C-3CF5-4A1D-988C-30F99A9E200F}"/>
              </a:ext>
            </a:extLst>
          </p:cNvPr>
          <p:cNvSpPr txBox="1"/>
          <p:nvPr/>
        </p:nvSpPr>
        <p:spPr>
          <a:xfrm>
            <a:off x="6761291" y="25898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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E1E2E9-0DC7-4D0D-80AC-C074232A2BFA}"/>
              </a:ext>
            </a:extLst>
          </p:cNvPr>
          <p:cNvSpPr txBox="1"/>
          <p:nvPr/>
        </p:nvSpPr>
        <p:spPr>
          <a:xfrm>
            <a:off x="6825889" y="3625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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B0A8CE-C622-483A-897A-7EC17E02D520}"/>
              </a:ext>
            </a:extLst>
          </p:cNvPr>
          <p:cNvSpPr txBox="1"/>
          <p:nvPr/>
        </p:nvSpPr>
        <p:spPr>
          <a:xfrm>
            <a:off x="9834549" y="3199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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B50CA-39C3-44F0-8A3C-BB6F84204C62}"/>
              </a:ext>
            </a:extLst>
          </p:cNvPr>
          <p:cNvSpPr txBox="1"/>
          <p:nvPr/>
        </p:nvSpPr>
        <p:spPr>
          <a:xfrm>
            <a:off x="3795745" y="1458021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최적화 함수</a:t>
            </a:r>
          </a:p>
        </p:txBody>
      </p:sp>
    </p:spTree>
    <p:extLst>
      <p:ext uri="{BB962C8B-B14F-4D97-AF65-F5344CB8AC3E}">
        <p14:creationId xmlns:p14="http://schemas.microsoft.com/office/powerpoint/2010/main" val="15852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피마 인디언의 당뇨병 예측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BDE2F67-E1B0-4377-A17C-EBAAFC85E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17" r="4405"/>
          <a:stretch/>
        </p:blipFill>
        <p:spPr>
          <a:xfrm>
            <a:off x="1237513" y="1697571"/>
            <a:ext cx="5785587" cy="152917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B2A8028-4ACC-43DB-BD88-BED550316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423" r="2913"/>
          <a:stretch/>
        </p:blipFill>
        <p:spPr>
          <a:xfrm>
            <a:off x="1336567" y="6014444"/>
            <a:ext cx="4050975" cy="37794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DD61356-5761-4EF5-83AE-096221B9D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281" y="3542195"/>
            <a:ext cx="8526065" cy="131463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58BADF4-EF66-4E8C-AF4A-866AAE16E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567" y="5219494"/>
            <a:ext cx="8430802" cy="9050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D30AB40-923A-455C-8925-0C3307A6DEAD}"/>
              </a:ext>
            </a:extLst>
          </p:cNvPr>
          <p:cNvSpPr txBox="1"/>
          <p:nvPr/>
        </p:nvSpPr>
        <p:spPr>
          <a:xfrm>
            <a:off x="5652945" y="5344072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3D2AFE-929E-46F1-BEFB-D6E0AE88F7D4}"/>
              </a:ext>
            </a:extLst>
          </p:cNvPr>
          <p:cNvSpPr txBox="1"/>
          <p:nvPr/>
        </p:nvSpPr>
        <p:spPr>
          <a:xfrm>
            <a:off x="5872915" y="4809888"/>
            <a:ext cx="223085" cy="3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43588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다중 분류 문제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식물, 꽃, 용담이(가) 표시된 사진&#10;&#10;자동 생성된 설명">
            <a:extLst>
              <a:ext uri="{FF2B5EF4-FFF2-40B4-BE49-F238E27FC236}">
                <a16:creationId xmlns:a16="http://schemas.microsoft.com/office/drawing/2014/main" id="{C5658270-2FB0-40A8-B5B5-E044C3ACF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3592074"/>
            <a:ext cx="2476500" cy="1847850"/>
          </a:xfrm>
          <a:prstGeom prst="rect">
            <a:avLst/>
          </a:prstGeom>
        </p:spPr>
      </p:pic>
      <p:pic>
        <p:nvPicPr>
          <p:cNvPr id="10" name="그림 9" descr="식물, 자주색, 꽃이(가) 표시된 사진&#10;&#10;자동 생성된 설명">
            <a:extLst>
              <a:ext uri="{FF2B5EF4-FFF2-40B4-BE49-F238E27FC236}">
                <a16:creationId xmlns:a16="http://schemas.microsoft.com/office/drawing/2014/main" id="{C2291E6B-6776-44D0-A1A7-240092C27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29" y="3402027"/>
            <a:ext cx="2143125" cy="2143125"/>
          </a:xfrm>
          <a:prstGeom prst="rect">
            <a:avLst/>
          </a:prstGeom>
        </p:spPr>
      </p:pic>
      <p:pic>
        <p:nvPicPr>
          <p:cNvPr id="12" name="그림 11" descr="식물, 꽃, 난초이(가) 표시된 사진&#10;&#10;자동 생성된 설명">
            <a:extLst>
              <a:ext uri="{FF2B5EF4-FFF2-40B4-BE49-F238E27FC236}">
                <a16:creationId xmlns:a16="http://schemas.microsoft.com/office/drawing/2014/main" id="{E0683F1E-C3A8-4FEF-81BD-C7B89153C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81" y="3508004"/>
            <a:ext cx="2619375" cy="1743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447D1A-A7C2-45A0-A75A-1CEFFBBC6EC8}"/>
              </a:ext>
            </a:extLst>
          </p:cNvPr>
          <p:cNvSpPr txBox="1"/>
          <p:nvPr/>
        </p:nvSpPr>
        <p:spPr>
          <a:xfrm>
            <a:off x="5509078" y="5579942"/>
            <a:ext cx="1313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Iris-setosa 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76164A-0CED-4EC9-A076-0FDCCE71F8FA}"/>
              </a:ext>
            </a:extLst>
          </p:cNvPr>
          <p:cNvSpPr txBox="1"/>
          <p:nvPr/>
        </p:nvSpPr>
        <p:spPr>
          <a:xfrm>
            <a:off x="8571591" y="5579942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Iris-versicolor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496F5-CF04-46EA-B165-CCB4F4A7512B}"/>
              </a:ext>
            </a:extLst>
          </p:cNvPr>
          <p:cNvSpPr txBox="1"/>
          <p:nvPr/>
        </p:nvSpPr>
        <p:spPr>
          <a:xfrm>
            <a:off x="1913392" y="5545152"/>
            <a:ext cx="147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Iris-virginica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16137-7423-40FA-B776-931D2F8168B0}"/>
              </a:ext>
            </a:extLst>
          </p:cNvPr>
          <p:cNvSpPr txBox="1"/>
          <p:nvPr/>
        </p:nvSpPr>
        <p:spPr>
          <a:xfrm>
            <a:off x="1308927" y="1522039"/>
            <a:ext cx="5517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폐암 환자 </a:t>
            </a:r>
            <a:r>
              <a:rPr lang="ko-KR" altLang="en-US" u="sng"/>
              <a:t>생존률</a:t>
            </a:r>
            <a:r>
              <a:rPr lang="en-US" altLang="ko-KR"/>
              <a:t>, </a:t>
            </a:r>
            <a:r>
              <a:rPr lang="ko-KR" altLang="en-US"/>
              <a:t>당뇨 </a:t>
            </a:r>
            <a:r>
              <a:rPr lang="ko-KR" altLang="en-US" u="sng"/>
              <a:t>발병여부</a:t>
            </a:r>
            <a:r>
              <a:rPr lang="ko-KR" altLang="en-US"/>
              <a:t> 예측</a:t>
            </a:r>
            <a:r>
              <a:rPr lang="en-US" altLang="ko-KR"/>
              <a:t>=&gt; </a:t>
            </a:r>
            <a:r>
              <a:rPr lang="ko-KR" altLang="en-US"/>
              <a:t>이항 분류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가지의 아이리스 종류 중 </a:t>
            </a:r>
            <a:r>
              <a:rPr lang="ko-KR" altLang="en-US" u="sng"/>
              <a:t>품종</a:t>
            </a:r>
            <a:r>
              <a:rPr lang="ko-KR" altLang="en-US"/>
              <a:t> 예측</a:t>
            </a:r>
            <a:r>
              <a:rPr lang="en-US" altLang="ko-KR"/>
              <a:t>=&gt;</a:t>
            </a:r>
            <a:r>
              <a:rPr lang="ko-KR" altLang="en-US"/>
              <a:t>다중 분류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78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254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다중 분류 문제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3B1C3E2-DAA7-4363-8D35-DF568A5B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72" y="1302510"/>
            <a:ext cx="6660079" cy="3660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917E0-9E03-4D6D-8265-2381B53D8CAB}"/>
              </a:ext>
            </a:extLst>
          </p:cNvPr>
          <p:cNvSpPr txBox="1"/>
          <p:nvPr/>
        </p:nvSpPr>
        <p:spPr>
          <a:xfrm>
            <a:off x="1074221" y="5332521"/>
            <a:ext cx="643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샘플</a:t>
            </a:r>
            <a:r>
              <a:rPr lang="en-US" altLang="ko-KR"/>
              <a:t>: 150</a:t>
            </a:r>
            <a:r>
              <a:rPr lang="ko-KR" altLang="en-US"/>
              <a:t>개</a:t>
            </a:r>
            <a:endParaRPr lang="en-US" altLang="ko-KR"/>
          </a:p>
          <a:p>
            <a:r>
              <a:rPr lang="ko-KR" altLang="en-US"/>
              <a:t>속성</a:t>
            </a:r>
            <a:r>
              <a:rPr lang="en-US" altLang="ko-KR"/>
              <a:t>: </a:t>
            </a:r>
            <a:r>
              <a:rPr lang="ko-KR" altLang="en-US"/>
              <a:t>꽃받침 길이</a:t>
            </a:r>
            <a:r>
              <a:rPr lang="en-US" altLang="ko-KR"/>
              <a:t>, </a:t>
            </a:r>
            <a:r>
              <a:rPr lang="ko-KR" altLang="en-US"/>
              <a:t>꽃받침 너비</a:t>
            </a:r>
            <a:r>
              <a:rPr lang="en-US" altLang="ko-KR"/>
              <a:t>, </a:t>
            </a:r>
            <a:r>
              <a:rPr lang="ko-KR" altLang="en-US"/>
              <a:t>꽃잎 길이</a:t>
            </a:r>
            <a:r>
              <a:rPr lang="en-US" altLang="ko-KR"/>
              <a:t>, </a:t>
            </a:r>
            <a:r>
              <a:rPr lang="ko-KR" altLang="en-US"/>
              <a:t>꽃잎 너비</a:t>
            </a:r>
            <a:r>
              <a:rPr lang="en-US" altLang="ko-KR"/>
              <a:t>-&gt; 4</a:t>
            </a:r>
            <a:r>
              <a:rPr lang="ko-KR" altLang="en-US"/>
              <a:t>개</a:t>
            </a:r>
            <a:endParaRPr lang="en-US" altLang="ko-KR"/>
          </a:p>
          <a:p>
            <a:r>
              <a:rPr lang="ko-KR" altLang="en-US"/>
              <a:t>클래스</a:t>
            </a:r>
            <a:r>
              <a:rPr lang="en-US" altLang="ko-KR"/>
              <a:t>: Iris-setosa, Iris-versicolor, Iris-virginica-&gt; 3</a:t>
            </a:r>
            <a:r>
              <a:rPr lang="ko-KR" altLang="en-US"/>
              <a:t>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4FE39-2773-4A43-A9D6-0B37951F4296}"/>
              </a:ext>
            </a:extLst>
          </p:cNvPr>
          <p:cNvSpPr txBox="1"/>
          <p:nvPr/>
        </p:nvSpPr>
        <p:spPr>
          <a:xfrm>
            <a:off x="981855" y="9154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아이리스 데이터</a:t>
            </a:r>
          </a:p>
        </p:txBody>
      </p:sp>
    </p:spTree>
    <p:extLst>
      <p:ext uri="{BB962C8B-B14F-4D97-AF65-F5344CB8AC3E}">
        <p14:creationId xmlns:p14="http://schemas.microsoft.com/office/powerpoint/2010/main" val="221009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7543C45-5979-44E7-AA09-D5C95F54AD2E}"/>
              </a:ext>
            </a:extLst>
          </p:cNvPr>
          <p:cNvSpPr/>
          <p:nvPr/>
        </p:nvSpPr>
        <p:spPr>
          <a:xfrm>
            <a:off x="4277346" y="2831287"/>
            <a:ext cx="5624657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kern="0"/>
              <a:t>감사합니다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54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691</Words>
  <Application>Microsoft Office PowerPoint</Application>
  <PresentationFormat>와이드스크린</PresentationFormat>
  <Paragraphs>167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손가현</cp:lastModifiedBy>
  <cp:revision>45</cp:revision>
  <dcterms:created xsi:type="dcterms:W3CDTF">2020-11-23T02:45:40Z</dcterms:created>
  <dcterms:modified xsi:type="dcterms:W3CDTF">2021-07-22T03:57:16Z</dcterms:modified>
</cp:coreProperties>
</file>