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1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0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6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80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5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1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2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2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6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0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9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E868F8C-FBF9-4D67-897F-D511635D776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F767F8-8218-42C5-BDC6-AB539C023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1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D7AA8-8CE0-444F-9D79-DFD8254F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706" y="0"/>
            <a:ext cx="10572000" cy="2971051"/>
          </a:xfrm>
        </p:spPr>
        <p:txBody>
          <a:bodyPr/>
          <a:lstStyle/>
          <a:p>
            <a:r>
              <a:rPr lang="ko-KR" altLang="en-US"/>
              <a:t>모두의 딥러닝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EF62D9-F1C6-44BA-AE47-30B732637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390" y="2994026"/>
            <a:ext cx="10572000" cy="434974"/>
          </a:xfrm>
        </p:spPr>
        <p:txBody>
          <a:bodyPr>
            <a:noAutofit/>
          </a:bodyPr>
          <a:lstStyle/>
          <a:p>
            <a:r>
              <a:rPr lang="en-US" altLang="ko-KR" sz="2400"/>
              <a:t>3-3</a:t>
            </a:r>
            <a:r>
              <a:rPr lang="ko-KR" altLang="en-US" sz="2400"/>
              <a:t>절</a:t>
            </a:r>
            <a:r>
              <a:rPr lang="en-US" altLang="ko-KR" sz="2400"/>
              <a:t>~3-5</a:t>
            </a:r>
            <a:r>
              <a:rPr lang="ko-KR" altLang="en-US" sz="2400"/>
              <a:t>절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9F52EE8-EE4B-4ED8-A33F-3D39C2EA024B}"/>
              </a:ext>
            </a:extLst>
          </p:cNvPr>
          <p:cNvSpPr txBox="1">
            <a:spLocks/>
          </p:cNvSpPr>
          <p:nvPr/>
        </p:nvSpPr>
        <p:spPr>
          <a:xfrm>
            <a:off x="711390" y="597422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b="1"/>
              <a:t>2020140</a:t>
            </a:r>
            <a:r>
              <a:rPr lang="ko-KR" altLang="en-US" b="1"/>
              <a:t>손가현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7131C-0B22-4A44-839E-9E1A6E03C2E1}"/>
              </a:ext>
            </a:extLst>
          </p:cNvPr>
          <p:cNvSpPr txBox="1"/>
          <p:nvPr/>
        </p:nvSpPr>
        <p:spPr>
          <a:xfrm>
            <a:off x="6490447" y="1636131"/>
            <a:ext cx="4188967" cy="2264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2000"/>
              <a:t>3.3 </a:t>
            </a:r>
            <a:r>
              <a:rPr lang="ko-KR" altLang="en-US" sz="2000"/>
              <a:t>최소제곱법</a:t>
            </a:r>
            <a:endParaRPr lang="en-US" altLang="ko-KR" sz="200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2000"/>
              <a:t>3.4 </a:t>
            </a:r>
            <a:r>
              <a:rPr lang="ko-KR" altLang="en-US" sz="2000"/>
              <a:t>코딩으로 확인하는 최소 제곱</a:t>
            </a:r>
            <a:endParaRPr lang="en-US" altLang="ko-KR" sz="200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2000"/>
              <a:t>3.5 </a:t>
            </a:r>
            <a:r>
              <a:rPr lang="ko-KR" altLang="en-US" sz="2000"/>
              <a:t>최소제곱법의 한계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95266-2749-4D31-A576-A49F827740D4}"/>
              </a:ext>
            </a:extLst>
          </p:cNvPr>
          <p:cNvSpPr txBox="1"/>
          <p:nvPr/>
        </p:nvSpPr>
        <p:spPr>
          <a:xfrm>
            <a:off x="6087035" y="1451465"/>
            <a:ext cx="398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3. </a:t>
            </a:r>
            <a:r>
              <a:rPr lang="ko-KR" altLang="en-US" sz="2000"/>
              <a:t>선형 회귀</a:t>
            </a:r>
          </a:p>
        </p:txBody>
      </p:sp>
    </p:spTree>
    <p:extLst>
      <p:ext uri="{BB962C8B-B14F-4D97-AF65-F5344CB8AC3E}">
        <p14:creationId xmlns:p14="http://schemas.microsoft.com/office/powerpoint/2010/main" val="39120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8AE89-E60C-4B98-9702-202B947E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최소제곱법</a:t>
            </a:r>
          </a:p>
        </p:txBody>
      </p:sp>
      <p:pic>
        <p:nvPicPr>
          <p:cNvPr id="1026" name="Picture 2" descr="머신러닝] 선형회귀 (Linear Regression) 알고리즘 : 네이버 블로그">
            <a:extLst>
              <a:ext uri="{FF2B5EF4-FFF2-40B4-BE49-F238E27FC236}">
                <a16:creationId xmlns:a16="http://schemas.microsoft.com/office/drawing/2014/main" id="{5EB30175-2A2F-4E90-BD53-2AB8A9298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079812"/>
            <a:ext cx="4613647" cy="31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27EC6-0F7F-486B-9F62-F876BE793374}"/>
              </a:ext>
            </a:extLst>
          </p:cNvPr>
          <p:cNvSpPr txBox="1"/>
          <p:nvPr/>
        </p:nvSpPr>
        <p:spPr>
          <a:xfrm>
            <a:off x="5495365" y="2743200"/>
            <a:ext cx="1550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y=ax+b</a:t>
            </a:r>
            <a:endParaRPr lang="ko-KR" altLang="en-US" sz="30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2C31F-AEDA-43DB-B375-8DBA9CC847FE}"/>
              </a:ext>
            </a:extLst>
          </p:cNvPr>
          <p:cNvSpPr txBox="1"/>
          <p:nvPr/>
        </p:nvSpPr>
        <p:spPr>
          <a:xfrm>
            <a:off x="7270376" y="2420471"/>
            <a:ext cx="13019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x: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독립변수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y: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종속변수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기울기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b: y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절편</a:t>
            </a:r>
          </a:p>
        </p:txBody>
      </p:sp>
    </p:spTree>
    <p:extLst>
      <p:ext uri="{BB962C8B-B14F-4D97-AF65-F5344CB8AC3E}">
        <p14:creationId xmlns:p14="http://schemas.microsoft.com/office/powerpoint/2010/main" val="410177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70DF-E964-4A75-820E-D7AE5BCF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최소제곱법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2A8696-190E-4650-A9F8-3D9C4E802BE8}"/>
                  </a:ext>
                </a:extLst>
              </p:cNvPr>
              <p:cNvSpPr txBox="1"/>
              <p:nvPr/>
            </p:nvSpPr>
            <p:spPr>
              <a:xfrm>
                <a:off x="-821251" y="2888940"/>
                <a:ext cx="7008892" cy="1037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2A8696-190E-4650-A9F8-3D9C4E802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251" y="2888940"/>
                <a:ext cx="7008892" cy="1037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7A1BA-B198-4659-BAFB-19C1E8485805}"/>
                  </a:ext>
                </a:extLst>
              </p:cNvPr>
              <p:cNvSpPr txBox="1"/>
              <p:nvPr/>
            </p:nvSpPr>
            <p:spPr>
              <a:xfrm>
                <a:off x="645499" y="2243104"/>
                <a:ext cx="198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7A1BA-B198-4659-BAFB-19C1E848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9" y="2243104"/>
                <a:ext cx="19889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348AC7-55D1-4631-8918-70DEB5A1EA0C}"/>
                  </a:ext>
                </a:extLst>
              </p:cNvPr>
              <p:cNvSpPr txBox="1"/>
              <p:nvPr/>
            </p:nvSpPr>
            <p:spPr>
              <a:xfrm>
                <a:off x="6576087" y="2996143"/>
                <a:ext cx="198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348AC7-55D1-4631-8918-70DEB5A1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87" y="2996143"/>
                <a:ext cx="19889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9F4A2-68BA-4C28-A44E-D407B40E76E5}"/>
                  </a:ext>
                </a:extLst>
              </p:cNvPr>
              <p:cNvSpPr txBox="1"/>
              <p:nvPr/>
            </p:nvSpPr>
            <p:spPr>
              <a:xfrm>
                <a:off x="6614665" y="3710891"/>
                <a:ext cx="4905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9F4A2-68BA-4C28-A44E-D407B40E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665" y="3710891"/>
                <a:ext cx="4905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386D55-D5DB-4030-BE2C-04A0DF7B2AF1}"/>
                  </a:ext>
                </a:extLst>
              </p:cNvPr>
              <p:cNvSpPr txBox="1"/>
              <p:nvPr/>
            </p:nvSpPr>
            <p:spPr>
              <a:xfrm>
                <a:off x="7570558" y="3710891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386D55-D5DB-4030-BE2C-04A0DF7B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8" y="3710891"/>
                <a:ext cx="48570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E8E174-7D8B-449D-8BD2-64625687E73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859957" y="3429000"/>
            <a:ext cx="0" cy="2818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8EA84F7-D257-41CE-9DCA-0708A9B61BF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685590" y="3429000"/>
            <a:ext cx="127823" cy="2818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FDF44C-FD80-442F-AF68-7D0BF144E905}"/>
                  </a:ext>
                </a:extLst>
              </p:cNvPr>
              <p:cNvSpPr txBox="1"/>
              <p:nvPr/>
            </p:nvSpPr>
            <p:spPr>
              <a:xfrm>
                <a:off x="6681995" y="4591127"/>
                <a:ext cx="24874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FDF44C-FD80-442F-AF68-7D0BF144E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995" y="4591127"/>
                <a:ext cx="24874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1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EDD2-0DA4-444C-872D-84E8EF4B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최소제곱법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3368F2-8DA7-420D-A655-1E18B8A776ED}"/>
                  </a:ext>
                </a:extLst>
              </p:cNvPr>
              <p:cNvSpPr txBox="1"/>
              <p:nvPr/>
            </p:nvSpPr>
            <p:spPr>
              <a:xfrm>
                <a:off x="810000" y="2264169"/>
                <a:ext cx="3733394" cy="102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={2,4,6,8}</m:t>
                    </m:r>
                  </m:oMath>
                </a14:m>
                <a:r>
                  <a:rPr lang="en-US" altLang="ko-KR" sz="2000"/>
                  <a:t>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성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적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={81,93,91,97}</m:t>
                      </m:r>
                    </m:oMath>
                  </m:oMathPara>
                </a14:m>
                <a:endParaRPr lang="en-US" altLang="ko-KR" sz="2000"/>
              </a:p>
              <a:p>
                <a:endParaRPr lang="en-US" altLang="ko-KR" sz="2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3368F2-8DA7-420D-A655-1E18B8A7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2264169"/>
                <a:ext cx="3733394" cy="1028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92388-8A6C-4D9E-82DF-EBFE65454702}"/>
                  </a:ext>
                </a:extLst>
              </p:cNvPr>
              <p:cNvSpPr txBox="1"/>
              <p:nvPr/>
            </p:nvSpPr>
            <p:spPr>
              <a:xfrm>
                <a:off x="386758" y="3154116"/>
                <a:ext cx="10015755" cy="13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81−90.5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93−90.5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+(8−5)(97−90.5)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(2−5)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−5)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−5)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−5)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2.3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92388-8A6C-4D9E-82DF-EBFE6545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58" y="3154116"/>
                <a:ext cx="10015755" cy="1322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E8F24-BE0E-469B-AF59-EF79176D036D}"/>
                  </a:ext>
                </a:extLst>
              </p:cNvPr>
              <p:cNvSpPr txBox="1"/>
              <p:nvPr/>
            </p:nvSpPr>
            <p:spPr>
              <a:xfrm>
                <a:off x="526473" y="4610532"/>
                <a:ext cx="22407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=90.5−5∗2.3</m:t>
                      </m:r>
                    </m:oMath>
                  </m:oMathPara>
                </a14:m>
                <a:endParaRPr lang="en-US" altLang="ko-KR" sz="2000" b="0" i="1">
                  <a:latin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=79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E8F24-BE0E-469B-AF59-EF79176D0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4610532"/>
                <a:ext cx="22407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3397C-2B5C-43AF-85D7-EB96E2D0B48E}"/>
                  </a:ext>
                </a:extLst>
              </p:cNvPr>
              <p:cNvSpPr txBox="1"/>
              <p:nvPr/>
            </p:nvSpPr>
            <p:spPr>
              <a:xfrm>
                <a:off x="1117600" y="5495416"/>
                <a:ext cx="2401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=2.3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3397C-2B5C-43AF-85D7-EB96E2D0B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5495416"/>
                <a:ext cx="2401455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D0F17-48C2-4DC4-90A9-A6FA17747CC4}"/>
                  </a:ext>
                </a:extLst>
              </p:cNvPr>
              <p:cNvSpPr txBox="1"/>
              <p:nvPr/>
            </p:nvSpPr>
            <p:spPr>
              <a:xfrm>
                <a:off x="4090486" y="2269232"/>
                <a:ext cx="616527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=(2+4+6+8</m:t>
                    </m:r>
                  </m:oMath>
                </a14:m>
                <a:r>
                  <a:rPr lang="en-US" altLang="ko-KR" sz="2000" b="0"/>
                  <a:t>)/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4=5</m:t>
                    </m:r>
                  </m:oMath>
                </a14:m>
                <a:endParaRPr lang="en-US" altLang="ko-KR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=(81+93+91+97)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4=90.5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D0F17-48C2-4DC4-90A9-A6FA17747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86" y="2269232"/>
                <a:ext cx="6165272" cy="707886"/>
              </a:xfrm>
              <a:prstGeom prst="rect">
                <a:avLst/>
              </a:prstGeom>
              <a:blipFill>
                <a:blip r:embed="rId6"/>
                <a:stretch>
                  <a:fillRect t="-4310"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F1FF420D-5B7F-4B07-887C-BADBD9BFC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55147"/>
              </p:ext>
            </p:extLst>
          </p:nvPr>
        </p:nvGraphicFramePr>
        <p:xfrm>
          <a:off x="4090486" y="1021722"/>
          <a:ext cx="445288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690">
                  <a:extLst>
                    <a:ext uri="{9D8B030D-6E8A-4147-A177-3AD203B41FA5}">
                      <a16:colId xmlns:a16="http://schemas.microsoft.com/office/drawing/2014/main" val="647399440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404987529"/>
                    </a:ext>
                  </a:extLst>
                </a:gridCol>
                <a:gridCol w="755861">
                  <a:extLst>
                    <a:ext uri="{9D8B030D-6E8A-4147-A177-3AD203B41FA5}">
                      <a16:colId xmlns:a16="http://schemas.microsoft.com/office/drawing/2014/main" val="3823847274"/>
                    </a:ext>
                  </a:extLst>
                </a:gridCol>
                <a:gridCol w="890576">
                  <a:extLst>
                    <a:ext uri="{9D8B030D-6E8A-4147-A177-3AD203B41FA5}">
                      <a16:colId xmlns:a16="http://schemas.microsoft.com/office/drawing/2014/main" val="3854020503"/>
                    </a:ext>
                  </a:extLst>
                </a:gridCol>
                <a:gridCol w="890576">
                  <a:extLst>
                    <a:ext uri="{9D8B030D-6E8A-4147-A177-3AD203B41FA5}">
                      <a16:colId xmlns:a16="http://schemas.microsoft.com/office/drawing/2014/main" val="1722079809"/>
                    </a:ext>
                  </a:extLst>
                </a:gridCol>
              </a:tblGrid>
              <a:tr h="257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공부할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7116"/>
                  </a:ext>
                </a:extLst>
              </a:tr>
              <a:tr h="25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97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1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99BCF-7708-4F36-B1C6-9B08CAD7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최소제곱법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BD0D60-F65A-4C4D-AB5A-C857F5212943}"/>
                  </a:ext>
                </a:extLst>
              </p:cNvPr>
              <p:cNvSpPr txBox="1"/>
              <p:nvPr/>
            </p:nvSpPr>
            <p:spPr>
              <a:xfrm>
                <a:off x="1542472" y="2401090"/>
                <a:ext cx="2401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=2.3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BD0D60-F65A-4C4D-AB5A-C857F5212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472" y="2401090"/>
                <a:ext cx="2401455" cy="400110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AC6BDE3-2DB7-417F-AD97-DD16E20D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83646"/>
              </p:ext>
            </p:extLst>
          </p:nvPr>
        </p:nvGraphicFramePr>
        <p:xfrm>
          <a:off x="4454723" y="2076216"/>
          <a:ext cx="638877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7099">
                  <a:extLst>
                    <a:ext uri="{9D8B030D-6E8A-4147-A177-3AD203B41FA5}">
                      <a16:colId xmlns:a16="http://schemas.microsoft.com/office/drawing/2014/main" val="3212181984"/>
                    </a:ext>
                  </a:extLst>
                </a:gridCol>
                <a:gridCol w="1038409">
                  <a:extLst>
                    <a:ext uri="{9D8B030D-6E8A-4147-A177-3AD203B41FA5}">
                      <a16:colId xmlns:a16="http://schemas.microsoft.com/office/drawing/2014/main" val="278912500"/>
                    </a:ext>
                  </a:extLst>
                </a:gridCol>
                <a:gridCol w="1277754">
                  <a:extLst>
                    <a:ext uri="{9D8B030D-6E8A-4147-A177-3AD203B41FA5}">
                      <a16:colId xmlns:a16="http://schemas.microsoft.com/office/drawing/2014/main" val="1268046053"/>
                    </a:ext>
                  </a:extLst>
                </a:gridCol>
                <a:gridCol w="1277754">
                  <a:extLst>
                    <a:ext uri="{9D8B030D-6E8A-4147-A177-3AD203B41FA5}">
                      <a16:colId xmlns:a16="http://schemas.microsoft.com/office/drawing/2014/main" val="2633613131"/>
                    </a:ext>
                  </a:extLst>
                </a:gridCol>
                <a:gridCol w="1277754">
                  <a:extLst>
                    <a:ext uri="{9D8B030D-6E8A-4147-A177-3AD203B41FA5}">
                      <a16:colId xmlns:a16="http://schemas.microsoft.com/office/drawing/2014/main" val="3514861987"/>
                    </a:ext>
                  </a:extLst>
                </a:gridCol>
              </a:tblGrid>
              <a:tr h="36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공부한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15512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tx1"/>
                          </a:solidFill>
                        </a:rPr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67768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solidFill>
                            <a:schemeClr val="tx1"/>
                          </a:solidFill>
                        </a:rPr>
                        <a:t>예측값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83.6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88.2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92.8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97.4</a:t>
                      </a:r>
                      <a:endParaRPr lang="ko-KR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67930"/>
                  </a:ext>
                </a:extLst>
              </a:tr>
            </a:tbl>
          </a:graphicData>
        </a:graphic>
      </p:graphicFrame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86DF9C85-6EA4-4403-8876-5D6A24F2E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" b="15392"/>
          <a:stretch/>
        </p:blipFill>
        <p:spPr>
          <a:xfrm>
            <a:off x="643777" y="3608293"/>
            <a:ext cx="4197163" cy="271842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F00CA0-7D2F-4CBF-8059-13243757CEA9}"/>
                  </a:ext>
                </a:extLst>
              </p:cNvPr>
              <p:cNvSpPr txBox="1"/>
              <p:nvPr/>
            </p:nvSpPr>
            <p:spPr>
              <a:xfrm>
                <a:off x="1122343" y="2880375"/>
                <a:ext cx="2401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2.3∗2+79=83.6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F00CA0-7D2F-4CBF-8059-13243757C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43" y="2880375"/>
                <a:ext cx="240145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9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40AF1-3BDA-424F-BF27-7B26899F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최소제곱법 코딩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26B516-47D7-4D41-B83D-069DF3ABA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4" b="18473"/>
          <a:stretch/>
        </p:blipFill>
        <p:spPr>
          <a:xfrm>
            <a:off x="1380200" y="2373082"/>
            <a:ext cx="3657738" cy="2795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DC3A03-399A-4F32-AE3C-56C4BEF0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66" y="5589228"/>
            <a:ext cx="1810003" cy="504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15D4F-651D-458A-9226-C6310F3A355A}"/>
                  </a:ext>
                </a:extLst>
              </p:cNvPr>
              <p:cNvSpPr txBox="1"/>
              <p:nvPr/>
            </p:nvSpPr>
            <p:spPr>
              <a:xfrm>
                <a:off x="5157882" y="827469"/>
                <a:ext cx="3733394" cy="102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={2,4,6,8}</m:t>
                    </m:r>
                  </m:oMath>
                </a14:m>
                <a:r>
                  <a:rPr lang="en-US" altLang="ko-KR" sz="2000"/>
                  <a:t>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성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적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={81,93,91,97}</m:t>
                      </m:r>
                    </m:oMath>
                  </m:oMathPara>
                </a14:m>
                <a:endParaRPr lang="en-US" altLang="ko-KR" sz="2000"/>
              </a:p>
              <a:p>
                <a:endParaRPr lang="en-US" altLang="ko-KR" sz="2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15D4F-651D-458A-9226-C6310F3A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82" y="827469"/>
                <a:ext cx="3733394" cy="10281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A814C0-3231-4B62-8B93-84B4CBB887AD}"/>
                  </a:ext>
                </a:extLst>
              </p:cNvPr>
              <p:cNvSpPr txBox="1"/>
              <p:nvPr/>
            </p:nvSpPr>
            <p:spPr>
              <a:xfrm>
                <a:off x="5463546" y="5266062"/>
                <a:ext cx="616527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=(2+4+6+8</m:t>
                    </m:r>
                  </m:oMath>
                </a14:m>
                <a:r>
                  <a:rPr lang="en-US" altLang="ko-KR" sz="2000" b="0"/>
                  <a:t>)/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4=5</m:t>
                    </m:r>
                  </m:oMath>
                </a14:m>
                <a:endParaRPr lang="en-US" altLang="ko-KR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=(81+93+91+97)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4=90.5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A814C0-3231-4B62-8B93-84B4CBB88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46" y="5266062"/>
                <a:ext cx="6165272" cy="707886"/>
              </a:xfrm>
              <a:prstGeom prst="rect">
                <a:avLst/>
              </a:prstGeom>
              <a:blipFill>
                <a:blip r:embed="rId5"/>
                <a:stretch>
                  <a:fillRect t="-5172"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1CFF2B-4285-43D1-8158-AADAC9454FD1}"/>
              </a:ext>
            </a:extLst>
          </p:cNvPr>
          <p:cNvSpPr txBox="1"/>
          <p:nvPr/>
        </p:nvSpPr>
        <p:spPr>
          <a:xfrm>
            <a:off x="1123092" y="1978321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1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CA453-32E0-4B34-B660-7EA3EB84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최소제곱법 코딩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12F00C-7B7E-4720-8812-B019C10148E6}"/>
                  </a:ext>
                </a:extLst>
              </p:cNvPr>
              <p:cNvSpPr txBox="1"/>
              <p:nvPr/>
            </p:nvSpPr>
            <p:spPr>
              <a:xfrm>
                <a:off x="3711354" y="860215"/>
                <a:ext cx="7008892" cy="767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12F00C-7B7E-4720-8812-B019C101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354" y="860215"/>
                <a:ext cx="7008892" cy="767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E7D42CBA-CBCF-4BEC-90DC-B32DC99D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3" y="5679063"/>
            <a:ext cx="1813622" cy="635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959057-447A-441C-A6E6-F9267D8C8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43" y="1891027"/>
            <a:ext cx="3153215" cy="35437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EFB63B-58AA-4B9F-BBA4-25DB77E05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602" y="4150930"/>
            <a:ext cx="1619476" cy="562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D1F842-22C4-40C5-8956-ED53057B543D}"/>
                  </a:ext>
                </a:extLst>
              </p:cNvPr>
              <p:cNvSpPr txBox="1"/>
              <p:nvPr/>
            </p:nvSpPr>
            <p:spPr>
              <a:xfrm>
                <a:off x="7489468" y="2406535"/>
                <a:ext cx="18311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D1F842-22C4-40C5-8956-ED53057B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68" y="2406535"/>
                <a:ext cx="1831142" cy="400110"/>
              </a:xfrm>
              <a:prstGeom prst="rect">
                <a:avLst/>
              </a:prstGeom>
              <a:blipFill>
                <a:blip r:embed="rId6"/>
                <a:stretch>
                  <a:fillRect r="-14333"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E1253F13-F764-4246-B189-2C37C7964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685" y="1891027"/>
            <a:ext cx="2448267" cy="1924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EF4959-70BE-45F4-92AA-B2CBB9094077}"/>
              </a:ext>
            </a:extLst>
          </p:cNvPr>
          <p:cNvSpPr txBox="1"/>
          <p:nvPr/>
        </p:nvSpPr>
        <p:spPr>
          <a:xfrm>
            <a:off x="320837" y="1574714"/>
            <a:ext cx="31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BE38C-653D-412C-8902-F18FA943A605}"/>
              </a:ext>
            </a:extLst>
          </p:cNvPr>
          <p:cNvSpPr txBox="1"/>
          <p:nvPr/>
        </p:nvSpPr>
        <p:spPr>
          <a:xfrm>
            <a:off x="4531779" y="1538569"/>
            <a:ext cx="3273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/>
              <a:t>3</a:t>
            </a:r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399BDF-7484-428C-9C67-F87887A54E46}"/>
                  </a:ext>
                </a:extLst>
              </p:cNvPr>
              <p:cNvSpPr txBox="1"/>
              <p:nvPr/>
            </p:nvSpPr>
            <p:spPr>
              <a:xfrm>
                <a:off x="4895271" y="5250156"/>
                <a:ext cx="2401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=2.3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399BDF-7484-428C-9C67-F87887A54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71" y="5250156"/>
                <a:ext cx="2401455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5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0DF40-C6C6-452B-8830-0312B0CC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최소제곱법의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2C7B6-01BE-413C-8115-629B0964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95" y="2187388"/>
            <a:ext cx="10554574" cy="271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단순 선형 회귀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최소제곱법만으로 오차가 가장 적은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a,b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구함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다중  선형 회귀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최소제곱법만으로 정밀한 예측선 그릴 수 없음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딥러닝은 여러 개의 입력 값 가짐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평균 제곱 오차 필요</a:t>
            </a:r>
          </a:p>
        </p:txBody>
      </p:sp>
    </p:spTree>
    <p:extLst>
      <p:ext uri="{BB962C8B-B14F-4D97-AF65-F5344CB8AC3E}">
        <p14:creationId xmlns:p14="http://schemas.microsoft.com/office/powerpoint/2010/main" val="37322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D7AA8-8CE0-444F-9D79-DFD8254F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9165" y="936702"/>
            <a:ext cx="10572000" cy="2971051"/>
          </a:xfrm>
        </p:spPr>
        <p:txBody>
          <a:bodyPr/>
          <a:lstStyle/>
          <a:p>
            <a:r>
              <a:rPr lang="ko-KR" altLang="en-US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7541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411</TotalTime>
  <Words>238</Words>
  <Application>Microsoft Office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</vt:lpstr>
      <vt:lpstr>Cambria Math</vt:lpstr>
      <vt:lpstr>Century Gothic</vt:lpstr>
      <vt:lpstr>Wingdings</vt:lpstr>
      <vt:lpstr>Wingdings 2</vt:lpstr>
      <vt:lpstr>명언</vt:lpstr>
      <vt:lpstr>모두의 딥러닝</vt:lpstr>
      <vt:lpstr>최소제곱법</vt:lpstr>
      <vt:lpstr>최소제곱법</vt:lpstr>
      <vt:lpstr>최소제곱법</vt:lpstr>
      <vt:lpstr>최소제곱법</vt:lpstr>
      <vt:lpstr>최소제곱법 코딩</vt:lpstr>
      <vt:lpstr>최소제곱법 코딩</vt:lpstr>
      <vt:lpstr>최소제곱법의 한계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손가현</dc:creator>
  <cp:lastModifiedBy>손가현</cp:lastModifiedBy>
  <cp:revision>24</cp:revision>
  <dcterms:created xsi:type="dcterms:W3CDTF">2021-07-07T07:21:38Z</dcterms:created>
  <dcterms:modified xsi:type="dcterms:W3CDTF">2022-06-22T17:18:57Z</dcterms:modified>
</cp:coreProperties>
</file>