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0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1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9" r:id="rId3"/>
    <p:sldId id="270" r:id="rId4"/>
    <p:sldId id="260" r:id="rId5"/>
    <p:sldId id="272" r:id="rId6"/>
    <p:sldId id="265" r:id="rId7"/>
    <p:sldId id="261" r:id="rId8"/>
    <p:sldId id="275" r:id="rId9"/>
    <p:sldId id="267" r:id="rId10"/>
    <p:sldId id="274" r:id="rId11"/>
    <p:sldId id="283" r:id="rId12"/>
    <p:sldId id="284" r:id="rId13"/>
    <p:sldId id="271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AE9"/>
    <a:srgbClr val="A7A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87657" autoAdjust="0"/>
  </p:normalViewPr>
  <p:slideViewPr>
    <p:cSldViewPr snapToGrid="0">
      <p:cViewPr varScale="1">
        <p:scale>
          <a:sx n="75" d="100"/>
          <a:sy n="75" d="100"/>
        </p:scale>
        <p:origin x="12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7:21:22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4:41:00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24575,'0'5'0,"0"6"0,0 6 0,0 6 0,0 2 0,0 3 0,0 1 0,0 0 0,0 1 0,0-1 0,5-5 0,1-1 0,0-6-8191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4:41:49.5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1099 24575,'0'-420'0,"2"394"0,1-1 0,1 1 0,1 0 0,10-30 0,-7 30 0,-2-1 0,0 0 0,3-48 0,-11-263-1365,2 314-5461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4:41:50.8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0 129 24575,'3'-1'0,"0"0"0,0 1 0,0-1 0,0 0 0,0 0 0,0-1 0,0 1 0,0 0 0,-1-1 0,1 0 0,0 0 0,1-2 0,32-28 0,-31 26 0,13-13 0,-15 14 0,1 1 0,0-1 0,0 1 0,0 0 0,0 0 0,1 1 0,-1-1 0,1 1 0,0 0 0,0 0 0,0 0 0,0 1 0,9-3 0,-12 5 0,-1 0 0,1 0 0,0 1 0,-1-1 0,1 0 0,0 1 0,-1 0 0,1-1 0,-1 1 0,1 0 0,-1 0 0,1 0 0,-1 0 0,1 0 0,-1 0 0,0 0 0,0 0 0,0 0 0,1 1 0,-1-1 0,1 3 0,22 38 0,-15-24 0,-1-8-91,-1 1 0,1-1 0,1-1 0,0 0 0,0 0 0,1-1 0,0 0 0,0 0 0,0-1 0,1-1 0,1 1 0,-1-2 0,1 0 0,13 4 0,-3-2-6735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5:14:41.2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24575,'5'5'0,"11"15"0,3 11 0,-2-2-8191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7T05:15:03.971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1247 825,'-11'9,"0"0,-1-1,0-1,0 0,-1 0,0-1,0-1,0 0,-21 5,18-6,-40 14,-1-3,0-3,0-2,-1-3,-1-2,-103-5,107-6,0-3,1-3,-59-19,92 22,1-1,0-1,1 0,0-2,1 0,-20-19,-14-9,43 35,1-1,1 0,-1 0,1 0,0-1,1-1,0 1,0-1,1 0,0 0,1 0,0-1,-5-14,8 17,-1 0,1-1,0 1,1 0,-1-1,1 1,1 0,0-1,0 1,0 0,1 0,0 0,0 0,1 0,-1 0,2 0,-1 1,1-1,8-10,30-30,65-57,-35 36,150-137,-213 198,1-1,0 2,0-1,0 1,1 1,0 0,0 1,0 0,0 0,1 1,0 1,-1 0,1 0,0 1,21 1,290 7,-311-6,-1 1,1 0,-1 0,0 1,0 1,0 0,0 0,0 1,-1 1,17 11,0 4,0 1,28 33,-12-14,-13-12,-1 0,-1 2,-2 1,-1 2,-1 0,-2 1,-2 1,30 73,-44-93,3 9,-1 0,5 27,-12-44,0 1,0 0,-1 0,0 0,-1 0,1-1,-2 1,1 0,-6 16,-6 4,-1 0,-1-1,-38 52,10-16,32-47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7T05:15:05.303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316 1,'-1'4,"-1"0,1 1,-1-1,0 0,0 0,0 1,-1-2,1 1,-1 0,0 0,0-1,0 0,-5 4,-4 7,-44 52,-42 54,83-100,2 1,0 0,1 1,-9 24,12-20,2 0,0 0,2 1,-3 46,6 113,3-128,-1 72,5 173,0-258,2 0,2 0,2-1,1-1,25 57,48 87,-66-144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7T05:15:06.468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1,'5'5,"0"1,0 1,-1-1,0 1,3 7,8 13,230 310,-4-5,-196-263,-3 2,62 148,-88-174,-1 0,-3 1,12 76,-21-94,-1 0,-1 0,-2 0,0-1,-2 1,-2 0,-10 39,4-30,0-6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7T07:47:37.114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1 453,'1'-4,"0"1,0 0,0-1,1 1,-1 0,1 0,0 0,0 0,0 0,0 0,1 0,4-3,3-6,13-15,1 1,1 1,1 1,1 1,1 2,1 1,34-18,-26 18,1 2,0 2,2 2,0 1,70-13,514-54,-606 78,-2 0,0 1,0 0,0 1,21 4,-33-4,0 1,0 0,0 0,0 1,0-1,0 1,-1 0,1 0,0 0,-1 0,0 1,0-1,0 1,0 0,0 0,0 0,-1 0,1 1,-1-1,0 1,0-1,2 5,5 18,-1 1,-1 0,-1 1,-2-1,0 1,-1 40,-15 173,9-209,-8 62,-36 147,11-75,29-110,5-30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7T07:47:37.666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0,'0'21,"0"0,2-1,0 1,2-1,0 0,1 0,1 0,10 21,103 184,-116-220,0 0,0 0,0-1,0 0,1 1,0-1,0-1,0 1,0-1,1 1,-1-1,9 4,-9-6,-1 0,1 0,0 0,-1-1,1 1,0-1,0 0,0 0,-1 0,1-1,0 1,0-1,-1 0,1 0,-1 0,1-1,-1 1,1-1,4-3,19-13,-1-2,-1-1,-1-1,-1-1,27-35,-13 18,137-162,-146 174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5:14:41.2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24575,'5'5'0,"11"15"0,3 11 0,-2-2-8191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7:21:2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24575,'0'-5'0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7T05:15:03.971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1247 825,'-11'9,"0"0,-1-1,0-1,0 0,-1 0,0-1,0-1,0 0,-21 5,18-6,-40 14,-1-3,0-3,0-2,-1-3,-1-2,-103-5,107-6,0-3,1-3,-59-19,92 22,1-1,0-1,1 0,0-2,1 0,-20-19,-14-9,43 35,1-1,1 0,-1 0,1 0,0-1,1-1,0 1,0-1,1 0,0 0,1 0,0-1,-5-14,8 17,-1 0,1-1,0 1,1 0,-1-1,1 1,1 0,0-1,0 1,0 0,1 0,0 0,0 0,1 0,-1 0,2 0,-1 1,1-1,8-10,30-30,65-57,-35 36,150-137,-213 198,1-1,0 2,0-1,0 1,1 1,0 0,0 1,0 0,0 0,1 1,0 1,-1 0,1 0,0 1,21 1,290 7,-311-6,-1 1,1 0,-1 0,0 1,0 1,0 0,0 0,0 1,-1 1,17 11,0 4,0 1,28 33,-12-14,-13-12,-1 0,-1 2,-2 1,-1 2,-1 0,-2 1,-2 1,30 73,-44-93,3 9,-1 0,5 27,-12-44,0 1,0 0,-1 0,0 0,-1 0,1-1,-2 1,1 0,-6 16,-6 4,-1 0,-1-1,-38 52,10-16,32-47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7T05:15:05.303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316 1,'-1'4,"-1"0,1 1,-1-1,0 0,0 0,0 1,-1-2,1 1,-1 0,0 0,0-1,0 0,-5 4,-4 7,-44 52,-42 54,83-100,2 1,0 0,1 1,-9 24,12-20,2 0,0 0,2 1,-3 46,6 113,3-128,-1 72,5 173,0-258,2 0,2 0,2-1,1-1,25 57,48 87,-66-144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7T05:15:06.468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1,'5'5,"0"1,0 1,-1-1,0 1,3 7,8 13,230 310,-4-5,-196-263,-3 2,62 148,-88-174,-1 0,-3 1,12 76,-21-94,-1 0,-1 0,-2 0,0-1,-2 1,-2 0,-10 39,4-30,0-6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7T07:47:37.114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1 453,'1'-4,"0"1,0 0,0-1,1 1,-1 0,1 0,0 0,0 0,0 0,0 0,1 0,4-3,3-6,13-15,1 1,1 1,1 1,1 1,1 2,1 1,34-18,-26 18,1 2,0 2,2 2,0 1,70-13,514-54,-606 78,-2 0,0 1,0 0,0 1,21 4,-33-4,0 1,0 0,0 0,0 1,0-1,0 1,-1 0,1 0,0 0,-1 0,0 1,0-1,0 1,0 0,0 0,0 0,-1 0,1 1,-1-1,0 1,0-1,2 5,5 18,-1 1,-1 0,-1 1,-2-1,0 1,-1 40,-15 173,9-209,-8 62,-36 147,11-75,29-110,5-30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7T07:47:37.666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0,'0'21,"0"0,2-1,0 1,2-1,0 0,1 0,1 0,10 21,103 184,-116-220,0 0,0 0,0-1,0 0,1 1,0-1,0-1,0 1,0-1,1 1,-1-1,9 4,-9-6,-1 0,1 0,0 0,-1-1,1 1,0-1,0 0,0 0,-1 0,1-1,0 1,0-1,-1 0,1 0,-1 0,1-1,-1 1,1-1,4-3,19-13,-1-2,-1-1,-1-1,-1-1,27-35,-13 18,137-162,-146 174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7T01:40:07.518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1 143,'0'-2,"1"0,-1 1,1-1,0 1,-1-1,1 1,0-1,0 1,0-1,0 1,0 0,0 0,1-1,-1 1,0 0,0 0,1 0,-1 0,1 0,-1 1,1-1,2 0,36-14,-39 15,75-22,-16 4,65-12,-63 18,-45 7,1 2,0-1,0 2,0 1,0 0,0 1,32 4,-18 4,50 20,-56-17,1-2,52 11,62 7,-87-15,0-2,88 4,-80-15,115-17,-70 7,213 8,-162 5,-42-3,129 3,-145 12,17 0,8-12,-94-2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7T01:40:10.341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29,'267'-14,"6"-1,-12 30,18 0,950-17,-684 3,-521-1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7T01:40:39.121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87,'12'-1,"-1"-1,0 0,0-1,0 0,18-7,7-3,22-6,-41 12,0 1,0 1,1 0,-1 2,1 0,30-1,81 17,-19-1,106-10,18 1,-130 9,21 2,-4-14,34 2,-131 1,0 1,-1 1,32 11,-32-8,-1-2,1-1,38 5,7-8,-22 0,71 10,-43-3,-1-4,127-6,-71-1,-74 2,-31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7T01:40:42.601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87,'38'-3,"0"-1,0-3,-1 0,42-15,-51 14,11-4,-24 7,1 0,0 1,0 1,23-2,349 4,-186 3,-155 0,59 10,-59-5,54 1,1140-9,-1211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7T01:42:27.306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0,'48'2,"56"11,36 1,230-14,-172-1,-165 3,60 10,-57-5,47 1,30-8,-53-2,119 14,43 13,-115-15,-50-3,66 15,-89-16,1-1,-1-3,68-2,-44-1,278 15,-121-2,441-9,-332-5,-290 1,-3 0,0 2,-1 0,1 2,44 10,-56-7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7:21:23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7T01:42:39.533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0 144,'69'-4,"0"-3,113-26,-52 8,-31 7,150-23,-176 33,108 1,-163 7,-1 0,0 1,0 1,0 1,0 0,0 1,0 1,26 12,-25-11,0 0,0-1,1-1,-1-1,1 0,0-1,-1-1,27-3,-15 2,0 1,34 5,21 13,-50-11,1-1,70 6,531-13,-280-2,684 2,-1017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7T01:42:43.483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27,'175'0,"443"-11,-569 7,156-7,-155 11,0 2,55 9,-16-1,0-4,123-7,-80-1,1701 2,-1649 14,7 1,-172-16,0 1,0-2,0-1,0 0,-1-1,1-1,34-15,-35 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07T01:46:11.970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32,'47'-1,"0"-2,53-10,-24 4,0 4,118 6,-67 1,417-2,-498 2,57 10,22 1,-71-10,-1 3,93 20,354 50,-178-35,-194-27,0-6,149-9,-111-2,3 5,162-5,45-35,-376 38,233-38,-182 26,-1-2,72-30,-91 33,0 2,0 0,1 2,0 2,54-3,-53 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5:25:51.3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58 24575,'5'-1'0,"0"0"0,0-1 0,-1 0 0,1 0 0,0 0 0,-1-1 0,7-4 0,0 0 0,-1 2 0,0 1 0,0-1 0,1 2 0,0-1 0,0 2 0,0-1 0,19-1 0,82 3 0,-71 2 0,-34 0 0,1 0 0,0 1 0,0-1 0,-1 1 0,1 1 0,-1 0 0,0 0 0,0 0 0,0 1 0,0 0 0,0 0 0,-1 0 0,0 1 0,0 0 0,0 1 0,-1-1 0,1 1 0,-1 0 0,0 0 0,-1 1 0,4 6 0,5 10 0,-1-1 0,-1 1 0,-1 1 0,-2 0 0,9 32 0,-12-23 0,0 0 0,-3-1 0,0 1 0,-2 0 0,-6 45 0,5-72 0,0-1 0,-1 0 0,1 0 0,-1 0 0,0-1 0,-1 1 0,1 0 0,-1-1 0,0 1 0,0-1 0,0 0 0,-1 0 0,-5 6 0,-3 1 0,0-1 0,-1 0 0,-17 9 0,16-11 0,0-2 0,0 1 0,-1-2 0,1 0 0,-1-1 0,0 0 0,-25 2 0,-7-2 0,-55-2 0,94-2-273,-1 0 0,1-1 0,0 0 0,-10-3 0,0-3-6553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5:25:52.5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154 1 24575,'-3'1'0,"0"1"0,0 0 0,0 0 0,1 0 0,-1 0 0,0 0 0,1 0 0,0 1 0,-1-1 0,1 1 0,0-1 0,0 1 0,0 0 0,-2 6 0,-4 2 0,-14 22 0,13-21 0,1 0 0,-2 0 0,-10 11 0,17-20 0,-1 0 0,1 1 0,0 0 0,0-1 0,0 1 0,1 0 0,-1 0 0,1 0 0,0 1 0,0-1 0,1 0 0,-1 1 0,1-1 0,0 1 0,0 0 0,1-1 0,-1 1 0,1 0 0,0 4 0,2 2 0,0 0 0,0 0 0,1 0 0,1-1 0,0 1 0,11 19 0,-3-7-341,1-1 0,1 0-1,28 34 1,-25-38-6485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5:25:54.2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2T07:47:03.953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2856 848,'-34'38,"24"-26,0-1,0 0,-18 14,13-13,0 1,2 1,-13 15,18-19,-1 0,0 0,-1 0,0-1,0-1,-1 0,-20 12,0-5,0-1,-1-1,0-2,-1-1,-1-2,1-1,-54 4,-516-9,289-4,-239-34,511 31,-238-36,115 13,141 25,1-1,-1-1,1-1,0-1,0-1,1-1,0-1,-20-13,34 17,1-1,0 1,0-1,1-1,0 1,1-1,-1 0,2 0,-1-1,1 1,0-1,1 0,-4-12,1-3,1 0,1 0,-1-48,4 53,0 1,1-1,2 1,0-1,0 1,2 0,0 0,1 0,1 1,1 0,11-22,1 7,2 1,1 1,2 1,0 1,47-41,-24 30,1 3,90-52,-117 77,0 1,0 1,1 1,0 1,36-6,117-8,-59 10,49-5,1 7,-1 7,296 36,-266-16,49 6,-191-16,-1 2,79 27,-94-23,-21-7,0-1,0-1,19 3,-25-6,1 0,0 1,-1 0,1 1,-1 0,0 1,0 0,-1 0,1 1,-1 0,-1 1,1 0,-1 0,0 1,-1 0,1 0,8 15,62 101,-54-82,-16-27,-2 1,0 0,-1 1,6 30,-8-32,3 21,-2 1,-2-1,-3 62,-1-32,1-54,0-1,-1 0,0 0,-1 0,-1-1,0 1,0-1,-1 1,0-1,0-1,-1 1,-8 8,5-3,-1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7:22:00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24575,'0'707'0,"2"-686"0,0 0 0,9 38 0,-6-36 0,-1 0 0,1 27 0,-4-23-1365,-1-3-5461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7:22:02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0 137 24575,'5'-1'0,"0"0"0,-1 1 0,1-1 0,0-1 0,-1 1 0,1-1 0,-1 0 0,0 0 0,1 0 0,-1 0 0,0-1 0,6-5 0,46-44 0,-35 31 0,-17 16 0,1 1 0,-1 1 0,1-1 0,0 1 0,0 0 0,0 0 0,0 0 0,0 1 0,7-3 0,-10 5 0,0-1 0,0 1 0,0 0 0,0 0 0,-1-1 0,1 1 0,0 1 0,0-1 0,0 0 0,0 0 0,0 1 0,0-1 0,0 1 0,0-1 0,-1 1 0,1 0 0,0 0 0,-1 0 0,1 0 0,0 0 0,-1 0 0,1 0 0,-1 1 0,1-1 0,-1 0 0,0 1 0,0-1 0,0 1 0,0 0 0,1 1 0,6 10-102,75 115-1161,-72-114-5563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7:22:38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24575,'0'1130'-1365,"0"-1106"-5461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6T17:22:40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0 128 24575,'4'-2'0,"-1"1"0,1 0 0,-1-1 0,0 0 0,0 0 0,0 0 0,0 0 0,0 0 0,0 0 0,0-1 0,-1 0 0,1 1 0,4-7 0,12-11 0,54-40 0,-72 59 0,0 0 0,-1 0 0,1 0 0,1 0 0,-1 0 0,0 0 0,0 0 0,0 1 0,0-1 0,1 0 0,-1 1 0,0-1 0,1 1 0,-1-1 0,0 1 0,1 0 0,-1-1 0,0 1 0,1 0 0,-1 0 0,1 0 0,-1 0 0,0 0 0,1 0 0,-1 1 0,1-1 0,-1 0 0,0 1 0,1-1 0,-1 1 0,0 0 0,0-1 0,1 1 0,-1 0 0,0-1 0,0 1 0,0 0 0,0 0 0,0 0 0,0 0 0,0 0 0,1 3 0,3 4 0,-1 1 0,0-1 0,0 1 0,-1 0 0,3 13 0,-2-10 0,15 47-11,17 61-1343,-32-95-5472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4:40:5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24575,'6'-1'0,"0"0"0,0 0 0,-1 0 0,1-1 0,0 0 0,-1 0 0,1 0 0,-1-1 0,0 0 0,8-5 0,-7 4 0,1 0 0,0 0 0,0 1 0,0 0 0,14-4 0,26 1 0,1 2 0,-1 2 0,67 5 0,-12 0 0,-82-2 0,0 1 0,36 8 0,-33-5 0,39 4 0,82 6 0,-83-7 0,67 0 0,-50-9 0,85 2 0,-134 2 0,-1 2 0,46 14 0,-47-11 0,1-2 0,45 6 0,52 3 0,-67-7 0,72 0 0,1591-9 0,-1699 2 0,-1 1 0,37 9 0,-35-6 0,0-1 0,27 2 0,-23-6-1365,-3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7T04:40:58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24575,'5'0'0,"6"0"0,6 0 0,10 0 0,5 0 0,2 0 0,-5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4AF76-67A5-4DE1-8D2F-80F5F59E18BF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5EA70-EC31-4DB5-A251-A7E024973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9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572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450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93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43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707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555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99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331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61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35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576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5EA70-EC31-4DB5-A251-A7E02497368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450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0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23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8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0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0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4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6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0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9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customXml" Target="../ink/ink17.xml"/><Relationship Id="rId3" Type="http://schemas.openxmlformats.org/officeDocument/2006/relationships/image" Target="../media/image26.png"/><Relationship Id="rId7" Type="http://schemas.openxmlformats.org/officeDocument/2006/relationships/customXml" Target="../ink/ink14.xm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customXml" Target="../ink/ink15.xml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customXml" Target="../ink/ink23.xml"/><Relationship Id="rId3" Type="http://schemas.openxmlformats.org/officeDocument/2006/relationships/image" Target="../media/image26.png"/><Relationship Id="rId7" Type="http://schemas.openxmlformats.org/officeDocument/2006/relationships/customXml" Target="../ink/ink20.xm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customXml" Target="../ink/ink21.xml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customXml" Target="../ink/ink28.xml"/><Relationship Id="rId18" Type="http://schemas.openxmlformats.org/officeDocument/2006/relationships/image" Target="../media/image50.png"/><Relationship Id="rId3" Type="http://schemas.openxmlformats.org/officeDocument/2006/relationships/image" Target="../media/image28.png"/><Relationship Id="rId21" Type="http://schemas.openxmlformats.org/officeDocument/2006/relationships/customXml" Target="../ink/ink32.xml"/><Relationship Id="rId12" Type="http://schemas.openxmlformats.org/officeDocument/2006/relationships/image" Target="../media/image47.png"/><Relationship Id="rId17" Type="http://schemas.openxmlformats.org/officeDocument/2006/relationships/customXml" Target="../ink/ink30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9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customXml" Target="../ink/ink27.xml"/><Relationship Id="rId5" Type="http://schemas.openxmlformats.org/officeDocument/2006/relationships/image" Target="../media/image29.png"/><Relationship Id="rId15" Type="http://schemas.openxmlformats.org/officeDocument/2006/relationships/customXml" Target="../ink/ink29.xml"/><Relationship Id="rId23" Type="http://schemas.openxmlformats.org/officeDocument/2006/relationships/image" Target="../media/image30.png"/><Relationship Id="rId10" Type="http://schemas.openxmlformats.org/officeDocument/2006/relationships/image" Target="../media/image46.png"/><Relationship Id="rId19" Type="http://schemas.openxmlformats.org/officeDocument/2006/relationships/customXml" Target="../ink/ink31.xml"/><Relationship Id="rId4" Type="http://schemas.openxmlformats.org/officeDocument/2006/relationships/image" Target="../media/image24.png"/><Relationship Id="rId9" Type="http://schemas.openxmlformats.org/officeDocument/2006/relationships/customXml" Target="../ink/ink26.xml"/><Relationship Id="rId14" Type="http://schemas.openxmlformats.org/officeDocument/2006/relationships/image" Target="../media/image48.png"/><Relationship Id="rId22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customXml" Target="../ink/ink36.xml"/><Relationship Id="rId3" Type="http://schemas.openxmlformats.org/officeDocument/2006/relationships/image" Target="../media/image41.png"/><Relationship Id="rId7" Type="http://schemas.openxmlformats.org/officeDocument/2006/relationships/customXml" Target="../ink/ink34.xml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43.png"/><Relationship Id="rId5" Type="http://schemas.openxmlformats.org/officeDocument/2006/relationships/customXml" Target="../ink/ink33.xml"/><Relationship Id="rId10" Type="http://schemas.openxmlformats.org/officeDocument/2006/relationships/image" Target="../media/image61.png"/><Relationship Id="rId4" Type="http://schemas.openxmlformats.org/officeDocument/2006/relationships/image" Target="../media/image42.png"/><Relationship Id="rId9" Type="http://schemas.openxmlformats.org/officeDocument/2006/relationships/customXml" Target="../ink/ink35.xml"/><Relationship Id="rId1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8.png"/><Relationship Id="rId21" Type="http://schemas.openxmlformats.org/officeDocument/2006/relationships/image" Target="../media/image20.png"/><Relationship Id="rId7" Type="http://schemas.openxmlformats.org/officeDocument/2006/relationships/image" Target="../media/image14.png"/><Relationship Id="rId12" Type="http://schemas.openxmlformats.org/officeDocument/2006/relationships/customXml" Target="../ink/ink5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24" Type="http://schemas.openxmlformats.org/officeDocument/2006/relationships/customXml" Target="../ink/ink11.xml"/><Relationship Id="rId5" Type="http://schemas.openxmlformats.org/officeDocument/2006/relationships/customXml" Target="../ink/ink1.xml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image" Target="../media/image10.png"/><Relationship Id="rId10" Type="http://schemas.openxmlformats.org/officeDocument/2006/relationships/customXml" Target="../ink/ink4.xml"/><Relationship Id="rId19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customXml" Target="../ink/ink3.xml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9718169D-E492-4B50-9CEB-B71862149F3E}"/>
              </a:ext>
            </a:extLst>
          </p:cNvPr>
          <p:cNvSpPr/>
          <p:nvPr/>
        </p:nvSpPr>
        <p:spPr>
          <a:xfrm>
            <a:off x="847450" y="653652"/>
            <a:ext cx="8137062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6000" kern="0">
                <a:solidFill>
                  <a:prstClr val="white"/>
                </a:solidFill>
              </a:rPr>
              <a:t>아마존 주가 예측하기</a:t>
            </a:r>
            <a:endParaRPr lang="ko-KR" altLang="en-US" sz="6000" kern="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5D16A8-022F-444B-8375-C2977DF614D1}"/>
              </a:ext>
            </a:extLst>
          </p:cNvPr>
          <p:cNvSpPr/>
          <p:nvPr/>
        </p:nvSpPr>
        <p:spPr>
          <a:xfrm>
            <a:off x="8859335" y="5864282"/>
            <a:ext cx="5624657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kern="0"/>
              <a:t>20201040</a:t>
            </a:r>
            <a:r>
              <a:rPr lang="ko-KR" altLang="en-US" sz="1600" kern="0"/>
              <a:t>손가현</a:t>
            </a:r>
            <a:endParaRPr lang="ko-KR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404945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33209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en-US" altLang="ko-KR" sz="2400" b="1" kern="0">
                  <a:solidFill>
                    <a:prstClr val="white"/>
                  </a:solidFill>
                </a:rPr>
                <a:t>LSTM </a:t>
              </a:r>
              <a:r>
                <a:rPr lang="ko-KR" altLang="en-US" sz="2400" b="1" kern="0">
                  <a:solidFill>
                    <a:prstClr val="white"/>
                  </a:solidFill>
                </a:rPr>
                <a:t>구조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자유형 24">
            <a:extLst>
              <a:ext uri="{FF2B5EF4-FFF2-40B4-BE49-F238E27FC236}">
                <a16:creationId xmlns:a16="http://schemas.microsoft.com/office/drawing/2014/main" id="{F7EA1747-F253-4A6B-9EBF-DFB9FF8FACD9}"/>
              </a:ext>
            </a:extLst>
          </p:cNvPr>
          <p:cNvSpPr/>
          <p:nvPr/>
        </p:nvSpPr>
        <p:spPr>
          <a:xfrm>
            <a:off x="9107029" y="541355"/>
            <a:ext cx="166824" cy="16645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B0A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2C263-4BDA-4842-82AA-271600AA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671A0C9-BCDC-4086-A0C0-40EBAE649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463" y="2553568"/>
            <a:ext cx="4233693" cy="26787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4D1565E-623F-47EA-8F0C-4A935933784C}"/>
              </a:ext>
            </a:extLst>
          </p:cNvPr>
          <p:cNvSpPr txBox="1"/>
          <p:nvPr/>
        </p:nvSpPr>
        <p:spPr>
          <a:xfrm>
            <a:off x="1058741" y="539726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7905B2-8BED-498C-8E76-7E3725F9AC0A}"/>
              </a:ext>
            </a:extLst>
          </p:cNvPr>
          <p:cNvSpPr txBox="1"/>
          <p:nvPr/>
        </p:nvSpPr>
        <p:spPr>
          <a:xfrm>
            <a:off x="1058741" y="5302383"/>
            <a:ext cx="24593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cell state: </a:t>
            </a:r>
          </a:p>
          <a:p>
            <a:r>
              <a:rPr lang="ko-KR" altLang="en-US" sz="1400"/>
              <a:t>수평으로 그어진 윗선</a:t>
            </a:r>
            <a:endParaRPr lang="en-US" altLang="ko-KR" sz="1400"/>
          </a:p>
          <a:p>
            <a:r>
              <a:rPr lang="ko-KR" altLang="en-US" sz="1400"/>
              <a:t>기억값이 그대로 흐르도록 함</a:t>
            </a:r>
            <a:endParaRPr lang="en-US" altLang="ko-KR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9BED72-874F-4BD7-A92F-3548A7CE1572}"/>
              </a:ext>
            </a:extLst>
          </p:cNvPr>
          <p:cNvSpPr txBox="1"/>
          <p:nvPr/>
        </p:nvSpPr>
        <p:spPr>
          <a:xfrm>
            <a:off x="0" y="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9DCBF3-3BC5-4E63-84AB-370A1B386E26}"/>
              </a:ext>
            </a:extLst>
          </p:cNvPr>
          <p:cNvSpPr txBox="1"/>
          <p:nvPr/>
        </p:nvSpPr>
        <p:spPr>
          <a:xfrm>
            <a:off x="5842924" y="2072417"/>
            <a:ext cx="61751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forget gate layer</a:t>
            </a:r>
          </a:p>
          <a:p>
            <a:r>
              <a:rPr lang="en-US" altLang="ko-KR" sz="1400"/>
              <a:t>cell state</a:t>
            </a:r>
            <a:r>
              <a:rPr lang="ko-KR" altLang="en-US" sz="1400"/>
              <a:t>로부터 어떤 정보 버릴지 결정</a:t>
            </a:r>
            <a:endParaRPr lang="en-US" altLang="ko-KR" sz="1400"/>
          </a:p>
          <a:p>
            <a:r>
              <a:rPr lang="en-US" altLang="ko-KR" sz="1400"/>
              <a:t>0</a:t>
            </a:r>
            <a:r>
              <a:rPr lang="ko-KR" altLang="en-US" sz="1400"/>
              <a:t>이면 정보를 보존하지 않고 </a:t>
            </a:r>
            <a:r>
              <a:rPr lang="en-US" altLang="ko-KR" sz="1400"/>
              <a:t>1</a:t>
            </a:r>
            <a:r>
              <a:rPr lang="ko-KR" altLang="en-US" sz="1400"/>
              <a:t>이면 정보를 보존함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 b="1"/>
              <a:t>input gate layer</a:t>
            </a:r>
          </a:p>
          <a:p>
            <a:r>
              <a:rPr lang="ko-KR" altLang="en-US" sz="1400"/>
              <a:t>앞으로 들어오는 새로운 정보 중 어떤 것을 </a:t>
            </a:r>
            <a:r>
              <a:rPr lang="en-US" altLang="ko-KR" sz="1400"/>
              <a:t>cell state</a:t>
            </a:r>
            <a:r>
              <a:rPr lang="ko-KR" altLang="en-US" sz="1400"/>
              <a:t>에 </a:t>
            </a:r>
            <a:endParaRPr lang="en-US" altLang="ko-KR" sz="1400"/>
          </a:p>
          <a:p>
            <a:r>
              <a:rPr lang="ko-KR" altLang="en-US" sz="1400"/>
              <a:t>저장할지 결정</a:t>
            </a:r>
            <a:endParaRPr lang="en-US" altLang="ko-KR" sz="1400"/>
          </a:p>
          <a:p>
            <a:r>
              <a:rPr lang="en-US" altLang="ko-KR" sz="1400"/>
              <a:t>input layer</a:t>
            </a:r>
            <a:r>
              <a:rPr lang="ko-KR" altLang="en-US" sz="1400"/>
              <a:t>가 에서 어떤 값을 업데이트 할지 정한 후 </a:t>
            </a:r>
            <a:endParaRPr lang="en-US" altLang="ko-KR" sz="1400"/>
          </a:p>
          <a:p>
            <a:r>
              <a:rPr lang="en-US" altLang="ko-KR" sz="1400"/>
              <a:t>tanh layer</a:t>
            </a:r>
            <a:r>
              <a:rPr lang="ko-KR" altLang="en-US" sz="1400"/>
              <a:t>가 새로운 후보값들을 만듦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 b="1"/>
              <a:t>output gate layer</a:t>
            </a:r>
          </a:p>
          <a:p>
            <a:r>
              <a:rPr lang="en-US" altLang="ko-KR" sz="1400">
                <a:sym typeface="Wingdings" panose="05000000000000000000" pitchFamily="2" charset="2"/>
              </a:rPr>
              <a:t></a:t>
            </a:r>
            <a:r>
              <a:rPr lang="en-US" altLang="ko-KR" sz="1400"/>
              <a:t>Ct-1</a:t>
            </a:r>
            <a:r>
              <a:rPr lang="ko-KR" altLang="en-US" sz="1400"/>
              <a:t>을 업데이트하여 새로운 </a:t>
            </a:r>
            <a:r>
              <a:rPr lang="en-US" altLang="ko-KR" sz="1400"/>
              <a:t>cell state Ct</a:t>
            </a:r>
            <a:r>
              <a:rPr lang="ko-KR" altLang="en-US" sz="1400"/>
              <a:t>를 만듦</a:t>
            </a:r>
            <a:endParaRPr lang="en-US" altLang="ko-KR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AE791D-E26C-467B-80B2-89D3399104A0}"/>
              </a:ext>
            </a:extLst>
          </p:cNvPr>
          <p:cNvSpPr txBox="1"/>
          <p:nvPr/>
        </p:nvSpPr>
        <p:spPr>
          <a:xfrm>
            <a:off x="4826001" y="529956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152F4C-6D3D-44EA-9BF7-4953651911D6}"/>
              </a:ext>
            </a:extLst>
          </p:cNvPr>
          <p:cNvSpPr txBox="1"/>
          <p:nvPr/>
        </p:nvSpPr>
        <p:spPr>
          <a:xfrm>
            <a:off x="1127435" y="3449184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0</a:t>
            </a:r>
            <a:r>
              <a:rPr lang="ko-KR" altLang="en-US" sz="1400"/>
              <a:t>또는 </a:t>
            </a:r>
            <a:r>
              <a:rPr lang="en-US" altLang="ko-KR" sz="1400"/>
              <a:t>1</a:t>
            </a:r>
            <a:r>
              <a:rPr lang="ko-KR" altLang="en-US" sz="1400"/>
              <a:t>을 곱함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BDCCDE9-9278-4776-9A6C-DFC29A77F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486" y="481361"/>
            <a:ext cx="1038652" cy="149641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AD7CB97-A297-4999-BD8A-299FBE54EE17}"/>
              </a:ext>
            </a:extLst>
          </p:cNvPr>
          <p:cNvSpPr txBox="1"/>
          <p:nvPr/>
        </p:nvSpPr>
        <p:spPr>
          <a:xfrm>
            <a:off x="453819" y="2225545"/>
            <a:ext cx="3655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lstm</a:t>
            </a:r>
            <a:r>
              <a:rPr lang="ko-KR" altLang="en-US" sz="1400"/>
              <a:t>은 </a:t>
            </a:r>
            <a:r>
              <a:rPr lang="en-US" altLang="ko-KR" sz="1400"/>
              <a:t>hidden state</a:t>
            </a:r>
            <a:r>
              <a:rPr lang="ko-KR" altLang="en-US" sz="1400"/>
              <a:t>에 </a:t>
            </a:r>
            <a:r>
              <a:rPr lang="en-US" altLang="ko-KR" sz="1400"/>
              <a:t>cell state</a:t>
            </a:r>
            <a:r>
              <a:rPr lang="ko-KR" altLang="en-US" sz="1400"/>
              <a:t>를 추가한 구조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89E490-D540-43C4-B154-B0445A8E4834}"/>
              </a:ext>
            </a:extLst>
          </p:cNvPr>
          <p:cNvSpPr txBox="1"/>
          <p:nvPr/>
        </p:nvSpPr>
        <p:spPr>
          <a:xfrm>
            <a:off x="5127596" y="5594723"/>
            <a:ext cx="3809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hidden state</a:t>
            </a:r>
            <a:r>
              <a:rPr lang="ko-KR" altLang="en-US" sz="1400"/>
              <a:t>는 현재 시점에서 필요한 정보만을 </a:t>
            </a:r>
            <a:endParaRPr lang="en-US" altLang="ko-KR" sz="1400"/>
          </a:p>
          <a:p>
            <a:r>
              <a:rPr lang="en-US" altLang="ko-KR" sz="1400"/>
              <a:t>cell state</a:t>
            </a:r>
            <a:r>
              <a:rPr lang="ko-KR" altLang="en-US" sz="1400"/>
              <a:t>로부터 필터링 한 벡터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B774EF7B-0F78-4315-B866-67A1BE1B7121}"/>
                  </a:ext>
                </a:extLst>
              </p14:cNvPr>
              <p14:cNvContentPartPr/>
              <p14:nvPr/>
            </p14:nvContentPartPr>
            <p14:xfrm>
              <a:off x="5597880" y="5180960"/>
              <a:ext cx="20520" cy="3096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B774EF7B-0F78-4315-B866-67A1BE1B71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88880" y="5172320"/>
                <a:ext cx="381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72ACB9DD-5529-44BA-8FAE-A15F40F6761E}"/>
                  </a:ext>
                </a:extLst>
              </p14:cNvPr>
              <p14:cNvContentPartPr/>
              <p14:nvPr/>
            </p14:nvContentPartPr>
            <p14:xfrm>
              <a:off x="4559640" y="2516960"/>
              <a:ext cx="570240" cy="37260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72ACB9DD-5529-44BA-8FAE-A15F40F676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41640" y="2480960"/>
                <a:ext cx="60588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7C45C575-516B-4B86-9754-96158FBCE95B}"/>
                  </a:ext>
                </a:extLst>
              </p14:cNvPr>
              <p14:cNvContentPartPr/>
              <p14:nvPr/>
            </p14:nvContentPartPr>
            <p14:xfrm>
              <a:off x="5026920" y="5485880"/>
              <a:ext cx="113760" cy="64692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7C45C575-516B-4B86-9754-96158FBCE95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09280" y="5450240"/>
                <a:ext cx="14940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D481A2B8-8432-485E-99F8-B344244E4D5E}"/>
                  </a:ext>
                </a:extLst>
              </p14:cNvPr>
              <p14:cNvContentPartPr/>
              <p14:nvPr/>
            </p14:nvContentPartPr>
            <p14:xfrm>
              <a:off x="8727000" y="5445560"/>
              <a:ext cx="286200" cy="60804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D481A2B8-8432-485E-99F8-B344244E4D5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09000" y="5409920"/>
                <a:ext cx="32184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E824416D-7164-49DC-8BF0-CC6F37B1E1E4}"/>
                  </a:ext>
                </a:extLst>
              </p14:cNvPr>
              <p14:cNvContentPartPr/>
              <p14:nvPr/>
            </p14:nvContentPartPr>
            <p14:xfrm>
              <a:off x="4002720" y="3149120"/>
              <a:ext cx="520200" cy="41400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E824416D-7164-49DC-8BF0-CC6F37B1E1E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85080" y="3113120"/>
                <a:ext cx="55584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E2D66271-8110-496C-91FB-EE18822406E5}"/>
                  </a:ext>
                </a:extLst>
              </p14:cNvPr>
              <p14:cNvContentPartPr/>
              <p14:nvPr/>
            </p14:nvContentPartPr>
            <p14:xfrm>
              <a:off x="4429320" y="3373040"/>
              <a:ext cx="254880" cy="1767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E2D66271-8110-496C-91FB-EE18822406E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11680" y="3337040"/>
                <a:ext cx="290520" cy="24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543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33209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en-US" altLang="ko-KR" sz="2400" b="1" kern="0">
                  <a:solidFill>
                    <a:prstClr val="white"/>
                  </a:solidFill>
                </a:rPr>
                <a:t>LSTM </a:t>
              </a:r>
              <a:r>
                <a:rPr lang="ko-KR" altLang="en-US" sz="2400" b="1" kern="0">
                  <a:solidFill>
                    <a:prstClr val="white"/>
                  </a:solidFill>
                </a:rPr>
                <a:t>구조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자유형 24">
            <a:extLst>
              <a:ext uri="{FF2B5EF4-FFF2-40B4-BE49-F238E27FC236}">
                <a16:creationId xmlns:a16="http://schemas.microsoft.com/office/drawing/2014/main" id="{F7EA1747-F253-4A6B-9EBF-DFB9FF8FACD9}"/>
              </a:ext>
            </a:extLst>
          </p:cNvPr>
          <p:cNvSpPr/>
          <p:nvPr/>
        </p:nvSpPr>
        <p:spPr>
          <a:xfrm>
            <a:off x="9107029" y="541355"/>
            <a:ext cx="166824" cy="16645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B0A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2C263-4BDA-4842-82AA-271600AA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671A0C9-BCDC-4086-A0C0-40EBAE649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463" y="2553568"/>
            <a:ext cx="4233693" cy="26787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4D1565E-623F-47EA-8F0C-4A935933784C}"/>
              </a:ext>
            </a:extLst>
          </p:cNvPr>
          <p:cNvSpPr txBox="1"/>
          <p:nvPr/>
        </p:nvSpPr>
        <p:spPr>
          <a:xfrm>
            <a:off x="1058741" y="539726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7905B2-8BED-498C-8E76-7E3725F9AC0A}"/>
              </a:ext>
            </a:extLst>
          </p:cNvPr>
          <p:cNvSpPr txBox="1"/>
          <p:nvPr/>
        </p:nvSpPr>
        <p:spPr>
          <a:xfrm>
            <a:off x="1058741" y="5302383"/>
            <a:ext cx="24593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cell state: </a:t>
            </a:r>
          </a:p>
          <a:p>
            <a:r>
              <a:rPr lang="ko-KR" altLang="en-US" sz="1400"/>
              <a:t>수평으로 그어진 윗선</a:t>
            </a:r>
            <a:endParaRPr lang="en-US" altLang="ko-KR" sz="1400"/>
          </a:p>
          <a:p>
            <a:r>
              <a:rPr lang="ko-KR" altLang="en-US" sz="1400"/>
              <a:t>기억값이 그대로 흐르도록 함</a:t>
            </a:r>
            <a:endParaRPr lang="en-US" altLang="ko-KR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9BED72-874F-4BD7-A92F-3548A7CE1572}"/>
              </a:ext>
            </a:extLst>
          </p:cNvPr>
          <p:cNvSpPr txBox="1"/>
          <p:nvPr/>
        </p:nvSpPr>
        <p:spPr>
          <a:xfrm>
            <a:off x="0" y="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9DCBF3-3BC5-4E63-84AB-370A1B386E26}"/>
              </a:ext>
            </a:extLst>
          </p:cNvPr>
          <p:cNvSpPr txBox="1"/>
          <p:nvPr/>
        </p:nvSpPr>
        <p:spPr>
          <a:xfrm>
            <a:off x="5842924" y="2072417"/>
            <a:ext cx="61751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forget gate layer</a:t>
            </a:r>
          </a:p>
          <a:p>
            <a:r>
              <a:rPr lang="en-US" altLang="ko-KR" sz="1400"/>
              <a:t>cell state</a:t>
            </a:r>
            <a:r>
              <a:rPr lang="ko-KR" altLang="en-US" sz="1400"/>
              <a:t>로부터 어떤 정보 버릴지 결정</a:t>
            </a:r>
            <a:endParaRPr lang="en-US" altLang="ko-KR" sz="1400"/>
          </a:p>
          <a:p>
            <a:r>
              <a:rPr lang="en-US" altLang="ko-KR" sz="1400"/>
              <a:t>0</a:t>
            </a:r>
            <a:r>
              <a:rPr lang="ko-KR" altLang="en-US" sz="1400"/>
              <a:t>이면 정보를 보존하지 않고 </a:t>
            </a:r>
            <a:r>
              <a:rPr lang="en-US" altLang="ko-KR" sz="1400"/>
              <a:t>1</a:t>
            </a:r>
            <a:r>
              <a:rPr lang="ko-KR" altLang="en-US" sz="1400"/>
              <a:t>이면 정보를 보존함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 b="1"/>
              <a:t>input gate layer</a:t>
            </a:r>
          </a:p>
          <a:p>
            <a:r>
              <a:rPr lang="ko-KR" altLang="en-US" sz="1400"/>
              <a:t>앞으로 들어오는 새로운 정보 중 어떤 것을 </a:t>
            </a:r>
            <a:r>
              <a:rPr lang="en-US" altLang="ko-KR" sz="1400"/>
              <a:t>cell state</a:t>
            </a:r>
            <a:r>
              <a:rPr lang="ko-KR" altLang="en-US" sz="1400"/>
              <a:t>에 </a:t>
            </a:r>
            <a:endParaRPr lang="en-US" altLang="ko-KR" sz="1400"/>
          </a:p>
          <a:p>
            <a:r>
              <a:rPr lang="ko-KR" altLang="en-US" sz="1400"/>
              <a:t>저장할지 결정</a:t>
            </a:r>
            <a:endParaRPr lang="en-US" altLang="ko-KR" sz="1400"/>
          </a:p>
          <a:p>
            <a:r>
              <a:rPr lang="en-US" altLang="ko-KR" sz="1400"/>
              <a:t>input layer</a:t>
            </a:r>
            <a:r>
              <a:rPr lang="ko-KR" altLang="en-US" sz="1400"/>
              <a:t>가 에서 어떤 값을 업데이트 할지 정한 후 </a:t>
            </a:r>
            <a:endParaRPr lang="en-US" altLang="ko-KR" sz="1400"/>
          </a:p>
          <a:p>
            <a:r>
              <a:rPr lang="en-US" altLang="ko-KR" sz="1400"/>
              <a:t>tanh layer</a:t>
            </a:r>
            <a:r>
              <a:rPr lang="ko-KR" altLang="en-US" sz="1400"/>
              <a:t>가 새로운 후보값들을 만듦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 b="1"/>
              <a:t>output gate layer</a:t>
            </a:r>
          </a:p>
          <a:p>
            <a:r>
              <a:rPr lang="en-US" altLang="ko-KR" sz="1400">
                <a:sym typeface="Wingdings" panose="05000000000000000000" pitchFamily="2" charset="2"/>
              </a:rPr>
              <a:t></a:t>
            </a:r>
            <a:r>
              <a:rPr lang="en-US" altLang="ko-KR" sz="1400"/>
              <a:t>Ct-1</a:t>
            </a:r>
            <a:r>
              <a:rPr lang="ko-KR" altLang="en-US" sz="1400"/>
              <a:t>을 업데이트하여 새로운 </a:t>
            </a:r>
            <a:r>
              <a:rPr lang="en-US" altLang="ko-KR" sz="1400"/>
              <a:t>cell state Ct</a:t>
            </a:r>
            <a:r>
              <a:rPr lang="ko-KR" altLang="en-US" sz="1400"/>
              <a:t>를 만듦</a:t>
            </a:r>
            <a:endParaRPr lang="en-US" altLang="ko-KR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AE791D-E26C-467B-80B2-89D3399104A0}"/>
              </a:ext>
            </a:extLst>
          </p:cNvPr>
          <p:cNvSpPr txBox="1"/>
          <p:nvPr/>
        </p:nvSpPr>
        <p:spPr>
          <a:xfrm>
            <a:off x="4826001" y="529956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152F4C-6D3D-44EA-9BF7-4953651911D6}"/>
              </a:ext>
            </a:extLst>
          </p:cNvPr>
          <p:cNvSpPr txBox="1"/>
          <p:nvPr/>
        </p:nvSpPr>
        <p:spPr>
          <a:xfrm>
            <a:off x="1127435" y="3449184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0</a:t>
            </a:r>
            <a:r>
              <a:rPr lang="ko-KR" altLang="en-US" sz="1400"/>
              <a:t>또는 </a:t>
            </a:r>
            <a:r>
              <a:rPr lang="en-US" altLang="ko-KR" sz="1400"/>
              <a:t>1</a:t>
            </a:r>
            <a:r>
              <a:rPr lang="ko-KR" altLang="en-US" sz="1400"/>
              <a:t>을 곱함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BDCCDE9-9278-4776-9A6C-DFC29A77F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486" y="481361"/>
            <a:ext cx="1038652" cy="149641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AD7CB97-A297-4999-BD8A-299FBE54EE17}"/>
              </a:ext>
            </a:extLst>
          </p:cNvPr>
          <p:cNvSpPr txBox="1"/>
          <p:nvPr/>
        </p:nvSpPr>
        <p:spPr>
          <a:xfrm>
            <a:off x="453819" y="2225545"/>
            <a:ext cx="3655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lstm</a:t>
            </a:r>
            <a:r>
              <a:rPr lang="ko-KR" altLang="en-US" sz="1400"/>
              <a:t>은 </a:t>
            </a:r>
            <a:r>
              <a:rPr lang="en-US" altLang="ko-KR" sz="1400"/>
              <a:t>hidden state</a:t>
            </a:r>
            <a:r>
              <a:rPr lang="ko-KR" altLang="en-US" sz="1400"/>
              <a:t>에 </a:t>
            </a:r>
            <a:r>
              <a:rPr lang="en-US" altLang="ko-KR" sz="1400"/>
              <a:t>cell state</a:t>
            </a:r>
            <a:r>
              <a:rPr lang="ko-KR" altLang="en-US" sz="1400"/>
              <a:t>를 추가한 구조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89E490-D540-43C4-B154-B0445A8E4834}"/>
              </a:ext>
            </a:extLst>
          </p:cNvPr>
          <p:cNvSpPr txBox="1"/>
          <p:nvPr/>
        </p:nvSpPr>
        <p:spPr>
          <a:xfrm>
            <a:off x="5127596" y="5594723"/>
            <a:ext cx="3809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hidden state</a:t>
            </a:r>
            <a:r>
              <a:rPr lang="ko-KR" altLang="en-US" sz="1400"/>
              <a:t>는 현재 시점에서 필요한 정보만을 </a:t>
            </a:r>
            <a:endParaRPr lang="en-US" altLang="ko-KR" sz="1400"/>
          </a:p>
          <a:p>
            <a:r>
              <a:rPr lang="en-US" altLang="ko-KR" sz="1400"/>
              <a:t>cell state</a:t>
            </a:r>
            <a:r>
              <a:rPr lang="ko-KR" altLang="en-US" sz="1400"/>
              <a:t>로부터 필터링 한 벡터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B774EF7B-0F78-4315-B866-67A1BE1B7121}"/>
                  </a:ext>
                </a:extLst>
              </p14:cNvPr>
              <p14:cNvContentPartPr/>
              <p14:nvPr/>
            </p14:nvContentPartPr>
            <p14:xfrm>
              <a:off x="5597880" y="5180960"/>
              <a:ext cx="20520" cy="3096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B774EF7B-0F78-4315-B866-67A1BE1B71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88880" y="5172320"/>
                <a:ext cx="381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72ACB9DD-5529-44BA-8FAE-A15F40F6761E}"/>
                  </a:ext>
                </a:extLst>
              </p14:cNvPr>
              <p14:cNvContentPartPr/>
              <p14:nvPr/>
            </p14:nvContentPartPr>
            <p14:xfrm>
              <a:off x="4559640" y="2516960"/>
              <a:ext cx="570240" cy="37260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72ACB9DD-5529-44BA-8FAE-A15F40F676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41640" y="2480960"/>
                <a:ext cx="60588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7C45C575-516B-4B86-9754-96158FBCE95B}"/>
                  </a:ext>
                </a:extLst>
              </p14:cNvPr>
              <p14:cNvContentPartPr/>
              <p14:nvPr/>
            </p14:nvContentPartPr>
            <p14:xfrm>
              <a:off x="5026920" y="5485880"/>
              <a:ext cx="113760" cy="64692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7C45C575-516B-4B86-9754-96158FBCE95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09280" y="5450240"/>
                <a:ext cx="14940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D481A2B8-8432-485E-99F8-B344244E4D5E}"/>
                  </a:ext>
                </a:extLst>
              </p14:cNvPr>
              <p14:cNvContentPartPr/>
              <p14:nvPr/>
            </p14:nvContentPartPr>
            <p14:xfrm>
              <a:off x="8727000" y="5445560"/>
              <a:ext cx="286200" cy="60804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D481A2B8-8432-485E-99F8-B344244E4D5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09000" y="5409920"/>
                <a:ext cx="321840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E824416D-7164-49DC-8BF0-CC6F37B1E1E4}"/>
                  </a:ext>
                </a:extLst>
              </p14:cNvPr>
              <p14:cNvContentPartPr/>
              <p14:nvPr/>
            </p14:nvContentPartPr>
            <p14:xfrm>
              <a:off x="4002720" y="3149120"/>
              <a:ext cx="520200" cy="41400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E824416D-7164-49DC-8BF0-CC6F37B1E1E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85080" y="3113120"/>
                <a:ext cx="55584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E2D66271-8110-496C-91FB-EE18822406E5}"/>
                  </a:ext>
                </a:extLst>
              </p14:cNvPr>
              <p14:cNvContentPartPr/>
              <p14:nvPr/>
            </p14:nvContentPartPr>
            <p14:xfrm>
              <a:off x="4429320" y="3373040"/>
              <a:ext cx="254880" cy="17676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E2D66271-8110-496C-91FB-EE18822406E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11680" y="3337040"/>
                <a:ext cx="290520" cy="24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03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84070" y="957471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84070" y="603553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데이터 불러오기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자유형 24">
            <a:extLst>
              <a:ext uri="{FF2B5EF4-FFF2-40B4-BE49-F238E27FC236}">
                <a16:creationId xmlns:a16="http://schemas.microsoft.com/office/drawing/2014/main" id="{F7EA1747-F253-4A6B-9EBF-DFB9FF8FACD9}"/>
              </a:ext>
            </a:extLst>
          </p:cNvPr>
          <p:cNvSpPr/>
          <p:nvPr/>
        </p:nvSpPr>
        <p:spPr>
          <a:xfrm>
            <a:off x="9091956" y="778422"/>
            <a:ext cx="166824" cy="16645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B0A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2C263-4BDA-4842-82AA-271600AA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EDB217-129A-4064-A80F-797210A406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29" b="7340"/>
          <a:stretch/>
        </p:blipFill>
        <p:spPr>
          <a:xfrm>
            <a:off x="728125" y="0"/>
            <a:ext cx="7657852" cy="4998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220D57-337C-4544-A9F0-FC8CB5113B79}"/>
              </a:ext>
            </a:extLst>
          </p:cNvPr>
          <p:cNvSpPr txBox="1"/>
          <p:nvPr/>
        </p:nvSpPr>
        <p:spPr>
          <a:xfrm>
            <a:off x="2298010" y="861833"/>
            <a:ext cx="2401619" cy="307777"/>
          </a:xfrm>
          <a:prstGeom prst="rect">
            <a:avLst/>
          </a:prstGeom>
          <a:solidFill>
            <a:srgbClr val="F7F7F7"/>
          </a:solidFill>
        </p:spPr>
        <p:txBody>
          <a:bodyPr wrap="none" rtlCol="0">
            <a:spAutoFit/>
          </a:bodyPr>
          <a:lstStyle/>
          <a:p>
            <a:r>
              <a:rPr lang="en-US" altLang="ko-KR" sz="1400"/>
              <a:t>sess</a:t>
            </a:r>
            <a:r>
              <a:rPr lang="ko-KR" altLang="en-US" sz="1400"/>
              <a:t>라는 변수에 세션을 할당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9DA634-6051-4A47-8668-8438E2E87B11}"/>
              </a:ext>
            </a:extLst>
          </p:cNvPr>
          <p:cNvSpPr txBox="1"/>
          <p:nvPr/>
        </p:nvSpPr>
        <p:spPr>
          <a:xfrm>
            <a:off x="6287403" y="2422961"/>
            <a:ext cx="325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place holder X,Y</a:t>
            </a:r>
            <a:r>
              <a:rPr lang="ko-KR" altLang="en-US" sz="1400"/>
              <a:t>에 값들을 대입하여 실행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D4183AB-32E9-437B-AF57-1288D07C23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125" b="55153"/>
          <a:stretch/>
        </p:blipFill>
        <p:spPr>
          <a:xfrm>
            <a:off x="6334860" y="1935704"/>
            <a:ext cx="6061720" cy="4571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08C9CC-8A39-47DA-A171-130FBD680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735" y="3386186"/>
            <a:ext cx="5553850" cy="4286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8E9A777-62A4-4BBD-8998-FA922C1E01B7}"/>
              </a:ext>
            </a:extLst>
          </p:cNvPr>
          <p:cNvSpPr txBox="1"/>
          <p:nvPr/>
        </p:nvSpPr>
        <p:spPr>
          <a:xfrm>
            <a:off x="5029522" y="821195"/>
            <a:ext cx="4822154" cy="307777"/>
          </a:xfrm>
          <a:prstGeom prst="rect">
            <a:avLst/>
          </a:prstGeom>
          <a:solidFill>
            <a:srgbClr val="F7F7F7"/>
          </a:solidFill>
        </p:spPr>
        <p:txBody>
          <a:bodyPr wrap="none" rtlCol="0">
            <a:spAutoFit/>
          </a:bodyPr>
          <a:lstStyle/>
          <a:p>
            <a:r>
              <a:rPr lang="ko-KR" altLang="en-US" sz="1400"/>
              <a:t>세션</a:t>
            </a:r>
            <a:r>
              <a:rPr lang="en-US" altLang="ko-KR" sz="1400"/>
              <a:t>: </a:t>
            </a:r>
            <a:r>
              <a:rPr lang="ko-KR" altLang="en-US" sz="1400"/>
              <a:t>실제로 값들을 대입하여 흐름대로 동작하게 하는 역할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FE04DCBD-2413-43CB-989E-1645B09D3854}"/>
                  </a:ext>
                </a:extLst>
              </p14:cNvPr>
              <p14:cNvContentPartPr/>
              <p14:nvPr/>
            </p14:nvContentPartPr>
            <p14:xfrm>
              <a:off x="1528487" y="3061027"/>
              <a:ext cx="994320" cy="518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FE04DCBD-2413-43CB-989E-1645B09D38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10847" y="3025387"/>
                <a:ext cx="10299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1714EEE-F364-4EAA-BA37-E75E38F67076}"/>
                  </a:ext>
                </a:extLst>
              </p14:cNvPr>
              <p14:cNvContentPartPr/>
              <p14:nvPr/>
            </p14:nvContentPartPr>
            <p14:xfrm>
              <a:off x="7258967" y="3274147"/>
              <a:ext cx="1036440" cy="111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1714EEE-F364-4EAA-BA37-E75E38F670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40967" y="3238147"/>
                <a:ext cx="10720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7FB5B5A0-21EE-484B-8D6D-7111C21961A1}"/>
                  </a:ext>
                </a:extLst>
              </p14:cNvPr>
              <p14:cNvContentPartPr/>
              <p14:nvPr/>
            </p14:nvContentPartPr>
            <p14:xfrm>
              <a:off x="7045847" y="4239307"/>
              <a:ext cx="923760" cy="525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7FB5B5A0-21EE-484B-8D6D-7111C21961A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27847" y="4203667"/>
                <a:ext cx="9594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05A5AE4-C025-4CB4-8BF1-84BBEF181D4A}"/>
                  </a:ext>
                </a:extLst>
              </p14:cNvPr>
              <p14:cNvContentPartPr/>
              <p14:nvPr/>
            </p14:nvContentPartPr>
            <p14:xfrm>
              <a:off x="1518767" y="4096747"/>
              <a:ext cx="922320" cy="313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05A5AE4-C025-4CB4-8BF1-84BBEF181D4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00767" y="4061107"/>
                <a:ext cx="9579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4495219-85F1-465D-8C01-6DF3BBBDA72A}"/>
                  </a:ext>
                </a:extLst>
              </p14:cNvPr>
              <p14:cNvContentPartPr/>
              <p14:nvPr/>
            </p14:nvContentPartPr>
            <p14:xfrm>
              <a:off x="848087" y="501067"/>
              <a:ext cx="1443960" cy="691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4495219-85F1-465D-8C01-6DF3BBBDA72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0087" y="465067"/>
                <a:ext cx="14796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90845D07-35B0-4421-8C7E-AECD715B32FF}"/>
                  </a:ext>
                </a:extLst>
              </p14:cNvPr>
              <p14:cNvContentPartPr/>
              <p14:nvPr/>
            </p14:nvContentPartPr>
            <p14:xfrm>
              <a:off x="1518767" y="4431907"/>
              <a:ext cx="1393200" cy="5184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90845D07-35B0-4421-8C7E-AECD715B32F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00767" y="4396267"/>
                <a:ext cx="14288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1C47BFA9-09A2-4EC6-8272-9DA8690A3461}"/>
                  </a:ext>
                </a:extLst>
              </p14:cNvPr>
              <p14:cNvContentPartPr/>
              <p14:nvPr/>
            </p14:nvContentPartPr>
            <p14:xfrm>
              <a:off x="1528487" y="3478627"/>
              <a:ext cx="1506960" cy="201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1C47BFA9-09A2-4EC6-8272-9DA8690A346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10847" y="3442987"/>
                <a:ext cx="1542600" cy="918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4DA5F04-831E-46C0-BB1D-8207AFED6516}"/>
              </a:ext>
            </a:extLst>
          </p:cNvPr>
          <p:cNvSpPr txBox="1"/>
          <p:nvPr/>
        </p:nvSpPr>
        <p:spPr>
          <a:xfrm>
            <a:off x="6219369" y="429186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057F32-EA01-474E-8BD1-40D8DE21F1CB}"/>
              </a:ext>
            </a:extLst>
          </p:cNvPr>
          <p:cNvSpPr txBox="1"/>
          <p:nvPr/>
        </p:nvSpPr>
        <p:spPr>
          <a:xfrm>
            <a:off x="6603879" y="26825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53207765-5DF1-44E1-B59D-5D217CBD41AA}"/>
                  </a:ext>
                </a:extLst>
              </p14:cNvPr>
              <p14:cNvContentPartPr/>
              <p14:nvPr/>
            </p14:nvContentPartPr>
            <p14:xfrm>
              <a:off x="888767" y="286147"/>
              <a:ext cx="1752480" cy="7380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53207765-5DF1-44E1-B59D-5D217CBD41A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71127" y="250507"/>
                <a:ext cx="1788120" cy="14544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DF417FC6-BFE9-405E-8BC5-EFB74E118C5E}"/>
              </a:ext>
            </a:extLst>
          </p:cNvPr>
          <p:cNvSpPr txBox="1"/>
          <p:nvPr/>
        </p:nvSpPr>
        <p:spPr>
          <a:xfrm>
            <a:off x="4557051" y="2758124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연산 수행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B09C12-E366-468D-8310-2460F3FA3A56}"/>
              </a:ext>
            </a:extLst>
          </p:cNvPr>
          <p:cNvSpPr txBox="1"/>
          <p:nvPr/>
        </p:nvSpPr>
        <p:spPr>
          <a:xfrm>
            <a:off x="3143646" y="3511853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평균제곱근 오차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12432C4-C3DC-42F8-89C0-E1485FF3B26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61666" y="4998126"/>
            <a:ext cx="10412352" cy="199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7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33209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결과 출력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자유형 24">
            <a:extLst>
              <a:ext uri="{FF2B5EF4-FFF2-40B4-BE49-F238E27FC236}">
                <a16:creationId xmlns:a16="http://schemas.microsoft.com/office/drawing/2014/main" id="{F7EA1747-F253-4A6B-9EBF-DFB9FF8FACD9}"/>
              </a:ext>
            </a:extLst>
          </p:cNvPr>
          <p:cNvSpPr/>
          <p:nvPr/>
        </p:nvSpPr>
        <p:spPr>
          <a:xfrm>
            <a:off x="9107029" y="541355"/>
            <a:ext cx="166824" cy="16645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B0A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2C263-4BDA-4842-82AA-271600AA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CF9494-55BF-4BEC-AE00-2E8AD8A17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09" y="1285634"/>
            <a:ext cx="6586031" cy="9685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625956C-1BDA-4AA1-89B2-E0FBAD560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668" y="3175268"/>
            <a:ext cx="3982006" cy="30388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7CE91E5-B286-4D82-B825-51D50412D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39" y="2416066"/>
            <a:ext cx="7506748" cy="381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8795E5-7ED0-4005-AF74-F7CCA293D604}"/>
              </a:ext>
            </a:extLst>
          </p:cNvPr>
          <p:cNvSpPr txBox="1"/>
          <p:nvPr/>
        </p:nvSpPr>
        <p:spPr>
          <a:xfrm>
            <a:off x="453070" y="2824611"/>
            <a:ext cx="8867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400</a:t>
            </a:r>
            <a:r>
              <a:rPr lang="ko-KR" altLang="en-US" sz="1500"/>
              <a:t>번째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187810-71E9-419A-888E-000DD27BDF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2733" y="1062580"/>
            <a:ext cx="4370690" cy="565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81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33209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주가 예측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자유형 24">
            <a:extLst>
              <a:ext uri="{FF2B5EF4-FFF2-40B4-BE49-F238E27FC236}">
                <a16:creationId xmlns:a16="http://schemas.microsoft.com/office/drawing/2014/main" id="{F7EA1747-F253-4A6B-9EBF-DFB9FF8FACD9}"/>
              </a:ext>
            </a:extLst>
          </p:cNvPr>
          <p:cNvSpPr/>
          <p:nvPr/>
        </p:nvSpPr>
        <p:spPr>
          <a:xfrm>
            <a:off x="9107029" y="541355"/>
            <a:ext cx="166824" cy="16645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B0A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2C263-4BDA-4842-82AA-271600AA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8E72E2-5FC6-43AD-8F43-7629C404FD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671" r="2358"/>
          <a:stretch/>
        </p:blipFill>
        <p:spPr>
          <a:xfrm>
            <a:off x="1" y="1307855"/>
            <a:ext cx="6001664" cy="243919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19655B0-EFE4-4A02-A578-29FB37200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120" y="1107413"/>
            <a:ext cx="5972431" cy="538410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25AFF5F-7461-4FC2-9F15-C1E7B51FD27D}"/>
              </a:ext>
            </a:extLst>
          </p:cNvPr>
          <p:cNvGrpSpPr/>
          <p:nvPr/>
        </p:nvGrpSpPr>
        <p:grpSpPr>
          <a:xfrm>
            <a:off x="8699454" y="6101603"/>
            <a:ext cx="195480" cy="341640"/>
            <a:chOff x="8838600" y="5932640"/>
            <a:chExt cx="195480" cy="34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6CC62CE1-0AD4-4339-A3CE-372976BA319B}"/>
                    </a:ext>
                  </a:extLst>
                </p14:cNvPr>
                <p14:cNvContentPartPr/>
                <p14:nvPr/>
              </p14:nvContentPartPr>
              <p14:xfrm>
                <a:off x="8838600" y="5932640"/>
                <a:ext cx="195480" cy="24552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6CC62CE1-0AD4-4339-A3CE-372976BA31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29960" y="5923640"/>
                  <a:ext cx="2131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CDC81AE6-CA41-4DB8-8B80-84F9F7999F70}"/>
                    </a:ext>
                  </a:extLst>
                </p14:cNvPr>
                <p14:cNvContentPartPr/>
                <p14:nvPr/>
              </p14:nvContentPartPr>
              <p14:xfrm>
                <a:off x="8864520" y="6105440"/>
                <a:ext cx="55440" cy="1688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CDC81AE6-CA41-4DB8-8B80-84F9F7999F7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55880" y="6096800"/>
                  <a:ext cx="73080" cy="18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C701094-1B6E-4578-9B2F-30616523C5F9}"/>
                  </a:ext>
                </a:extLst>
              </p14:cNvPr>
              <p14:cNvContentPartPr/>
              <p14:nvPr/>
            </p14:nvContentPartPr>
            <p14:xfrm>
              <a:off x="-1209360" y="934400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2C701094-1B6E-4578-9B2F-30616523C5F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1218360" y="9257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57788F2-6C87-4E34-B5A2-C71778B70813}"/>
              </a:ext>
            </a:extLst>
          </p:cNvPr>
          <p:cNvSpPr txBox="1"/>
          <p:nvPr/>
        </p:nvSpPr>
        <p:spPr>
          <a:xfrm>
            <a:off x="8912476" y="60866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역정규화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17AB31B-02CC-4D4D-BD14-BCD5395918D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38499" r="35971"/>
          <a:stretch/>
        </p:blipFill>
        <p:spPr>
          <a:xfrm>
            <a:off x="756953" y="4121699"/>
            <a:ext cx="4341822" cy="4335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7653CD-17B7-4325-9CF8-AA7C6633EA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4203" y="5047402"/>
            <a:ext cx="10669489" cy="4763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4CC6E673-257E-411D-9801-EAE7FB298FFF}"/>
                  </a:ext>
                </a:extLst>
              </p14:cNvPr>
              <p14:cNvContentPartPr/>
              <p14:nvPr/>
            </p14:nvContentPartPr>
            <p14:xfrm>
              <a:off x="8125840" y="5048840"/>
              <a:ext cx="1080360" cy="42840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4CC6E673-257E-411D-9801-EAE7FB298FF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07840" y="5012840"/>
                <a:ext cx="1116000" cy="5000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3EC84B8-ACDB-4A5F-BAAA-19C051DCD3FF}"/>
              </a:ext>
            </a:extLst>
          </p:cNvPr>
          <p:cNvSpPr txBox="1"/>
          <p:nvPr/>
        </p:nvSpPr>
        <p:spPr>
          <a:xfrm>
            <a:off x="698517" y="38241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예측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C3755C-C602-4298-9ABD-CE1C851AD214}"/>
              </a:ext>
            </a:extLst>
          </p:cNvPr>
          <p:cNvSpPr txBox="1"/>
          <p:nvPr/>
        </p:nvSpPr>
        <p:spPr>
          <a:xfrm>
            <a:off x="399143" y="46903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실제</a:t>
            </a:r>
          </a:p>
        </p:txBody>
      </p:sp>
    </p:spTree>
    <p:extLst>
      <p:ext uri="{BB962C8B-B14F-4D97-AF65-F5344CB8AC3E}">
        <p14:creationId xmlns:p14="http://schemas.microsoft.com/office/powerpoint/2010/main" val="97975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33209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문제 정의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자유형 24">
            <a:extLst>
              <a:ext uri="{FF2B5EF4-FFF2-40B4-BE49-F238E27FC236}">
                <a16:creationId xmlns:a16="http://schemas.microsoft.com/office/drawing/2014/main" id="{F7EA1747-F253-4A6B-9EBF-DFB9FF8FACD9}"/>
              </a:ext>
            </a:extLst>
          </p:cNvPr>
          <p:cNvSpPr/>
          <p:nvPr/>
        </p:nvSpPr>
        <p:spPr>
          <a:xfrm>
            <a:off x="9107029" y="541355"/>
            <a:ext cx="166824" cy="16645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B0A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2C263-4BDA-4842-82AA-271600AA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47494-AF7D-488E-9CDF-DF8D44AD0A92}"/>
              </a:ext>
            </a:extLst>
          </p:cNvPr>
          <p:cNvSpPr txBox="1"/>
          <p:nvPr/>
        </p:nvSpPr>
        <p:spPr>
          <a:xfrm>
            <a:off x="709035" y="1047323"/>
            <a:ext cx="8198078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아마존 </a:t>
            </a:r>
            <a:r>
              <a:rPr lang="en-US" altLang="ko-KR"/>
              <a:t>2021/01/07~2022/01/07</a:t>
            </a:r>
            <a:r>
              <a:rPr lang="ko-KR" altLang="en-US"/>
              <a:t> 데이터를 학습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</a:t>
            </a:r>
            <a:r>
              <a:rPr lang="en-US" altLang="ko-KR"/>
              <a:t>2021</a:t>
            </a:r>
            <a:r>
              <a:rPr lang="ko-KR" altLang="en-US"/>
              <a:t>년 </a:t>
            </a:r>
            <a:r>
              <a:rPr lang="en-US" altLang="ko-KR"/>
              <a:t>1</a:t>
            </a:r>
            <a:r>
              <a:rPr lang="ko-KR" altLang="en-US"/>
              <a:t>월 </a:t>
            </a:r>
            <a:r>
              <a:rPr lang="en-US" altLang="ko-KR"/>
              <a:t>10</a:t>
            </a:r>
            <a:r>
              <a:rPr lang="ko-KR" altLang="en-US"/>
              <a:t>일 종가 예측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시계열 데이터이므로 </a:t>
            </a:r>
            <a:r>
              <a:rPr lang="en-US" altLang="ko-KR"/>
              <a:t>RNN </a:t>
            </a:r>
            <a:r>
              <a:rPr lang="ko-KR" altLang="en-US"/>
              <a:t>사용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과거 여러 거래일의 주가를 이용해 다음날의 주가 </a:t>
            </a:r>
            <a:r>
              <a:rPr lang="en-US" altLang="ko-KR"/>
              <a:t>1</a:t>
            </a:r>
            <a:r>
              <a:rPr lang="ko-KR" altLang="en-US"/>
              <a:t>개를 예측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5622A85-15E1-45E6-850F-E9FC2803C9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2" b="45852"/>
          <a:stretch/>
        </p:blipFill>
        <p:spPr>
          <a:xfrm>
            <a:off x="720492" y="2464908"/>
            <a:ext cx="7211565" cy="17125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698FA9-E724-466F-9898-144775B2FD92}"/>
              </a:ext>
            </a:extLst>
          </p:cNvPr>
          <p:cNvSpPr txBox="1"/>
          <p:nvPr/>
        </p:nvSpPr>
        <p:spPr>
          <a:xfrm>
            <a:off x="6910860" y="3656364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문자 인코딩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3F2F33-D1E9-4D7E-B28F-D896EB852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35" y="4194850"/>
            <a:ext cx="3895211" cy="26631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913CA8-1A02-4CF7-8D0E-58A8DFA5C3A8}"/>
              </a:ext>
            </a:extLst>
          </p:cNvPr>
          <p:cNvSpPr txBox="1"/>
          <p:nvPr/>
        </p:nvSpPr>
        <p:spPr>
          <a:xfrm>
            <a:off x="4604246" y="4423776"/>
            <a:ext cx="1893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253</a:t>
            </a:r>
            <a:r>
              <a:rPr lang="ko-KR" altLang="en-US" sz="1400"/>
              <a:t>행 </a:t>
            </a:r>
            <a:r>
              <a:rPr lang="en-US" altLang="ko-KR" sz="1400"/>
              <a:t>7</a:t>
            </a:r>
            <a:r>
              <a:rPr lang="ko-KR" altLang="en-US" sz="1400"/>
              <a:t>열 </a:t>
            </a:r>
            <a:r>
              <a:rPr lang="en-US" altLang="ko-KR" sz="1400"/>
              <a:t>(</a:t>
            </a:r>
            <a:r>
              <a:rPr lang="ko-KR" altLang="en-US" sz="1400"/>
              <a:t>제목제외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9D79E2-DA0C-4135-B22E-4827B9CD5644}"/>
              </a:ext>
            </a:extLst>
          </p:cNvPr>
          <p:cNvSpPr txBox="1"/>
          <p:nvPr/>
        </p:nvSpPr>
        <p:spPr>
          <a:xfrm>
            <a:off x="6497713" y="906051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주말에는 안함</a:t>
            </a:r>
          </a:p>
        </p:txBody>
      </p:sp>
    </p:spTree>
    <p:extLst>
      <p:ext uri="{BB962C8B-B14F-4D97-AF65-F5344CB8AC3E}">
        <p14:creationId xmlns:p14="http://schemas.microsoft.com/office/powerpoint/2010/main" val="351011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33209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데이터 전처리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자유형 24">
            <a:extLst>
              <a:ext uri="{FF2B5EF4-FFF2-40B4-BE49-F238E27FC236}">
                <a16:creationId xmlns:a16="http://schemas.microsoft.com/office/drawing/2014/main" id="{F7EA1747-F253-4A6B-9EBF-DFB9FF8FACD9}"/>
              </a:ext>
            </a:extLst>
          </p:cNvPr>
          <p:cNvSpPr/>
          <p:nvPr/>
        </p:nvSpPr>
        <p:spPr>
          <a:xfrm>
            <a:off x="9107029" y="541355"/>
            <a:ext cx="166824" cy="16645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B0A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2C263-4BDA-4842-82AA-271600AA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79AFEB-6DA1-4582-A2D3-9F05EF0FF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43" y="1319125"/>
            <a:ext cx="5701128" cy="14012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6ADF56-7758-4E2C-A4D8-061D84A23D07}"/>
              </a:ext>
            </a:extLst>
          </p:cNvPr>
          <p:cNvSpPr txBox="1"/>
          <p:nvPr/>
        </p:nvSpPr>
        <p:spPr>
          <a:xfrm>
            <a:off x="3973207" y="1460382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날짜열 제거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202A7-D387-4933-AFB3-7033EC244B8C}"/>
              </a:ext>
            </a:extLst>
          </p:cNvPr>
          <p:cNvSpPr txBox="1"/>
          <p:nvPr/>
        </p:nvSpPr>
        <p:spPr>
          <a:xfrm>
            <a:off x="6872206" y="19706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부동소수점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C8449AE-CBF3-461E-85E5-D5173AB66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643" y="3222857"/>
            <a:ext cx="9064782" cy="87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3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33209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009232C-9CA9-48D8-BE46-B667A085F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69" y="949908"/>
            <a:ext cx="6935168" cy="4648849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정규화 함수 정의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자유형 24">
            <a:extLst>
              <a:ext uri="{FF2B5EF4-FFF2-40B4-BE49-F238E27FC236}">
                <a16:creationId xmlns:a16="http://schemas.microsoft.com/office/drawing/2014/main" id="{F7EA1747-F253-4A6B-9EBF-DFB9FF8FACD9}"/>
              </a:ext>
            </a:extLst>
          </p:cNvPr>
          <p:cNvSpPr/>
          <p:nvPr/>
        </p:nvSpPr>
        <p:spPr>
          <a:xfrm>
            <a:off x="9107029" y="541355"/>
            <a:ext cx="166824" cy="16645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B0A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2C263-4BDA-4842-82AA-271600AA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A7ECE7-17C3-446A-AE46-86A174C9B260}"/>
              </a:ext>
            </a:extLst>
          </p:cNvPr>
          <p:cNvSpPr txBox="1"/>
          <p:nvPr/>
        </p:nvSpPr>
        <p:spPr>
          <a:xfrm>
            <a:off x="6617541" y="2740051"/>
            <a:ext cx="3626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</a:t>
            </a:r>
            <a:r>
              <a:rPr lang="ko-KR" altLang="en-US" sz="1400"/>
              <a:t>의 </a:t>
            </a:r>
            <a:r>
              <a:rPr lang="en-US" altLang="ko-KR" sz="1400"/>
              <a:t>-7</a:t>
            </a:r>
            <a:r>
              <a:rPr lang="ko-KR" altLang="en-US" sz="1400"/>
              <a:t>제곱을 더하여 </a:t>
            </a:r>
            <a:r>
              <a:rPr lang="en-US" altLang="ko-KR" sz="1400"/>
              <a:t>0</a:t>
            </a:r>
            <a:r>
              <a:rPr lang="ko-KR" altLang="en-US" sz="1400"/>
              <a:t>으로 나누는 오류 막음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2E306A-7367-4BFD-B22E-EBA7F92C19D6}"/>
              </a:ext>
            </a:extLst>
          </p:cNvPr>
          <p:cNvSpPr txBox="1"/>
          <p:nvPr/>
        </p:nvSpPr>
        <p:spPr>
          <a:xfrm>
            <a:off x="6526530" y="1074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B2B63-83B8-4C66-8545-CE5346B6AADE}"/>
              </a:ext>
            </a:extLst>
          </p:cNvPr>
          <p:cNvSpPr txBox="1"/>
          <p:nvPr/>
        </p:nvSpPr>
        <p:spPr>
          <a:xfrm>
            <a:off x="2386813" y="3202554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2) Z-</a:t>
            </a:r>
            <a:r>
              <a:rPr lang="ko-KR" altLang="en-US" sz="1400"/>
              <a:t>점수 정규화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5945F1-CDD2-473D-AD47-96F2BD4A2651}"/>
              </a:ext>
            </a:extLst>
          </p:cNvPr>
          <p:cNvSpPr txBox="1"/>
          <p:nvPr/>
        </p:nvSpPr>
        <p:spPr>
          <a:xfrm>
            <a:off x="709304" y="3712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F36D2B-F70E-4E39-B7F7-ECE48C2BB07E}"/>
              </a:ext>
            </a:extLst>
          </p:cNvPr>
          <p:cNvSpPr txBox="1"/>
          <p:nvPr/>
        </p:nvSpPr>
        <p:spPr>
          <a:xfrm>
            <a:off x="2456064" y="2073919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1) </a:t>
            </a:r>
            <a:r>
              <a:rPr lang="ko-KR" altLang="en-US" sz="1400"/>
              <a:t>최소</a:t>
            </a:r>
            <a:r>
              <a:rPr lang="en-US" altLang="ko-KR" sz="1400"/>
              <a:t>-</a:t>
            </a:r>
            <a:r>
              <a:rPr lang="ko-KR" altLang="en-US" sz="1400"/>
              <a:t>최대 정규화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56BA45-5A02-4763-9E54-88587998EC0D}"/>
              </a:ext>
            </a:extLst>
          </p:cNvPr>
          <p:cNvSpPr txBox="1"/>
          <p:nvPr/>
        </p:nvSpPr>
        <p:spPr>
          <a:xfrm>
            <a:off x="3250605" y="35103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DA7690-8E73-42B1-BE4A-0E686C180B7E}"/>
              </a:ext>
            </a:extLst>
          </p:cNvPr>
          <p:cNvSpPr txBox="1"/>
          <p:nvPr/>
        </p:nvSpPr>
        <p:spPr>
          <a:xfrm>
            <a:off x="5167716" y="3032874"/>
            <a:ext cx="3900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단점</a:t>
            </a:r>
            <a:r>
              <a:rPr lang="en-US" altLang="ko-KR" sz="1400"/>
              <a:t>: </a:t>
            </a:r>
            <a:r>
              <a:rPr lang="ko-KR" altLang="en-US" sz="1400"/>
              <a:t>이상치</a:t>
            </a:r>
            <a:r>
              <a:rPr lang="en-US" altLang="ko-KR" sz="1400"/>
              <a:t>(outlier)</a:t>
            </a:r>
            <a:r>
              <a:rPr lang="ko-KR" altLang="en-US" sz="1400"/>
              <a:t>에 너무 많은 영향을 받는다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D3965-195C-4F64-AFA2-017050504B51}"/>
              </a:ext>
            </a:extLst>
          </p:cNvPr>
          <p:cNvSpPr txBox="1"/>
          <p:nvPr/>
        </p:nvSpPr>
        <p:spPr>
          <a:xfrm>
            <a:off x="4760414" y="3528028"/>
            <a:ext cx="3812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이상치</a:t>
            </a:r>
            <a:r>
              <a:rPr lang="en-US" altLang="ko-KR" sz="1400"/>
              <a:t>(outlier)</a:t>
            </a:r>
            <a:r>
              <a:rPr lang="ko-KR" altLang="en-US" sz="1400"/>
              <a:t>의 문제를 피하는 데이터 정규화</a:t>
            </a:r>
            <a:endParaRPr lang="en-US" altLang="ko-KR" sz="1400"/>
          </a:p>
          <a:p>
            <a:r>
              <a:rPr lang="ko-KR" altLang="en-US" sz="1400"/>
              <a:t>값이 평균과 일치하면 </a:t>
            </a:r>
            <a:r>
              <a:rPr lang="en-US" altLang="ko-KR" sz="1400"/>
              <a:t>0</a:t>
            </a:r>
            <a:r>
              <a:rPr lang="ko-KR" altLang="en-US" sz="1400"/>
              <a:t>으로 정규화</a:t>
            </a:r>
            <a:endParaRPr lang="en-US" altLang="ko-KR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0E2924-F861-4785-9A88-B073A7A35243}"/>
              </a:ext>
            </a:extLst>
          </p:cNvPr>
          <p:cNvSpPr txBox="1"/>
          <p:nvPr/>
        </p:nvSpPr>
        <p:spPr>
          <a:xfrm>
            <a:off x="4492836" y="2132081"/>
            <a:ext cx="320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모든 값에 대해 각각 최소값 </a:t>
            </a:r>
            <a:r>
              <a:rPr lang="en-US" altLang="ko-KR" sz="1400"/>
              <a:t>0, </a:t>
            </a:r>
            <a:r>
              <a:rPr lang="ko-KR" altLang="en-US" sz="1400"/>
              <a:t>최대값 </a:t>
            </a:r>
            <a:r>
              <a:rPr lang="en-US" altLang="ko-KR" sz="140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C75CC4-BEEC-47CD-8D0A-7E0B652CC1D7}"/>
              </a:ext>
            </a:extLst>
          </p:cNvPr>
          <p:cNvSpPr txBox="1"/>
          <p:nvPr/>
        </p:nvSpPr>
        <p:spPr>
          <a:xfrm>
            <a:off x="4760414" y="4457700"/>
            <a:ext cx="4374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정규화된 </a:t>
            </a:r>
            <a:r>
              <a:rPr lang="en-US" altLang="ko-KR" sz="1400"/>
              <a:t>test_predict</a:t>
            </a:r>
            <a:r>
              <a:rPr lang="ko-KR" altLang="en-US" sz="1400"/>
              <a:t>값을 구하고 </a:t>
            </a:r>
            <a:endParaRPr lang="en-US" altLang="ko-KR" sz="1400"/>
          </a:p>
          <a:p>
            <a:r>
              <a:rPr lang="ko-KR" altLang="en-US" sz="1400"/>
              <a:t>정규화가 안된 실제값과 비교하기 위해 역정규화 수행</a:t>
            </a:r>
          </a:p>
        </p:txBody>
      </p:sp>
    </p:spTree>
    <p:extLst>
      <p:ext uri="{BB962C8B-B14F-4D97-AF65-F5344CB8AC3E}">
        <p14:creationId xmlns:p14="http://schemas.microsoft.com/office/powerpoint/2010/main" val="164032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33209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데이터 불러오기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자유형 24">
            <a:extLst>
              <a:ext uri="{FF2B5EF4-FFF2-40B4-BE49-F238E27FC236}">
                <a16:creationId xmlns:a16="http://schemas.microsoft.com/office/drawing/2014/main" id="{F7EA1747-F253-4A6B-9EBF-DFB9FF8FACD9}"/>
              </a:ext>
            </a:extLst>
          </p:cNvPr>
          <p:cNvSpPr/>
          <p:nvPr/>
        </p:nvSpPr>
        <p:spPr>
          <a:xfrm>
            <a:off x="9107029" y="541355"/>
            <a:ext cx="166824" cy="16645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B0A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2C263-4BDA-4842-82AA-271600AA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4FD1FC-CAF2-4B33-8CF9-6C2627D5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" y="0"/>
            <a:ext cx="6699596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45BA4CF-6374-41F4-B571-10B620615F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" r="9959"/>
          <a:stretch/>
        </p:blipFill>
        <p:spPr>
          <a:xfrm>
            <a:off x="4476137" y="1253309"/>
            <a:ext cx="7316720" cy="345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8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33209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데이터 전처리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자유형 24">
            <a:extLst>
              <a:ext uri="{FF2B5EF4-FFF2-40B4-BE49-F238E27FC236}">
                <a16:creationId xmlns:a16="http://schemas.microsoft.com/office/drawing/2014/main" id="{F7EA1747-F253-4A6B-9EBF-DFB9FF8FACD9}"/>
              </a:ext>
            </a:extLst>
          </p:cNvPr>
          <p:cNvSpPr/>
          <p:nvPr/>
        </p:nvSpPr>
        <p:spPr>
          <a:xfrm>
            <a:off x="9107029" y="541355"/>
            <a:ext cx="166824" cy="16645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B0A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2C263-4BDA-4842-82AA-271600AA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7C3349-8AD9-4AA4-B818-814A8EF7A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35" y="1639000"/>
            <a:ext cx="3924848" cy="23911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197733-F76E-4B4C-9F6B-E7BC675A69C9}"/>
              </a:ext>
            </a:extLst>
          </p:cNvPr>
          <p:cNvSpPr txBox="1"/>
          <p:nvPr/>
        </p:nvSpPr>
        <p:spPr>
          <a:xfrm>
            <a:off x="1288174" y="1638334"/>
            <a:ext cx="2638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입력으로 사용될 시계열 데이터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4562BB-CF5D-4313-AAB3-AB58B4C5E362}"/>
              </a:ext>
            </a:extLst>
          </p:cNvPr>
          <p:cNvSpPr txBox="1"/>
          <p:nvPr/>
        </p:nvSpPr>
        <p:spPr>
          <a:xfrm>
            <a:off x="1390754" y="190687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출력값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C594DF-1F91-4307-BF93-3DAB03A4FAE0}"/>
              </a:ext>
            </a:extLst>
          </p:cNvPr>
          <p:cNvSpPr txBox="1"/>
          <p:nvPr/>
        </p:nvSpPr>
        <p:spPr>
          <a:xfrm>
            <a:off x="2422875" y="3568480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리스트에 추가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D3A0D5F-8128-4A2B-B37D-FCF622B44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91" y="1251854"/>
            <a:ext cx="3229426" cy="31436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51E3EC-F2CA-42BF-BCA3-C574D72B1C30}"/>
              </a:ext>
            </a:extLst>
          </p:cNvPr>
          <p:cNvSpPr txBox="1"/>
          <p:nvPr/>
        </p:nvSpPr>
        <p:spPr>
          <a:xfrm>
            <a:off x="2422875" y="3031408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첫 번째만 출력해봄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26F6F57-22DC-447E-A1F5-6B3CDB29086A}"/>
              </a:ext>
            </a:extLst>
          </p:cNvPr>
          <p:cNvCxnSpPr>
            <a:cxnSpLocks/>
          </p:cNvCxnSpPr>
          <p:nvPr/>
        </p:nvCxnSpPr>
        <p:spPr>
          <a:xfrm flipV="1">
            <a:off x="1057070" y="4741829"/>
            <a:ext cx="3229426" cy="2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4B0B0C-70D0-40FA-921E-C174D8F1C464}"/>
              </a:ext>
            </a:extLst>
          </p:cNvPr>
          <p:cNvSpPr/>
          <p:nvPr/>
        </p:nvSpPr>
        <p:spPr>
          <a:xfrm>
            <a:off x="1057070" y="4515424"/>
            <a:ext cx="690450" cy="2292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4CB148-8169-455D-BDD3-BBE9089826F8}"/>
              </a:ext>
            </a:extLst>
          </p:cNvPr>
          <p:cNvSpPr/>
          <p:nvPr/>
        </p:nvSpPr>
        <p:spPr>
          <a:xfrm>
            <a:off x="1951068" y="4512535"/>
            <a:ext cx="690450" cy="22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966EBE-EF27-44D0-8A24-6DCCAF573D4D}"/>
              </a:ext>
            </a:extLst>
          </p:cNvPr>
          <p:cNvSpPr/>
          <p:nvPr/>
        </p:nvSpPr>
        <p:spPr>
          <a:xfrm>
            <a:off x="3302646" y="4512535"/>
            <a:ext cx="690450" cy="2292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DDB2C-D17A-440C-8AE9-3E6C2239933F}"/>
              </a:ext>
            </a:extLst>
          </p:cNvPr>
          <p:cNvSpPr txBox="1"/>
          <p:nvPr/>
        </p:nvSpPr>
        <p:spPr>
          <a:xfrm>
            <a:off x="919051" y="482051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0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BDAB22-2B9F-4121-9878-65723809935D}"/>
              </a:ext>
            </a:extLst>
          </p:cNvPr>
          <p:cNvSpPr txBox="1"/>
          <p:nvPr/>
        </p:nvSpPr>
        <p:spPr>
          <a:xfrm>
            <a:off x="3742991" y="4837892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len(y)-1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1876F5-EF23-4222-98F7-AC7BA7CB4EC8}"/>
              </a:ext>
            </a:extLst>
          </p:cNvPr>
          <p:cNvSpPr txBox="1"/>
          <p:nvPr/>
        </p:nvSpPr>
        <p:spPr>
          <a:xfrm>
            <a:off x="1498766" y="481723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27</a:t>
            </a:r>
            <a:endParaRPr lang="ko-KR" altLang="en-US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8B2A10-0CDE-4C1D-B275-ED7C12FE2FC9}"/>
              </a:ext>
            </a:extLst>
          </p:cNvPr>
          <p:cNvSpPr txBox="1"/>
          <p:nvPr/>
        </p:nvSpPr>
        <p:spPr>
          <a:xfrm>
            <a:off x="5132730" y="558680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28</a:t>
            </a:r>
            <a:r>
              <a:rPr lang="ko-KR" altLang="en-US" sz="1400"/>
              <a:t>행 </a:t>
            </a:r>
            <a:r>
              <a:rPr lang="en-US" altLang="ko-KR" sz="1400"/>
              <a:t>6</a:t>
            </a:r>
            <a:r>
              <a:rPr lang="ko-KR" altLang="en-US" sz="1400"/>
              <a:t>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02F969-A0B6-45C1-9D5C-BC23FDEDC585}"/>
              </a:ext>
            </a:extLst>
          </p:cNvPr>
          <p:cNvSpPr txBox="1"/>
          <p:nvPr/>
        </p:nvSpPr>
        <p:spPr>
          <a:xfrm>
            <a:off x="1802443" y="481723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28</a:t>
            </a:r>
            <a:endParaRPr lang="ko-KR" altLang="en-U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F8D041F1-89C7-48B7-8812-C68217C229FF}"/>
                  </a:ext>
                </a:extLst>
              </p14:cNvPr>
              <p14:cNvContentPartPr/>
              <p14:nvPr/>
            </p14:nvContentPartPr>
            <p14:xfrm>
              <a:off x="2874880" y="4551320"/>
              <a:ext cx="36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F8D041F1-89C7-48B7-8812-C68217C229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5880" y="4542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18026B95-F9C7-4127-BBE4-0F8F896A165B}"/>
                  </a:ext>
                </a:extLst>
              </p14:cNvPr>
              <p14:cNvContentPartPr/>
              <p14:nvPr/>
            </p14:nvContentPartPr>
            <p14:xfrm>
              <a:off x="2976760" y="4549520"/>
              <a:ext cx="360" cy="21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18026B95-F9C7-4127-BBE4-0F8F896A16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7760" y="4540880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001799A9-4F55-438F-9430-BD3ADE6993DB}"/>
                  </a:ext>
                </a:extLst>
              </p14:cNvPr>
              <p14:cNvContentPartPr/>
              <p14:nvPr/>
            </p14:nvContentPartPr>
            <p14:xfrm>
              <a:off x="3088360" y="4541240"/>
              <a:ext cx="36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001799A9-4F55-438F-9430-BD3ADE6993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9720" y="45326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그룹 33">
            <a:extLst>
              <a:ext uri="{FF2B5EF4-FFF2-40B4-BE49-F238E27FC236}">
                <a16:creationId xmlns:a16="http://schemas.microsoft.com/office/drawing/2014/main" id="{623C088F-A35E-4DF7-9409-B013B9A62650}"/>
              </a:ext>
            </a:extLst>
          </p:cNvPr>
          <p:cNvGrpSpPr/>
          <p:nvPr/>
        </p:nvGrpSpPr>
        <p:grpSpPr>
          <a:xfrm>
            <a:off x="1889560" y="4339640"/>
            <a:ext cx="126000" cy="372960"/>
            <a:chOff x="1889560" y="4339640"/>
            <a:chExt cx="12600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65380CFE-8788-450C-AD32-7634F965E1B9}"/>
                    </a:ext>
                  </a:extLst>
                </p14:cNvPr>
                <p14:cNvContentPartPr/>
                <p14:nvPr/>
              </p14:nvContentPartPr>
              <p14:xfrm>
                <a:off x="1950400" y="4368440"/>
                <a:ext cx="10800" cy="3441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65380CFE-8788-450C-AD32-7634F965E1B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41400" y="4359800"/>
                  <a:ext cx="284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5B6C4C47-3988-47DF-B5D7-9FDE63680D4B}"/>
                    </a:ext>
                  </a:extLst>
                </p14:cNvPr>
                <p14:cNvContentPartPr/>
                <p14:nvPr/>
              </p14:nvContentPartPr>
              <p14:xfrm>
                <a:off x="1889560" y="4339640"/>
                <a:ext cx="126000" cy="648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5B6C4C47-3988-47DF-B5D7-9FDE63680D4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80560" y="4330640"/>
                  <a:ext cx="14364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9C5E5B4-5F4B-49E0-850C-2608D7D2706A}"/>
              </a:ext>
            </a:extLst>
          </p:cNvPr>
          <p:cNvGrpSpPr/>
          <p:nvPr/>
        </p:nvGrpSpPr>
        <p:grpSpPr>
          <a:xfrm>
            <a:off x="2783800" y="4302560"/>
            <a:ext cx="101520" cy="430920"/>
            <a:chOff x="2783800" y="4302560"/>
            <a:chExt cx="10152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B626A03-C5F5-4099-B4B1-0B43B5D4B3AA}"/>
                    </a:ext>
                  </a:extLst>
                </p14:cNvPr>
                <p14:cNvContentPartPr/>
                <p14:nvPr/>
              </p14:nvContentPartPr>
              <p14:xfrm>
                <a:off x="2824120" y="4317680"/>
                <a:ext cx="360" cy="4158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B626A03-C5F5-4099-B4B1-0B43B5D4B3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15120" y="4308680"/>
                  <a:ext cx="180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E52193EB-A75D-46F8-8942-46D316D80AD2}"/>
                    </a:ext>
                  </a:extLst>
                </p14:cNvPr>
                <p14:cNvContentPartPr/>
                <p14:nvPr/>
              </p14:nvContentPartPr>
              <p14:xfrm>
                <a:off x="2783800" y="4302560"/>
                <a:ext cx="101520" cy="1072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E52193EB-A75D-46F8-8942-46D316D80A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74800" y="4293560"/>
                  <a:ext cx="119160" cy="124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E8A1EAF-AE54-4B02-BCCC-4D1F6D1A2BEE}"/>
              </a:ext>
            </a:extLst>
          </p:cNvPr>
          <p:cNvSpPr txBox="1"/>
          <p:nvPr/>
        </p:nvSpPr>
        <p:spPr>
          <a:xfrm>
            <a:off x="2622052" y="482808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57</a:t>
            </a:r>
            <a:endParaRPr lang="ko-KR" alt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FC0F4B-A606-4BDE-B7C1-D090AEDC68B0}"/>
              </a:ext>
            </a:extLst>
          </p:cNvPr>
          <p:cNvSpPr txBox="1"/>
          <p:nvPr/>
        </p:nvSpPr>
        <p:spPr>
          <a:xfrm>
            <a:off x="2367507" y="482808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56</a:t>
            </a:r>
            <a:endParaRPr lang="ko-KR" altLang="en-US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B2C23D-FB1A-415E-8519-B4829C1EACD0}"/>
              </a:ext>
            </a:extLst>
          </p:cNvPr>
          <p:cNvSpPr txBox="1"/>
          <p:nvPr/>
        </p:nvSpPr>
        <p:spPr>
          <a:xfrm>
            <a:off x="1478956" y="4058621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주식 종가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68871-07D1-4020-9DBD-D02291C6CAE0}"/>
              </a:ext>
            </a:extLst>
          </p:cNvPr>
          <p:cNvSpPr txBox="1"/>
          <p:nvPr/>
        </p:nvSpPr>
        <p:spPr>
          <a:xfrm>
            <a:off x="4220302" y="5644965"/>
            <a:ext cx="3160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len(y)-seq_length-1+seq_length=len(y)-1</a:t>
            </a:r>
            <a:endParaRPr lang="ko-KR" altLang="en-U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0B4DC62B-0542-4F03-A13F-FC0E0ECDA379}"/>
                  </a:ext>
                </a:extLst>
              </p14:cNvPr>
              <p14:cNvContentPartPr/>
              <p14:nvPr/>
            </p14:nvContentPartPr>
            <p14:xfrm>
              <a:off x="4337880" y="5849480"/>
              <a:ext cx="1360440" cy="637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0B4DC62B-0542-4F03-A13F-FC0E0ECDA3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28880" y="5840840"/>
                <a:ext cx="137808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그룹 44">
            <a:extLst>
              <a:ext uri="{FF2B5EF4-FFF2-40B4-BE49-F238E27FC236}">
                <a16:creationId xmlns:a16="http://schemas.microsoft.com/office/drawing/2014/main" id="{D8CF8F92-2D08-41F6-9BAF-E06B66F1494B}"/>
              </a:ext>
            </a:extLst>
          </p:cNvPr>
          <p:cNvGrpSpPr/>
          <p:nvPr/>
        </p:nvGrpSpPr>
        <p:grpSpPr>
          <a:xfrm>
            <a:off x="4998480" y="6014360"/>
            <a:ext cx="56160" cy="135360"/>
            <a:chOff x="4998480" y="6014360"/>
            <a:chExt cx="56160" cy="13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8D67DD8-2EB5-42D3-88D8-8C283B595FF1}"/>
                    </a:ext>
                  </a:extLst>
                </p14:cNvPr>
                <p14:cNvContentPartPr/>
                <p14:nvPr/>
              </p14:nvContentPartPr>
              <p14:xfrm>
                <a:off x="4998480" y="6014360"/>
                <a:ext cx="56160" cy="3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8D67DD8-2EB5-42D3-88D8-8C283B595F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89480" y="6005720"/>
                  <a:ext cx="73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548A21E-796B-467A-A36B-DD300FC1E694}"/>
                    </a:ext>
                  </a:extLst>
                </p14:cNvPr>
                <p14:cNvContentPartPr/>
                <p14:nvPr/>
              </p14:nvContentPartPr>
              <p14:xfrm>
                <a:off x="5039160" y="6044600"/>
                <a:ext cx="6480" cy="1051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548A21E-796B-467A-A36B-DD300FC1E6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30160" y="6035960"/>
                  <a:ext cx="2412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F91A3A8-0ECE-43CD-8A83-8EC32D1C95E5}"/>
              </a:ext>
            </a:extLst>
          </p:cNvPr>
          <p:cNvGrpSpPr/>
          <p:nvPr/>
        </p:nvGrpSpPr>
        <p:grpSpPr>
          <a:xfrm>
            <a:off x="4063920" y="4322360"/>
            <a:ext cx="150840" cy="402120"/>
            <a:chOff x="4063920" y="4322360"/>
            <a:chExt cx="15084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B6AE1D1-E75F-4575-A836-59BE5F094088}"/>
                    </a:ext>
                  </a:extLst>
                </p14:cNvPr>
                <p14:cNvContentPartPr/>
                <p14:nvPr/>
              </p14:nvContentPartPr>
              <p14:xfrm>
                <a:off x="4084080" y="4328840"/>
                <a:ext cx="21240" cy="3956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B6AE1D1-E75F-4575-A836-59BE5F09408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75080" y="4320200"/>
                  <a:ext cx="388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21F790FA-0B88-4C38-8750-0F20CF187F9A}"/>
                    </a:ext>
                  </a:extLst>
                </p14:cNvPr>
                <p14:cNvContentPartPr/>
                <p14:nvPr/>
              </p14:nvContentPartPr>
              <p14:xfrm>
                <a:off x="4063920" y="4322360"/>
                <a:ext cx="150840" cy="752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21F790FA-0B88-4C38-8750-0F20CF187F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54920" y="4313720"/>
                  <a:ext cx="168480" cy="92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FE4E293-222D-4371-BA61-AA5BC5D407F6}"/>
              </a:ext>
            </a:extLst>
          </p:cNvPr>
          <p:cNvSpPr txBox="1"/>
          <p:nvPr/>
        </p:nvSpPr>
        <p:spPr>
          <a:xfrm>
            <a:off x="0" y="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6A73A6-1CE1-47A6-A83F-689C255A43BA}"/>
              </a:ext>
            </a:extLst>
          </p:cNvPr>
          <p:cNvSpPr txBox="1"/>
          <p:nvPr/>
        </p:nvSpPr>
        <p:spPr>
          <a:xfrm>
            <a:off x="659207" y="5223202"/>
            <a:ext cx="2130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x: 28</a:t>
            </a:r>
            <a:r>
              <a:rPr lang="ko-KR" altLang="en-US" sz="1400"/>
              <a:t>일 간의 주식 데이터</a:t>
            </a:r>
            <a:endParaRPr lang="en-US" altLang="ko-KR" sz="1400"/>
          </a:p>
          <a:p>
            <a:r>
              <a:rPr lang="en-US" altLang="ko-KR" sz="1400"/>
              <a:t>y: </a:t>
            </a:r>
            <a:r>
              <a:rPr lang="ko-KR" altLang="en-US" sz="1400"/>
              <a:t>그 다음 날의 주식 종가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C06A69E-44FC-4AAB-88B2-B51DDE2FCBC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018100" y="952693"/>
            <a:ext cx="7973538" cy="25435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128280-139D-41B4-8F8B-834BEAEA8355}"/>
              </a:ext>
            </a:extLst>
          </p:cNvPr>
          <p:cNvSpPr txBox="1"/>
          <p:nvPr/>
        </p:nvSpPr>
        <p:spPr>
          <a:xfrm>
            <a:off x="2268536" y="1064786"/>
            <a:ext cx="3078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큰 덩어리를 작은 덩어리로 나눠 학습</a:t>
            </a:r>
          </a:p>
        </p:txBody>
      </p:sp>
    </p:spTree>
    <p:extLst>
      <p:ext uri="{BB962C8B-B14F-4D97-AF65-F5344CB8AC3E}">
        <p14:creationId xmlns:p14="http://schemas.microsoft.com/office/powerpoint/2010/main" val="27070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33209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하이퍼 파라미터 정의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자유형 24">
            <a:extLst>
              <a:ext uri="{FF2B5EF4-FFF2-40B4-BE49-F238E27FC236}">
                <a16:creationId xmlns:a16="http://schemas.microsoft.com/office/drawing/2014/main" id="{F7EA1747-F253-4A6B-9EBF-DFB9FF8FACD9}"/>
              </a:ext>
            </a:extLst>
          </p:cNvPr>
          <p:cNvSpPr/>
          <p:nvPr/>
        </p:nvSpPr>
        <p:spPr>
          <a:xfrm>
            <a:off x="9107029" y="541355"/>
            <a:ext cx="166824" cy="16645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B0A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2C263-4BDA-4842-82AA-271600AA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DD467D-D3BD-43A4-9D39-463E9E4BE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94" y="1422763"/>
            <a:ext cx="6561163" cy="3680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6CC83D-478E-42D7-B2AC-53104AEDDB09}"/>
              </a:ext>
            </a:extLst>
          </p:cNvPr>
          <p:cNvSpPr txBox="1"/>
          <p:nvPr/>
        </p:nvSpPr>
        <p:spPr>
          <a:xfrm>
            <a:off x="7439865" y="3558805"/>
            <a:ext cx="3501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stacked LSTM</a:t>
            </a:r>
            <a:r>
              <a:rPr lang="en-US" altLang="ko-KR" sz="1400">
                <a:sym typeface="Wingdings" panose="05000000000000000000" pitchFamily="2" charset="2"/>
              </a:rPr>
              <a:t></a:t>
            </a:r>
            <a:r>
              <a:rPr lang="ko-KR" altLang="en-US" sz="1400"/>
              <a:t> </a:t>
            </a:r>
            <a:r>
              <a:rPr lang="en-US" altLang="ko-KR" sz="1400"/>
              <a:t>LSTM</a:t>
            </a:r>
            <a:r>
              <a:rPr lang="ko-KR" altLang="en-US" sz="1400"/>
              <a:t>이 더 복잡한 </a:t>
            </a:r>
            <a:r>
              <a:rPr lang="en-US" altLang="ko-KR" sz="1400"/>
              <a:t>task</a:t>
            </a:r>
            <a:r>
              <a:rPr lang="ko-KR" altLang="en-US" sz="1400"/>
              <a:t> 해결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2E159-2D03-4AC6-839D-29E11DBBFC4B}"/>
              </a:ext>
            </a:extLst>
          </p:cNvPr>
          <p:cNvSpPr txBox="1"/>
          <p:nvPr/>
        </p:nvSpPr>
        <p:spPr>
          <a:xfrm>
            <a:off x="6743700" y="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8A494-483F-4539-91C7-339E6ACD5EC3}"/>
              </a:ext>
            </a:extLst>
          </p:cNvPr>
          <p:cNvSpPr txBox="1"/>
          <p:nvPr/>
        </p:nvSpPr>
        <p:spPr>
          <a:xfrm>
            <a:off x="1330960" y="1003778"/>
            <a:ext cx="4551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하이퍼 파라미터를 직접 대입하지 않고 선언</a:t>
            </a:r>
            <a:r>
              <a:rPr lang="en-US" altLang="ko-KR" sz="1400">
                <a:sym typeface="Wingdings" panose="05000000000000000000" pitchFamily="2" charset="2"/>
              </a:rPr>
              <a:t></a:t>
            </a:r>
            <a:r>
              <a:rPr lang="ko-KR" altLang="en-US" sz="1400">
                <a:sym typeface="Wingdings" panose="05000000000000000000" pitchFamily="2" charset="2"/>
              </a:rPr>
              <a:t>직접 조절</a:t>
            </a:r>
            <a:endParaRPr lang="ko-KR" alt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79884-CC15-4A7E-B3FD-A56641AEB038}"/>
              </a:ext>
            </a:extLst>
          </p:cNvPr>
          <p:cNvSpPr txBox="1"/>
          <p:nvPr/>
        </p:nvSpPr>
        <p:spPr>
          <a:xfrm>
            <a:off x="6096000" y="3262921"/>
            <a:ext cx="1736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forget gate</a:t>
            </a:r>
            <a:r>
              <a:rPr lang="ko-KR" altLang="en-US" sz="1400"/>
              <a:t>의 편향값</a:t>
            </a:r>
          </a:p>
        </p:txBody>
      </p:sp>
    </p:spTree>
    <p:extLst>
      <p:ext uri="{BB962C8B-B14F-4D97-AF65-F5344CB8AC3E}">
        <p14:creationId xmlns:p14="http://schemas.microsoft.com/office/powerpoint/2010/main" val="55244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33209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학습셋</a:t>
              </a:r>
              <a:r>
                <a:rPr lang="en-US" altLang="ko-KR" sz="2400" b="1" kern="0">
                  <a:solidFill>
                    <a:prstClr val="white"/>
                  </a:solidFill>
                </a:rPr>
                <a:t>/ </a:t>
              </a:r>
              <a:r>
                <a:rPr lang="ko-KR" altLang="en-US" sz="2400" b="1" kern="0">
                  <a:solidFill>
                    <a:prstClr val="white"/>
                  </a:solidFill>
                </a:rPr>
                <a:t>테스트셋 분리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자유형 24">
            <a:extLst>
              <a:ext uri="{FF2B5EF4-FFF2-40B4-BE49-F238E27FC236}">
                <a16:creationId xmlns:a16="http://schemas.microsoft.com/office/drawing/2014/main" id="{F7EA1747-F253-4A6B-9EBF-DFB9FF8FACD9}"/>
              </a:ext>
            </a:extLst>
          </p:cNvPr>
          <p:cNvSpPr/>
          <p:nvPr/>
        </p:nvSpPr>
        <p:spPr>
          <a:xfrm>
            <a:off x="9107029" y="541355"/>
            <a:ext cx="166824" cy="16645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B0A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2C263-4BDA-4842-82AA-271600AA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AD556C-EBD6-440F-891C-8C7B2E821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19" y="1128826"/>
            <a:ext cx="5494551" cy="39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2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399143" y="933209"/>
            <a:ext cx="11393714" cy="5558971"/>
          </a:xfrm>
          <a:prstGeom prst="round2SameRect">
            <a:avLst>
              <a:gd name="adj1" fmla="val 0"/>
              <a:gd name="adj2" fmla="val 3394"/>
            </a:avLst>
          </a:prstGeom>
          <a:solidFill>
            <a:srgbClr val="F2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99143" y="366486"/>
            <a:ext cx="11393714" cy="566057"/>
            <a:chOff x="493486" y="348343"/>
            <a:chExt cx="11393714" cy="566057"/>
          </a:xfrm>
        </p:grpSpPr>
        <p:sp>
          <p:nvSpPr>
            <p:cNvPr id="2" name="양쪽 모서리가 둥근 사각형 1"/>
            <p:cNvSpPr/>
            <p:nvPr/>
          </p:nvSpPr>
          <p:spPr>
            <a:xfrm>
              <a:off x="493486" y="348343"/>
              <a:ext cx="11393714" cy="566057"/>
            </a:xfrm>
            <a:prstGeom prst="round2SameRect">
              <a:avLst>
                <a:gd name="adj1" fmla="val 34856"/>
                <a:gd name="adj2" fmla="val 0"/>
              </a:avLst>
            </a:prstGeom>
            <a:solidFill>
              <a:srgbClr val="B1A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1" latinLnBrk="0">
                <a:defRPr/>
              </a:pPr>
              <a:r>
                <a:rPr lang="ko-KR" altLang="en-US" sz="2400" b="1" kern="0">
                  <a:solidFill>
                    <a:prstClr val="white"/>
                  </a:solidFill>
                </a:rPr>
                <a:t>플레이스 홀더 설정</a:t>
              </a:r>
              <a:endParaRPr lang="en-US" altLang="ko-KR" sz="2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6" name="한쪽 모서리가 둥근 사각형 5"/>
            <p:cNvSpPr/>
            <p:nvPr/>
          </p:nvSpPr>
          <p:spPr>
            <a:xfrm>
              <a:off x="9681028" y="348343"/>
              <a:ext cx="2206172" cy="566057"/>
            </a:xfrm>
            <a:prstGeom prst="round1Rect">
              <a:avLst>
                <a:gd name="adj" fmla="val 29287"/>
              </a:avLst>
            </a:prstGeom>
            <a:solidFill>
              <a:srgbClr val="A7A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4650" y="489856"/>
              <a:ext cx="2603500" cy="2830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rgbClr val="A7A3DE"/>
                </a:solidFill>
              </a:endParaRPr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19813B03-EA50-4633-810C-A260E09EEFB2}"/>
                </a:ext>
              </a:extLst>
            </p:cNvPr>
            <p:cNvSpPr/>
            <p:nvPr/>
          </p:nvSpPr>
          <p:spPr>
            <a:xfrm>
              <a:off x="9031252" y="548140"/>
              <a:ext cx="166824" cy="166458"/>
            </a:xfrm>
            <a:custGeom>
              <a:avLst/>
              <a:gdLst>
                <a:gd name="connsiteX0" fmla="*/ 110490 w 279199"/>
                <a:gd name="connsiteY0" fmla="*/ 34833 h 278586"/>
                <a:gd name="connsiteX1" fmla="*/ 34833 w 279199"/>
                <a:gd name="connsiteY1" fmla="*/ 110490 h 278586"/>
                <a:gd name="connsiteX2" fmla="*/ 110490 w 279199"/>
                <a:gd name="connsiteY2" fmla="*/ 186147 h 278586"/>
                <a:gd name="connsiteX3" fmla="*/ 186147 w 279199"/>
                <a:gd name="connsiteY3" fmla="*/ 110490 h 278586"/>
                <a:gd name="connsiteX4" fmla="*/ 110490 w 279199"/>
                <a:gd name="connsiteY4" fmla="*/ 34833 h 278586"/>
                <a:gd name="connsiteX5" fmla="*/ 110490 w 279199"/>
                <a:gd name="connsiteY5" fmla="*/ 0 h 278586"/>
                <a:gd name="connsiteX6" fmla="*/ 220980 w 279199"/>
                <a:gd name="connsiteY6" fmla="*/ 110490 h 278586"/>
                <a:gd name="connsiteX7" fmla="*/ 212297 w 279199"/>
                <a:gd name="connsiteY7" fmla="*/ 153498 h 278586"/>
                <a:gd name="connsiteX8" fmla="*/ 201537 w 279199"/>
                <a:gd name="connsiteY8" fmla="*/ 169457 h 278586"/>
                <a:gd name="connsiteX9" fmla="*/ 203009 w 279199"/>
                <a:gd name="connsiteY9" fmla="*/ 170067 h 278586"/>
                <a:gd name="connsiteX10" fmla="*/ 272504 w 279199"/>
                <a:gd name="connsiteY10" fmla="*/ 239563 h 278586"/>
                <a:gd name="connsiteX11" fmla="*/ 272504 w 279199"/>
                <a:gd name="connsiteY11" fmla="*/ 271892 h 278586"/>
                <a:gd name="connsiteX12" fmla="*/ 272504 w 279199"/>
                <a:gd name="connsiteY12" fmla="*/ 271890 h 278586"/>
                <a:gd name="connsiteX13" fmla="*/ 240175 w 279199"/>
                <a:gd name="connsiteY13" fmla="*/ 271890 h 278586"/>
                <a:gd name="connsiteX14" fmla="*/ 170680 w 279199"/>
                <a:gd name="connsiteY14" fmla="*/ 202396 h 278586"/>
                <a:gd name="connsiteX15" fmla="*/ 170135 w 279199"/>
                <a:gd name="connsiteY15" fmla="*/ 201080 h 278586"/>
                <a:gd name="connsiteX16" fmla="*/ 153498 w 279199"/>
                <a:gd name="connsiteY16" fmla="*/ 212297 h 278586"/>
                <a:gd name="connsiteX17" fmla="*/ 110490 w 279199"/>
                <a:gd name="connsiteY17" fmla="*/ 220980 h 278586"/>
                <a:gd name="connsiteX18" fmla="*/ 0 w 279199"/>
                <a:gd name="connsiteY18" fmla="*/ 110490 h 278586"/>
                <a:gd name="connsiteX19" fmla="*/ 110490 w 279199"/>
                <a:gd name="connsiteY19" fmla="*/ 0 h 2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9199" h="278586">
                  <a:moveTo>
                    <a:pt x="110490" y="34833"/>
                  </a:moveTo>
                  <a:cubicBezTo>
                    <a:pt x="68706" y="34833"/>
                    <a:pt x="34833" y="68706"/>
                    <a:pt x="34833" y="110490"/>
                  </a:cubicBezTo>
                  <a:cubicBezTo>
                    <a:pt x="34833" y="152274"/>
                    <a:pt x="68706" y="186147"/>
                    <a:pt x="110490" y="186147"/>
                  </a:cubicBezTo>
                  <a:cubicBezTo>
                    <a:pt x="152274" y="186147"/>
                    <a:pt x="186147" y="152274"/>
                    <a:pt x="186147" y="110490"/>
                  </a:cubicBezTo>
                  <a:cubicBezTo>
                    <a:pt x="186147" y="68706"/>
                    <a:pt x="152274" y="34833"/>
                    <a:pt x="110490" y="34833"/>
                  </a:cubicBezTo>
                  <a:close/>
                  <a:moveTo>
                    <a:pt x="110490" y="0"/>
                  </a:moveTo>
                  <a:cubicBezTo>
                    <a:pt x="171512" y="0"/>
                    <a:pt x="220980" y="49468"/>
                    <a:pt x="220980" y="110490"/>
                  </a:cubicBezTo>
                  <a:cubicBezTo>
                    <a:pt x="220980" y="125746"/>
                    <a:pt x="217888" y="140279"/>
                    <a:pt x="212297" y="153498"/>
                  </a:cubicBezTo>
                  <a:lnTo>
                    <a:pt x="201537" y="169457"/>
                  </a:lnTo>
                  <a:lnTo>
                    <a:pt x="203009" y="170067"/>
                  </a:lnTo>
                  <a:cubicBezTo>
                    <a:pt x="226174" y="193232"/>
                    <a:pt x="249339" y="216398"/>
                    <a:pt x="272504" y="239563"/>
                  </a:cubicBezTo>
                  <a:cubicBezTo>
                    <a:pt x="281431" y="248490"/>
                    <a:pt x="281431" y="262965"/>
                    <a:pt x="272504" y="271892"/>
                  </a:cubicBezTo>
                  <a:lnTo>
                    <a:pt x="272504" y="271890"/>
                  </a:lnTo>
                  <a:cubicBezTo>
                    <a:pt x="263576" y="280818"/>
                    <a:pt x="249102" y="280818"/>
                    <a:pt x="240175" y="271890"/>
                  </a:cubicBezTo>
                  <a:lnTo>
                    <a:pt x="170680" y="202396"/>
                  </a:lnTo>
                  <a:lnTo>
                    <a:pt x="170135" y="201080"/>
                  </a:lnTo>
                  <a:lnTo>
                    <a:pt x="153498" y="212297"/>
                  </a:lnTo>
                  <a:cubicBezTo>
                    <a:pt x="140279" y="217888"/>
                    <a:pt x="125746" y="220980"/>
                    <a:pt x="110490" y="220980"/>
                  </a:cubicBezTo>
                  <a:cubicBezTo>
                    <a:pt x="49468" y="220980"/>
                    <a:pt x="0" y="171512"/>
                    <a:pt x="0" y="110490"/>
                  </a:cubicBezTo>
                  <a:cubicBezTo>
                    <a:pt x="0" y="49468"/>
                    <a:pt x="49468" y="0"/>
                    <a:pt x="110490" y="0"/>
                  </a:cubicBezTo>
                  <a:close/>
                </a:path>
              </a:pathLst>
            </a:custGeom>
            <a:solidFill>
              <a:srgbClr val="B0A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" name="자유형 24">
            <a:extLst>
              <a:ext uri="{FF2B5EF4-FFF2-40B4-BE49-F238E27FC236}">
                <a16:creationId xmlns:a16="http://schemas.microsoft.com/office/drawing/2014/main" id="{F7EA1747-F253-4A6B-9EBF-DFB9FF8FACD9}"/>
              </a:ext>
            </a:extLst>
          </p:cNvPr>
          <p:cNvSpPr/>
          <p:nvPr/>
        </p:nvSpPr>
        <p:spPr>
          <a:xfrm>
            <a:off x="9107029" y="541355"/>
            <a:ext cx="166824" cy="166458"/>
          </a:xfrm>
          <a:custGeom>
            <a:avLst/>
            <a:gdLst>
              <a:gd name="connsiteX0" fmla="*/ 110490 w 279199"/>
              <a:gd name="connsiteY0" fmla="*/ 34833 h 278586"/>
              <a:gd name="connsiteX1" fmla="*/ 34833 w 279199"/>
              <a:gd name="connsiteY1" fmla="*/ 110490 h 278586"/>
              <a:gd name="connsiteX2" fmla="*/ 110490 w 279199"/>
              <a:gd name="connsiteY2" fmla="*/ 186147 h 278586"/>
              <a:gd name="connsiteX3" fmla="*/ 186147 w 279199"/>
              <a:gd name="connsiteY3" fmla="*/ 110490 h 278586"/>
              <a:gd name="connsiteX4" fmla="*/ 110490 w 279199"/>
              <a:gd name="connsiteY4" fmla="*/ 34833 h 278586"/>
              <a:gd name="connsiteX5" fmla="*/ 110490 w 279199"/>
              <a:gd name="connsiteY5" fmla="*/ 0 h 278586"/>
              <a:gd name="connsiteX6" fmla="*/ 220980 w 279199"/>
              <a:gd name="connsiteY6" fmla="*/ 110490 h 278586"/>
              <a:gd name="connsiteX7" fmla="*/ 212297 w 279199"/>
              <a:gd name="connsiteY7" fmla="*/ 153498 h 278586"/>
              <a:gd name="connsiteX8" fmla="*/ 201537 w 279199"/>
              <a:gd name="connsiteY8" fmla="*/ 169457 h 278586"/>
              <a:gd name="connsiteX9" fmla="*/ 203009 w 279199"/>
              <a:gd name="connsiteY9" fmla="*/ 170067 h 278586"/>
              <a:gd name="connsiteX10" fmla="*/ 272504 w 279199"/>
              <a:gd name="connsiteY10" fmla="*/ 239563 h 278586"/>
              <a:gd name="connsiteX11" fmla="*/ 272504 w 279199"/>
              <a:gd name="connsiteY11" fmla="*/ 271892 h 278586"/>
              <a:gd name="connsiteX12" fmla="*/ 272504 w 279199"/>
              <a:gd name="connsiteY12" fmla="*/ 271890 h 278586"/>
              <a:gd name="connsiteX13" fmla="*/ 240175 w 279199"/>
              <a:gd name="connsiteY13" fmla="*/ 271890 h 278586"/>
              <a:gd name="connsiteX14" fmla="*/ 170680 w 279199"/>
              <a:gd name="connsiteY14" fmla="*/ 202396 h 278586"/>
              <a:gd name="connsiteX15" fmla="*/ 170135 w 279199"/>
              <a:gd name="connsiteY15" fmla="*/ 201080 h 278586"/>
              <a:gd name="connsiteX16" fmla="*/ 153498 w 279199"/>
              <a:gd name="connsiteY16" fmla="*/ 212297 h 278586"/>
              <a:gd name="connsiteX17" fmla="*/ 110490 w 279199"/>
              <a:gd name="connsiteY17" fmla="*/ 220980 h 278586"/>
              <a:gd name="connsiteX18" fmla="*/ 0 w 279199"/>
              <a:gd name="connsiteY18" fmla="*/ 110490 h 278586"/>
              <a:gd name="connsiteX19" fmla="*/ 110490 w 279199"/>
              <a:gd name="connsiteY19" fmla="*/ 0 h 2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9199" h="278586">
                <a:moveTo>
                  <a:pt x="110490" y="34833"/>
                </a:moveTo>
                <a:cubicBezTo>
                  <a:pt x="68706" y="34833"/>
                  <a:pt x="34833" y="68706"/>
                  <a:pt x="34833" y="110490"/>
                </a:cubicBezTo>
                <a:cubicBezTo>
                  <a:pt x="34833" y="152274"/>
                  <a:pt x="68706" y="186147"/>
                  <a:pt x="110490" y="186147"/>
                </a:cubicBezTo>
                <a:cubicBezTo>
                  <a:pt x="152274" y="186147"/>
                  <a:pt x="186147" y="152274"/>
                  <a:pt x="186147" y="110490"/>
                </a:cubicBezTo>
                <a:cubicBezTo>
                  <a:pt x="186147" y="68706"/>
                  <a:pt x="152274" y="34833"/>
                  <a:pt x="110490" y="34833"/>
                </a:cubicBezTo>
                <a:close/>
                <a:moveTo>
                  <a:pt x="110490" y="0"/>
                </a:moveTo>
                <a:cubicBezTo>
                  <a:pt x="171512" y="0"/>
                  <a:pt x="220980" y="49468"/>
                  <a:pt x="220980" y="110490"/>
                </a:cubicBezTo>
                <a:cubicBezTo>
                  <a:pt x="220980" y="125746"/>
                  <a:pt x="217888" y="140279"/>
                  <a:pt x="212297" y="153498"/>
                </a:cubicBezTo>
                <a:lnTo>
                  <a:pt x="201537" y="169457"/>
                </a:lnTo>
                <a:lnTo>
                  <a:pt x="203009" y="170067"/>
                </a:lnTo>
                <a:cubicBezTo>
                  <a:pt x="226174" y="193232"/>
                  <a:pt x="249339" y="216398"/>
                  <a:pt x="272504" y="239563"/>
                </a:cubicBezTo>
                <a:cubicBezTo>
                  <a:pt x="281431" y="248490"/>
                  <a:pt x="281431" y="262965"/>
                  <a:pt x="272504" y="271892"/>
                </a:cubicBezTo>
                <a:lnTo>
                  <a:pt x="272504" y="271890"/>
                </a:lnTo>
                <a:cubicBezTo>
                  <a:pt x="263576" y="280818"/>
                  <a:pt x="249102" y="280818"/>
                  <a:pt x="240175" y="271890"/>
                </a:cubicBezTo>
                <a:lnTo>
                  <a:pt x="170680" y="202396"/>
                </a:lnTo>
                <a:lnTo>
                  <a:pt x="170135" y="201080"/>
                </a:lnTo>
                <a:lnTo>
                  <a:pt x="153498" y="212297"/>
                </a:lnTo>
                <a:cubicBezTo>
                  <a:pt x="140279" y="217888"/>
                  <a:pt x="125746" y="220980"/>
                  <a:pt x="110490" y="220980"/>
                </a:cubicBezTo>
                <a:cubicBezTo>
                  <a:pt x="49468" y="220980"/>
                  <a:pt x="0" y="171512"/>
                  <a:pt x="0" y="110490"/>
                </a:cubicBezTo>
                <a:cubicBezTo>
                  <a:pt x="0" y="49468"/>
                  <a:pt x="49468" y="0"/>
                  <a:pt x="110490" y="0"/>
                </a:cubicBezTo>
                <a:close/>
              </a:path>
            </a:pathLst>
          </a:custGeom>
          <a:solidFill>
            <a:srgbClr val="B0A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2C263-4BDA-4842-82AA-271600AA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49587C-145E-40EE-9F03-B9D4AA112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57" y="1531801"/>
            <a:ext cx="7163800" cy="30198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A11F98-D91E-4A07-8E63-10A4AEF97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57" y="4905474"/>
            <a:ext cx="6744641" cy="10193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3A1DCF-AD66-4419-8290-F7CC84223D0F}"/>
              </a:ext>
            </a:extLst>
          </p:cNvPr>
          <p:cNvSpPr txBox="1"/>
          <p:nvPr/>
        </p:nvSpPr>
        <p:spPr>
          <a:xfrm>
            <a:off x="768257" y="1531135"/>
            <a:ext cx="3132589" cy="307777"/>
          </a:xfrm>
          <a:prstGeom prst="rect">
            <a:avLst/>
          </a:prstGeom>
          <a:solidFill>
            <a:srgbClr val="F7F7F7"/>
          </a:solidFill>
        </p:spPr>
        <p:txBody>
          <a:bodyPr wrap="none" rtlCol="0">
            <a:spAutoFit/>
          </a:bodyPr>
          <a:lstStyle/>
          <a:p>
            <a:r>
              <a:rPr lang="en-US" altLang="ko-KR" sz="1400"/>
              <a:t>x,y </a:t>
            </a:r>
            <a:r>
              <a:rPr lang="ko-KR" altLang="en-US" sz="1400"/>
              <a:t> </a:t>
            </a:r>
            <a:r>
              <a:rPr lang="en-US" altLang="ko-KR" sz="1400"/>
              <a:t>place</a:t>
            </a:r>
            <a:r>
              <a:rPr lang="ko-KR" altLang="en-US" sz="1400"/>
              <a:t>홀더에 넣어줄 값을 선언한다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331655-6580-41CC-AE72-616F01E76F40}"/>
              </a:ext>
            </a:extLst>
          </p:cNvPr>
          <p:cNvSpPr txBox="1"/>
          <p:nvPr/>
        </p:nvSpPr>
        <p:spPr>
          <a:xfrm>
            <a:off x="4281083" y="1513088"/>
            <a:ext cx="5884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플레이스 홀더</a:t>
            </a:r>
            <a:r>
              <a:rPr lang="en-US" altLang="ko-KR" sz="1400"/>
              <a:t>: </a:t>
            </a:r>
            <a:r>
              <a:rPr lang="ko-KR" altLang="en-US" sz="1400"/>
              <a:t>변수의 타입을 미리 정해 놓고</a:t>
            </a:r>
            <a:r>
              <a:rPr lang="en-US" altLang="ko-KR" sz="1400"/>
              <a:t>, </a:t>
            </a:r>
            <a:r>
              <a:rPr lang="ko-KR" altLang="en-US" sz="1400"/>
              <a:t>필요한 변수를 나중에 받음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0FE413-2853-4E1C-8B64-7D7283693E16}"/>
              </a:ext>
            </a:extLst>
          </p:cNvPr>
          <p:cNvSpPr txBox="1"/>
          <p:nvPr/>
        </p:nvSpPr>
        <p:spPr>
          <a:xfrm>
            <a:off x="7747326" y="1990156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28</a:t>
            </a:r>
            <a:r>
              <a:rPr lang="ko-KR" altLang="en-US" sz="1400"/>
              <a:t>행 </a:t>
            </a:r>
            <a:r>
              <a:rPr lang="en-US" altLang="ko-KR" sz="1400"/>
              <a:t>6</a:t>
            </a:r>
            <a:r>
              <a:rPr lang="ko-KR" altLang="en-US" sz="1400"/>
              <a:t>열을 집어넣게 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417B96-0422-49A0-82E1-3622E0D8151D}"/>
              </a:ext>
            </a:extLst>
          </p:cNvPr>
          <p:cNvSpPr txBox="1"/>
          <p:nvPr/>
        </p:nvSpPr>
        <p:spPr>
          <a:xfrm>
            <a:off x="3900846" y="2637243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y</a:t>
            </a:r>
            <a:r>
              <a:rPr lang="ko-KR" altLang="en-US" sz="1400"/>
              <a:t>값은 하나</a:t>
            </a:r>
            <a:r>
              <a:rPr lang="en-US" altLang="ko-KR" sz="1400"/>
              <a:t>(1</a:t>
            </a:r>
            <a:r>
              <a:rPr lang="ko-KR" altLang="en-US" sz="1400"/>
              <a:t>차원</a:t>
            </a:r>
            <a:r>
              <a:rPr lang="en-US" altLang="ko-KR" sz="1400"/>
              <a:t>)</a:t>
            </a:r>
            <a:endParaRPr lang="ko-KR" alt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D6DCF-9382-431D-B329-822EE86BAF19}"/>
              </a:ext>
            </a:extLst>
          </p:cNvPr>
          <p:cNvSpPr txBox="1"/>
          <p:nvPr/>
        </p:nvSpPr>
        <p:spPr>
          <a:xfrm>
            <a:off x="3318930" y="1827245"/>
            <a:ext cx="951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batch_size</a:t>
            </a:r>
            <a:endParaRPr lang="ko-KR" altLang="en-US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9A0EE1-FADD-4B13-937D-1DC747F8D177}"/>
              </a:ext>
            </a:extLst>
          </p:cNvPr>
          <p:cNvSpPr txBox="1"/>
          <p:nvPr/>
        </p:nvSpPr>
        <p:spPr>
          <a:xfrm>
            <a:off x="5715256" y="3631390"/>
            <a:ext cx="2895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ym typeface="Wingdings" panose="05000000000000000000" pitchFamily="2" charset="2"/>
              </a:rPr>
              <a:t></a:t>
            </a:r>
            <a:r>
              <a:rPr lang="ko-KR" altLang="en-US" sz="1400">
                <a:sym typeface="Wingdings" panose="05000000000000000000" pitchFamily="2" charset="2"/>
              </a:rPr>
              <a:t>평균 오차 제곱을 구할 때 사용됨</a:t>
            </a:r>
            <a:endParaRPr lang="ko-KR" altLang="en-US" sz="14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95C1CAC-405A-46DD-B950-4CD75A1CD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257" y="2963732"/>
            <a:ext cx="5713823" cy="43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369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보라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2561</TotalTime>
  <Words>536</Words>
  <Application>Microsoft Office PowerPoint</Application>
  <PresentationFormat>와이드스크린</PresentationFormat>
  <Paragraphs>130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손가현</cp:lastModifiedBy>
  <cp:revision>26</cp:revision>
  <dcterms:created xsi:type="dcterms:W3CDTF">2020-11-23T02:45:40Z</dcterms:created>
  <dcterms:modified xsi:type="dcterms:W3CDTF">2022-01-12T07:47:35Z</dcterms:modified>
</cp:coreProperties>
</file>