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57" r:id="rId3"/>
    <p:sldId id="260" r:id="rId4"/>
    <p:sldId id="261" r:id="rId5"/>
    <p:sldId id="266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AE9"/>
    <a:srgbClr val="A7A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76773" autoAdjust="0"/>
  </p:normalViewPr>
  <p:slideViewPr>
    <p:cSldViewPr snapToGrid="0">
      <p:cViewPr>
        <p:scale>
          <a:sx n="60" d="100"/>
          <a:sy n="60" d="100"/>
        </p:scale>
        <p:origin x="17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4T06:06:56.607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986 103,'-38'0,"-56"7,78-4,0 0,0 1,0 1,1 0,-30 15,27-10,-2-1,1-1,-1 0,-1-2,1 0,-1-1,0-2,0 0,-30 0,41-3,0 0,0 1,0-1,0 2,0 0,0 0,1 1,-1 0,1 0,-1 1,1 0,1 1,-1 0,-8 6,-38 35,23-22,2 2,0 1,-45 56,57-60,-28 50,41-63,0 0,1 1,0 0,1 0,0 0,1 0,0 1,0 11,-13 126,2-29,11-99,1-1,2 1,0 0,4 20,-3-31,0 0,1 0,1 0,-1 0,2 0,-1-1,1 0,1 0,11 15,4-2,0 0,1-1,2-2,0 0,1-1,0-2,2 0,0-2,0-1,2-1,-1-2,1-1,1-1,0-1,0-1,0-2,37 0,1550-8,-1583 4,0 1,0 1,38 9,116 19,-88-17,-15-4,151-4,-168-6,-56 1,-1 0,0-1,1 0,-1-1,0 0,0-1,0 0,-1-1,1 0,-1 0,0-2,0 1,0-1,-1 0,0-1,0 0,-1-1,1 0,-2 0,1 0,10-17,-7 5,-1 0,-1 0,0-1,-2 0,-1 0,7-37,-5-4,0-64,-4 43,11-34,-8 79,3-58,-9 51,-2 0,-8-55,6 83,-1 0,0 0,-1 0,-1 0,0 1,-2 0,1 0,-18-25,10 21,0 0,-36-34,41 45,-1 1,0 0,-1 0,0 1,0 1,-25-10,-22-1,0 3,-1 2,-79-4,136 15,-63-5,-183-29,171 21,0 3,-1 4,-126 4,59 12,-145 29,51 5,204-38,-1-1,-61-2,-11 1,89-1,-39 11,-7 1,39-11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4T03:03:25.796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0 214,'0'-2,"0"0,1 0,-1 0,1 1,-1-1,1 0,0 1,-1-1,1 0,0 1,0-1,0 1,0-1,0 1,1 0,-1-1,0 1,1 0,-1 0,1 0,1-1,39-18,-34 17,41-15,1 3,0 2,59-8,162-8,-205 23,448-16,-142 10,1000-8,-976 21,-381-1,-1 1,26 4,-10 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4T03:03:27.370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0 106,'0'-1,"0"0,1 0,-1 0,0 0,1 0,-1 0,1 0,-1 0,1 0,0 1,-1-1,1 0,0 0,-1 0,1 1,0-1,0 0,0 1,0-1,-1 1,1-1,0 1,0-1,0 1,0 0,0-1,2 1,34-6,-30 5,361-27,-321 26,569-13,-52 3,892-9,-1134 21,-272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4T03:03:28.860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72,'656'-21,"-312"6,-7 3,559-12,-38 26,-816-2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4T03:03:30.238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71,'1'-1,"-1"0,1 0,-1 0,1 0,-1 1,1-1,0 0,-1 0,1 1,0-1,0 0,0 1,-1-1,1 1,0-1,0 1,0-1,0 1,0-1,0 1,0 0,0 0,0 0,2-1,32-4,-29 4,120-10,155 6,-175 6,82-2,724-11,281-9,-1112 25,125 23,-19-1,39-12,-173-13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4T03:03:31.161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0 105,'13'0,"1269"-4,-6-26,-21-35,-1181 60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4T03:03:32.050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49,'145'-11,"-37"1,655-5,-589 15,1870 1,-2023-1,178-6,-144-2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4T03:03:32.906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1,'9'0,"0"1,-1 0,1 1,16 5,6 2,58 7,142 9,94-17,-221-7,1642 1,-925-4,-725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4T03:03:34.189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1,'3345'0,"-3333"0,0 0,1 1,18 4,-7 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4T03:03:36.514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331 1,'-6'12,"-14"16,-9 21,-6 21,-4 22,0 13,0 1,7-5,3-9,6-13,1-14,4-19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4T03:03:37.884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0 282,'247'-233,"-241"227,0 0,1 0,0 1,0 0,0 1,0 0,11-5,-16 8,0 0,0 1,0-1,0 1,1 0,-1 0,0 0,0 0,0 0,0 0,1 0,-1 1,0-1,0 1,0-1,0 1,0 0,0 0,0 0,0 0,0 0,-1 0,1 1,0-1,-1 0,1 1,-1 0,1-1,-1 1,0 0,0 0,0-1,1 3,7 15,0-1,-2 1,-1 0,0 1,-1 0,-1-1,-1 2,-1-1,-1 0,-2 36,0-45,-1 0,0 0,-1-1,-1 0,0 1,-5 10,3-9,1 1,-6 22,10-33,1-1,0 1,0 0,-1-1,1 1,0 0,1-1,-1 1,0 0,0-1,1 1,-1 0,1-1,-1 1,1-1,0 1,0-1,0 1,0-1,0 0,0 1,0-1,0 0,0 0,0 0,1 1,-1-2,0 1,1 0,-1 0,1 0,-1-1,1 1,0 0,-1-1,1 0,-1 1,1-1,0 0,2 0,10 2,0-2,0 1,27-5,-30 3,3 0,0 0,0 0,-1 2,1-1,0 2,23 5,-33-6,0 1,1-1,-1 1,0 1,0-1,0 1,0-1,-1 1,1 0,-1 0,0 1,1-1,-1 1,-1 0,1-1,-1 1,1 0,-1 1,0-1,-1 0,1 0,-1 1,2 7,-1-2,-1-1,0 0,-1 1,0-1,-1 0,0 1,0-1,-1 0,0 0,0 1,-1-2,0 1,-1 0,-9 15,3-7,-1-1,0 0,-2-1,0-1,0 0,-18 14,-2-2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4T06:07:02.119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1026 1,'-64'0,"0"3,-90 15,115-12,-55 0,15-2,71-3,0 1,0 0,0 0,0 0,0 1,1 0,0 1,-1-1,1 1,1 1,-12 8,-1 4,0 2,-21 25,-5 6,8-7,2 1,1 2,-45 84,64-103,1 1,1 0,2 1,0 1,-11 59,22-87,-13 62,3 1,-3 83,13 1012,2-507,16-421,0-44,-15 377,-5-291,2 677,1-922,2 1,11 47,3 18,-3 14,8 122,-20-191,13 62,-8-62,3 59,8 70,-10-110,2 65,-8-98,2-1,0 0,2-1,1 1,0-1,17 34,-22-53,2 4,1 0,0-1,0 1,1-1,0 0,0 0,1-1,0 0,0 0,1-1,-1 0,1 0,1-1,15 8,-5-4,1-1,1 0,-1-2,1-1,37 5,-18-5,465 40,864-47,-918-32,-117 4,280 22,-413 9,-187-1,-1-1,0 0,0 0,1-1,-1-1,0-1,-1 1,1-2,-1 0,0 0,0-1,0-1,-1 0,14-11,129-93,-143 102,-1-1,0 0,0 0,-1-1,0 0,-1-1,-1 0,0 0,0 0,6-20,2-10,17-84,-25 97,18-81,41-200,-49 189,1-143,-17-124,-3 165,-3 144,-3 0,-23-103,18 117,-1-6,-20-138,-1-131,-51-211,77 501,-8-35,-19-105,22 93,-38-324,-6 1,16 152,33 200,-24-286,33 290,1 0,-14-107,-30-140,35 208,6 67,-1-1,-12-56,8 60,5 23,0 0,-1 0,0 1,0-1,-5-8,6 14,-1 1,1 0,0 0,-1 0,0 0,0 0,0 0,0 1,0-1,0 1,-1 0,1 0,-1 0,0 1,1-1,-7-1,-16-2,-1 1,1 1,-1 1,0 1,0 1,-28 5,-27-1,-311 30,7 34,246-40,-311 56,378-71,33-5,-79 6,36-13,-159 25,-723 117,814-135,100-7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6:23:19.3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24575,'6'7'0,"-1"1"0,0-1 0,-1 1 0,0 1 0,0-1 0,0 1 0,-1-1 0,-1 1 0,3 14 0,7 17 0,47 134 0,26 70 0,-73-212 0,332 824 0,38-7 0,215 343 0,49-21 0,84 183 0,-117-97 0,-516-1060 0,64 139 0,10 25 0,-163-346 0,91 198 0,-51-107 0,54 103 0,-9-8 0,17 34 0,-90-194 0,15 44 0,-24-52 0,2-1 0,33 56 0,-34-66 0,0 0 0,-2 1 0,13 41 0,1 1 0,36 72 21,37 100-1407,-79-184-5440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4T06:23:20.6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0 314 24575,'9'8'0,"0"-1"0,0-1 0,1 1 0,0-1 0,0-1 0,1 0 0,-1-1 0,1 1 0,0-2 0,0 0 0,0 0 0,13 1 0,30 9 0,-49-11 0,0-1 0,1 0 0,-1 0 0,0 0 0,0 0 0,0-1 0,1 0 0,-1 0 0,9-1 0,-11 0 0,0 0 0,1-1 0,-1 1 0,0 0 0,0-1 0,0 0 0,0 0 0,-1 0 0,1 0 0,0 0 0,-1-1 0,1 1 0,-1-1 0,0 1 0,0-1 0,2-3 0,3-7 12,0 1-1,-1-1 0,-1-1 0,0 1 1,-1-1-1,0 1 0,-1-1 0,2-27 1,-1-12-504,-5-53 0,1 85 9,-1-14-6343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4T06:07:06.146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2052 177,'-134'0,"-171"21,207-6,0 1,-152 4,216-18,0 1,-38 9,33-4,-43 1,-86-9,-53 3,196-1,0 2,0 0,0 2,1 0,0 2,-35 16,50-19,-1 0,1 1,0 0,0 1,1 0,0 1,0 0,1 0,0 0,0 1,1 0,-8 15,-1 7,2 1,-16 56,19-53,-25 86,5 2,6 1,5 0,-4 192,23-311,2 342,2-277,4-1,31 133,-24-146,72 231,-51-184,30 73,-24-81,21 42,-47-101,-14-30,0 0,1 0,0 0,0 0,1 0,-1-1,1 1,0-1,6 5,4 3,1-1,32 21,-38-29,-1 0,1 0,0 0,1-1,-1 0,1-1,18 2,282 0,-183-6,744-50,-8-56,63-65,-850 156,322-85,-348 84,58-31,-5 3,-97 44,0-1,0 1,0-1,-1 0,1-1,-1 1,0-1,0 0,0 0,0-1,-1 0,1 1,-1-2,0 1,-1 0,1-1,-1 1,-1-1,1 0,-1 0,0 0,3-12,9-49,-3-1,5-106,-15-144,-3 188,-22-284,11 260,-20-178,-4 10,6 102,27 196,-2 0,0 1,-2 0,0 1,-2-1,0 2,-18-29,23 45,1-1,-1 1,0 0,0 1,0-1,-1 1,0 0,1 0,-1 1,-1 0,1 0,0 0,-1 1,-11-3,-10-1,-1 1,-35-1,40 4,-99-6,-199 15,-121 38,342-33,38-1,-115 34,129-29,0-3,-2-2,-89 8,107-18,-1 2,1 1,-61 15,-23 10,-175 22,282-49,-1 0,0 1,1 0,-1 0,1 1,-13 7,0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4T06:07:08.522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463 185,'-18'17,"-36"24,-13 12,-121 149,172-184,2 1,1 0,0 0,1 2,1-1,1 1,1 1,1 0,1 0,1 1,1-1,1 1,1 1,1-1,0 25,2-24,-1-3,1 0,1 0,7 39,-7-55,0 0,1 0,-1-1,1 1,0-1,0 1,0-1,1 0,0 0,-1 0,1 0,1 0,-1-1,1 1,-1-1,1 0,0 0,0 0,0 0,1-1,-1 0,6 2,6 1,1-1,0-1,-1 0,1-1,0-1,28-2,105-18,-80 8,-28 6,1-2,-1-2,0-2,46-18,-54 15,178-80,-188 84,0 0,1 2,0 0,0 2,50-6,130 3,-198 9,12-1,0-1,-1 0,0-1,1-1,-1-1,27-11,98-55,-135 66,1 0,0-1,0 0,0 0,-1-1,0 0,-1 0,0-1,0 0,0 0,-1-1,5-9,-4 4,-1 1,0-2,-1 1,-1-1,0 1,-1-1,2-16,-1-33,-5-90,-1 71,2 72,0-1,-1 1,-1-1,0 1,0-1,-1 1,0 0,-10-19,10 24,0 0,-1 1,0-1,0 1,-1 0,1 0,-1 1,0 0,-1-1,1 1,-1 1,1-1,-1 1,0 0,0 1,-10-4,-5 1,1 0,-1 1,0 1,-26 0,-89 6,49 1,-96-5,-104 4,263 1,1 0,-1 1,1 2,0 0,1 2,-28 13,-26 10,-306 98,343-115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4T03:03:18.453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1,'997'0,"-820"15,-56-2,645-2,-460-13,932 2,-1190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4T03:03:19.731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0 138,'18'7,"1"-1,-1-1,1-1,0 0,0-2,0 0,29-1,-20 0,847 5,-515-8,-344 2,533-5,-6-26,-518 29,67-6,179-40,-225 35,0 2,0 2,69-5,64-2,-59 4,-59 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4T03:03:21.055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0 286,'1'-1,"-1"0,1 0,-1 0,1 0,-1 1,1-1,0 0,0 0,-1 1,1-1,0 1,0-1,0 1,0-1,-1 1,1-1,0 1,0 0,0-1,0 1,0 0,0 0,0 0,0 0,0 0,1 0,3-1,110-19,150-8,121 18,-259 10,221-11,357-79,-501 65,234-25,-300 37,210-10,-273 23,14-1,161 18,-206-10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4T03:03:22.529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90,'2077'0,"-1708"-17,-96 2,318 11,-566 4,0-1,1-1,-1-2,0 0,-1-2,1 0,24-12,-18 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4T03:03:24.279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0,'1922'0,"-1657"18,-55-1,104-16,-196-2,-83 3,0 1,45 11,44 3,-87-13,45 10,-49-7,64 5,-68-12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4AF76-67A5-4DE1-8D2F-80F5F59E18BF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5EA70-EC31-4DB5-A251-A7E024973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59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996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970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앞절이랑 차이나는 부분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imageDatagenerator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학습셋 뿐만 아니라 테스트셋에도 적용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78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include_top</a:t>
            </a:r>
          </a:p>
          <a:p>
            <a:r>
              <a:rPr lang="ko-KR" altLang="en-US"/>
              <a:t>분류 당담하는 곳을 불러올지</a:t>
            </a:r>
            <a:endParaRPr lang="en-US" altLang="ko-KR"/>
          </a:p>
          <a:p>
            <a:r>
              <a:rPr lang="ko-KR" altLang="en-US"/>
              <a:t>치매 분류 모델을 연결함</a:t>
            </a:r>
            <a:r>
              <a:rPr lang="en-US" altLang="ko-KR">
                <a:sym typeface="Wingdings" panose="05000000000000000000" pitchFamily="2" charset="2"/>
              </a:rPr>
              <a:t>false</a:t>
            </a:r>
          </a:p>
          <a:p>
            <a:r>
              <a:rPr lang="en-US" altLang="ko-KR"/>
              <a:t>transfermodeltrainable</a:t>
            </a:r>
          </a:p>
          <a:p>
            <a:r>
              <a:rPr lang="ko-KR" altLang="en-US"/>
              <a:t>파라미터들을 치매분류를 위해서만 학습되는 것이므로 </a:t>
            </a:r>
            <a:r>
              <a:rPr lang="en-US" altLang="ko-KR"/>
              <a:t>false</a:t>
            </a:r>
            <a:r>
              <a:rPr lang="ko-KR" altLang="en-US"/>
              <a:t>로 설정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176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첫 번째 층은 </a:t>
            </a:r>
            <a:r>
              <a:rPr lang="en-US" altLang="ko-KR"/>
              <a:t>transfer_model</a:t>
            </a:r>
            <a:r>
              <a:rPr lang="ko-KR" altLang="en-US"/>
              <a:t>을 그대로 불러옴</a:t>
            </a:r>
            <a:endParaRPr lang="en-US" altLang="ko-KR"/>
          </a:p>
          <a:p>
            <a:r>
              <a:rPr lang="ko-KR" altLang="en-US"/>
              <a:t>예측하는 층을 추가함</a:t>
            </a:r>
            <a:endParaRPr lang="en-US" altLang="ko-KR"/>
          </a:p>
          <a:p>
            <a:r>
              <a:rPr lang="ko-KR" altLang="en-US"/>
              <a:t>앞에서 </a:t>
            </a:r>
            <a:r>
              <a:rPr lang="en-US" altLang="ko-KR"/>
              <a:t>VGG16net</a:t>
            </a:r>
            <a:r>
              <a:rPr lang="ko-KR" altLang="en-US"/>
              <a:t>을 통해 </a:t>
            </a:r>
            <a:r>
              <a:rPr lang="en-US" altLang="ko-KR"/>
              <a:t>13</a:t>
            </a:r>
            <a:r>
              <a:rPr lang="ko-KR" altLang="en-US"/>
              <a:t>개의 컨볼루션층이 있으므로</a:t>
            </a:r>
            <a:endParaRPr lang="en-US" altLang="ko-KR"/>
          </a:p>
          <a:p>
            <a:r>
              <a:rPr lang="ko-KR" altLang="en-US"/>
              <a:t>뒷부분 추가</a:t>
            </a:r>
            <a:r>
              <a:rPr lang="en-US" altLang="ko-KR"/>
              <a:t>x</a:t>
            </a:r>
          </a:p>
          <a:p>
            <a:r>
              <a:rPr lang="ko-KR" altLang="en-US"/>
              <a:t>일반인인지 치매인지 판별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>
                <a:sym typeface="Wingdings" panose="05000000000000000000" pitchFamily="2" charset="2"/>
              </a:rPr>
              <a:t>출력층 노드 개수 </a:t>
            </a:r>
            <a:r>
              <a:rPr lang="en-US" altLang="ko-KR">
                <a:sym typeface="Wingdings" panose="05000000000000000000" pitchFamily="2" charset="2"/>
              </a:rPr>
              <a:t>2</a:t>
            </a:r>
            <a:r>
              <a:rPr lang="ko-KR" altLang="en-US">
                <a:sym typeface="Wingdings" panose="05000000000000000000" pitchFamily="2" charset="2"/>
              </a:rPr>
              <a:t>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07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train_generator </a:t>
            </a:r>
          </a:p>
          <a:p>
            <a:r>
              <a:rPr lang="ko-KR" altLang="en-US"/>
              <a:t>앞서 만들어진 </a:t>
            </a:r>
            <a:r>
              <a:rPr lang="en-US" altLang="ko-KR"/>
              <a:t>train_generator</a:t>
            </a:r>
            <a:r>
              <a:rPr lang="ko-KR" altLang="en-US"/>
              <a:t>를 학습셋으로 사용</a:t>
            </a:r>
            <a:endParaRPr lang="en-US" altLang="ko-KR"/>
          </a:p>
          <a:p>
            <a:r>
              <a:rPr lang="en-US" altLang="ko-KR"/>
              <a:t>steps_per_epoch</a:t>
            </a:r>
          </a:p>
          <a:p>
            <a:r>
              <a:rPr lang="ko-KR" altLang="en-US"/>
              <a:t>이미지 생성기에서 몇 개의 샘플을 뽑을지</a:t>
            </a:r>
            <a:endParaRPr lang="en-US" altLang="ko-KR"/>
          </a:p>
          <a:p>
            <a:r>
              <a:rPr lang="en-US" altLang="ko-KR"/>
              <a:t>validation_steps</a:t>
            </a:r>
          </a:p>
          <a:p>
            <a:r>
              <a:rPr lang="ko-KR" altLang="en-US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한 </a:t>
            </a:r>
            <a:r>
              <a:rPr lang="en-US" altLang="ko-KR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epoch </a:t>
            </a:r>
            <a:r>
              <a:rPr lang="ko-KR" altLang="en-US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종료 시 마다 몇 테스트  셋을 뽑을지</a:t>
            </a:r>
            <a:endParaRPr lang="en-US" altLang="ko-KR" b="0" i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/>
              <a:t>test_generator</a:t>
            </a:r>
            <a:r>
              <a:rPr lang="ko-KR" altLang="en-US"/>
              <a:t>를 테스트셋으로 사용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미세조정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56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04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60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3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980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464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564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288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212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609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425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7259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9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29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528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6024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84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87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0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40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44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3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56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20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9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4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jpeg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.xml"/><Relationship Id="rId18" Type="http://schemas.openxmlformats.org/officeDocument/2006/relationships/image" Target="../media/image21.png"/><Relationship Id="rId26" Type="http://schemas.openxmlformats.org/officeDocument/2006/relationships/image" Target="../media/image25.png"/><Relationship Id="rId21" Type="http://schemas.openxmlformats.org/officeDocument/2006/relationships/customXml" Target="../ink/ink13.xml"/><Relationship Id="rId34" Type="http://schemas.openxmlformats.org/officeDocument/2006/relationships/image" Target="../media/image29.png"/><Relationship Id="rId7" Type="http://schemas.openxmlformats.org/officeDocument/2006/relationships/customXml" Target="../ink/ink6.xml"/><Relationship Id="rId12" Type="http://schemas.openxmlformats.org/officeDocument/2006/relationships/image" Target="../media/image18.png"/><Relationship Id="rId17" Type="http://schemas.openxmlformats.org/officeDocument/2006/relationships/customXml" Target="../ink/ink11.xml"/><Relationship Id="rId25" Type="http://schemas.openxmlformats.org/officeDocument/2006/relationships/customXml" Target="../ink/ink15.xml"/><Relationship Id="rId33" Type="http://schemas.openxmlformats.org/officeDocument/2006/relationships/customXml" Target="../ink/ink19.xml"/><Relationship Id="rId38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29" Type="http://schemas.openxmlformats.org/officeDocument/2006/relationships/customXml" Target="../ink/ink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11" Type="http://schemas.openxmlformats.org/officeDocument/2006/relationships/customXml" Target="../ink/ink8.xml"/><Relationship Id="rId24" Type="http://schemas.openxmlformats.org/officeDocument/2006/relationships/image" Target="../media/image24.png"/><Relationship Id="rId32" Type="http://schemas.openxmlformats.org/officeDocument/2006/relationships/image" Target="../media/image28.png"/><Relationship Id="rId37" Type="http://schemas.openxmlformats.org/officeDocument/2006/relationships/customXml" Target="../ink/ink21.xml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23" Type="http://schemas.openxmlformats.org/officeDocument/2006/relationships/customXml" Target="../ink/ink14.xml"/><Relationship Id="rId28" Type="http://schemas.openxmlformats.org/officeDocument/2006/relationships/image" Target="../media/image26.png"/><Relationship Id="rId36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customXml" Target="../ink/ink12.xml"/><Relationship Id="rId31" Type="http://schemas.openxmlformats.org/officeDocument/2006/relationships/customXml" Target="../ink/ink18.xml"/><Relationship Id="rId4" Type="http://schemas.openxmlformats.org/officeDocument/2006/relationships/image" Target="../media/image14.png"/><Relationship Id="rId9" Type="http://schemas.openxmlformats.org/officeDocument/2006/relationships/customXml" Target="../ink/ink7.xml"/><Relationship Id="rId14" Type="http://schemas.openxmlformats.org/officeDocument/2006/relationships/image" Target="../media/image19.png"/><Relationship Id="rId22" Type="http://schemas.openxmlformats.org/officeDocument/2006/relationships/image" Target="../media/image23.png"/><Relationship Id="rId27" Type="http://schemas.openxmlformats.org/officeDocument/2006/relationships/customXml" Target="../ink/ink16.xml"/><Relationship Id="rId30" Type="http://schemas.openxmlformats.org/officeDocument/2006/relationships/image" Target="../media/image27.png"/><Relationship Id="rId35" Type="http://schemas.openxmlformats.org/officeDocument/2006/relationships/customXml" Target="../ink/ink20.xml"/><Relationship Id="rId8" Type="http://schemas.openxmlformats.org/officeDocument/2006/relationships/image" Target="../media/image16.png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847450" y="653652"/>
            <a:ext cx="11344550" cy="2467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500" kern="0">
                <a:solidFill>
                  <a:prstClr val="white"/>
                </a:solidFill>
              </a:rPr>
              <a:t>전이 학습으로</a:t>
            </a:r>
            <a:endParaRPr lang="en-US" altLang="ko-KR" sz="5500" kern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5500" kern="0">
                <a:solidFill>
                  <a:prstClr val="white"/>
                </a:solidFill>
              </a:rPr>
              <a:t>모델 성능 극대화하기</a:t>
            </a:r>
            <a:endParaRPr lang="ko-KR" altLang="en-US" sz="5500" kern="0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5D16A8-022F-444B-8375-C2977DF614D1}"/>
              </a:ext>
            </a:extLst>
          </p:cNvPr>
          <p:cNvSpPr/>
          <p:nvPr/>
        </p:nvSpPr>
        <p:spPr>
          <a:xfrm>
            <a:off x="8859335" y="5864282"/>
            <a:ext cx="562465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kern="0">
                <a:solidFill>
                  <a:schemeClr val="bg1"/>
                </a:solidFill>
              </a:rPr>
              <a:t>20201040 </a:t>
            </a:r>
            <a:r>
              <a:rPr lang="ko-KR" altLang="en-US" sz="2000" kern="0">
                <a:solidFill>
                  <a:schemeClr val="bg1"/>
                </a:solidFill>
              </a:rPr>
              <a:t>손가현</a:t>
            </a:r>
            <a:endParaRPr lang="ko-KR" altLang="en-US" sz="200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45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33209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399143" y="366486"/>
            <a:ext cx="11393714" cy="566057"/>
          </a:xfrm>
          <a:prstGeom prst="round2SameRect">
            <a:avLst>
              <a:gd name="adj1" fmla="val 34856"/>
              <a:gd name="adj2" fmla="val 0"/>
            </a:avLst>
          </a:prstGeom>
          <a:solidFill>
            <a:srgbClr val="B1A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전이 학습</a:t>
            </a:r>
            <a:endParaRPr lang="en-US" altLang="ko-KR" sz="2400" b="1" kern="0" dirty="0">
              <a:solidFill>
                <a:prstClr val="white"/>
              </a:solidFill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>
            <a:off x="9586685" y="366486"/>
            <a:ext cx="2206172" cy="566057"/>
          </a:xfrm>
          <a:prstGeom prst="round1Rect">
            <a:avLst>
              <a:gd name="adj" fmla="val 29287"/>
            </a:avLst>
          </a:prstGeom>
          <a:solidFill>
            <a:srgbClr val="A7A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630307" y="507999"/>
            <a:ext cx="2603500" cy="2830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A7A3DE"/>
              </a:solidFill>
            </a:endParaRPr>
          </a:p>
        </p:txBody>
      </p:sp>
      <p:sp>
        <p:nvSpPr>
          <p:cNvPr id="25" name="자유형 24">
            <a:extLst>
              <a:ext uri="{FF2B5EF4-FFF2-40B4-BE49-F238E27FC236}">
                <a16:creationId xmlns:a16="http://schemas.microsoft.com/office/drawing/2014/main" id="{19813B03-EA50-4633-810C-A260E09EEFB2}"/>
              </a:ext>
            </a:extLst>
          </p:cNvPr>
          <p:cNvSpPr/>
          <p:nvPr/>
        </p:nvSpPr>
        <p:spPr>
          <a:xfrm>
            <a:off x="8936909" y="566283"/>
            <a:ext cx="166824" cy="166458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B0A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66B42-8A3D-4F35-BD0D-6B3AB9A0A82C}"/>
              </a:ext>
            </a:extLst>
          </p:cNvPr>
          <p:cNvSpPr txBox="1"/>
          <p:nvPr/>
        </p:nvSpPr>
        <p:spPr>
          <a:xfrm>
            <a:off x="925830" y="1313815"/>
            <a:ext cx="865493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전이학습</a:t>
            </a:r>
            <a:endParaRPr lang="en-US" altLang="ko-KR" sz="2000" b="1"/>
          </a:p>
          <a:p>
            <a:r>
              <a:rPr lang="ko-KR" altLang="en-US" sz="2000"/>
              <a:t>기존의 데이터셋에서 학습된 정보를 가져와 내 프로젝트의 예측율 높이는 것</a:t>
            </a:r>
            <a:endParaRPr lang="en-US" altLang="ko-KR" sz="2000"/>
          </a:p>
          <a:p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FF4FEB-53B6-4F50-AAD9-E984D952B311}"/>
              </a:ext>
            </a:extLst>
          </p:cNvPr>
          <p:cNvCxnSpPr/>
          <p:nvPr/>
        </p:nvCxnSpPr>
        <p:spPr>
          <a:xfrm>
            <a:off x="1051560" y="2080260"/>
            <a:ext cx="169164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6B8DDD5-2236-45AA-BA5B-01A56D7C0E46}"/>
              </a:ext>
            </a:extLst>
          </p:cNvPr>
          <p:cNvCxnSpPr>
            <a:cxnSpLocks/>
          </p:cNvCxnSpPr>
          <p:nvPr/>
        </p:nvCxnSpPr>
        <p:spPr>
          <a:xfrm>
            <a:off x="5948317" y="2080260"/>
            <a:ext cx="129921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967964-28CB-4B3C-ACC1-C5B24A6FD1F4}"/>
              </a:ext>
            </a:extLst>
          </p:cNvPr>
          <p:cNvSpPr txBox="1"/>
          <p:nvPr/>
        </p:nvSpPr>
        <p:spPr>
          <a:xfrm>
            <a:off x="1177290" y="20802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이미지넷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3A0BD2-0D34-4435-851C-5A56DF2F3AED}"/>
              </a:ext>
            </a:extLst>
          </p:cNvPr>
          <p:cNvSpPr txBox="1"/>
          <p:nvPr/>
        </p:nvSpPr>
        <p:spPr>
          <a:xfrm>
            <a:off x="5776696" y="209153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치매 분류기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79B9C3-3C59-4DF1-8C6F-D69F6306F751}"/>
              </a:ext>
            </a:extLst>
          </p:cNvPr>
          <p:cNvSpPr txBox="1"/>
          <p:nvPr/>
        </p:nvSpPr>
        <p:spPr>
          <a:xfrm>
            <a:off x="925830" y="2683641"/>
            <a:ext cx="543565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이미지넷</a:t>
            </a:r>
            <a:endParaRPr lang="en-US" altLang="ko-KR" b="1"/>
          </a:p>
          <a:p>
            <a:r>
              <a:rPr lang="ko-KR" altLang="en-US"/>
              <a:t>이미지넷 인식 대회</a:t>
            </a:r>
            <a:r>
              <a:rPr lang="en-US" altLang="ko-KR"/>
              <a:t>(ILSVRC) </a:t>
            </a:r>
            <a:r>
              <a:rPr lang="ko-KR" altLang="en-US"/>
              <a:t>에서  사용되는 데이터셋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08D72-4B36-4730-8444-78A02EFBFB6D}"/>
              </a:ext>
            </a:extLst>
          </p:cNvPr>
          <p:cNvSpPr txBox="1"/>
          <p:nvPr/>
        </p:nvSpPr>
        <p:spPr>
          <a:xfrm>
            <a:off x="848916" y="4897854"/>
            <a:ext cx="655179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이미지넷 학습 정보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>
                <a:sym typeface="Wingdings" panose="05000000000000000000" pitchFamily="2" charset="2"/>
              </a:rPr>
              <a:t>형태를 구분하는 기본적 학습이 되어 있음</a:t>
            </a:r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>
                <a:sym typeface="Wingdings" panose="05000000000000000000" pitchFamily="2" charset="2"/>
              </a:rPr>
              <a:t>ex) </a:t>
            </a:r>
            <a:r>
              <a:rPr lang="ko-KR" altLang="en-US">
                <a:sym typeface="Wingdings" panose="05000000000000000000" pitchFamily="2" charset="2"/>
              </a:rPr>
              <a:t>이미지 픽셀  조합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>
                <a:sym typeface="Wingdings" panose="05000000000000000000" pitchFamily="2" charset="2"/>
              </a:rPr>
              <a:t>선</a:t>
            </a:r>
            <a:r>
              <a:rPr lang="en-US" altLang="ko-KR">
                <a:sym typeface="Wingdings" panose="05000000000000000000" pitchFamily="2" charset="2"/>
              </a:rPr>
              <a:t>, </a:t>
            </a:r>
            <a:r>
              <a:rPr lang="ko-KR" altLang="en-US">
                <a:sym typeface="Wingdings" panose="05000000000000000000" pitchFamily="2" charset="2"/>
              </a:rPr>
              <a:t>면</a:t>
            </a:r>
            <a:endParaRPr lang="ko-KR" altLang="en-US"/>
          </a:p>
        </p:txBody>
      </p:sp>
      <p:pic>
        <p:nvPicPr>
          <p:cNvPr id="2050" name="Picture 2" descr="Prepare the ImageNet dataset — gluoncv 0.11.0 documentation">
            <a:extLst>
              <a:ext uri="{FF2B5EF4-FFF2-40B4-BE49-F238E27FC236}">
                <a16:creationId xmlns:a16="http://schemas.microsoft.com/office/drawing/2014/main" id="{480BF379-40E2-46BE-9138-B5CEDE2DA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175" y="2661708"/>
            <a:ext cx="4638850" cy="185554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25196B-88EA-43C6-90CA-AAD62918FDCF}"/>
              </a:ext>
            </a:extLst>
          </p:cNvPr>
          <p:cNvSpPr txBox="1"/>
          <p:nvPr/>
        </p:nvSpPr>
        <p:spPr>
          <a:xfrm>
            <a:off x="959194" y="5740125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학습된 정보</a:t>
            </a:r>
            <a:r>
              <a:rPr lang="en-US" altLang="ko-KR"/>
              <a:t>x MRI</a:t>
            </a:r>
            <a:r>
              <a:rPr lang="ko-KR" altLang="en-US"/>
              <a:t>분류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>
                <a:sym typeface="Wingdings" panose="05000000000000000000" pitchFamily="2" charset="2"/>
              </a:rPr>
              <a:t>시간</a:t>
            </a:r>
            <a:endParaRPr lang="ko-KR" altLang="en-US"/>
          </a:p>
        </p:txBody>
      </p:sp>
      <p:pic>
        <p:nvPicPr>
          <p:cNvPr id="2052" name="Picture 4" descr="2: Magnetic Resonance Imaging (MRI) sample of a healthy person&amp;#39;s brain... |  Download Scientific Diagram">
            <a:extLst>
              <a:ext uri="{FF2B5EF4-FFF2-40B4-BE49-F238E27FC236}">
                <a16:creationId xmlns:a16="http://schemas.microsoft.com/office/drawing/2014/main" id="{A9E7B48A-192F-41EA-A77B-1C6C2A82F8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7" b="-1"/>
          <a:stretch/>
        </p:blipFill>
        <p:spPr bwMode="auto">
          <a:xfrm>
            <a:off x="8447433" y="4677558"/>
            <a:ext cx="2298701" cy="191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32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33209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399143" y="366486"/>
            <a:ext cx="11393714" cy="566057"/>
          </a:xfrm>
          <a:prstGeom prst="round2SameRect">
            <a:avLst>
              <a:gd name="adj1" fmla="val 34856"/>
              <a:gd name="adj2" fmla="val 0"/>
            </a:avLst>
          </a:prstGeom>
          <a:solidFill>
            <a:srgbClr val="B1A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전이 학습 과정</a:t>
            </a:r>
            <a:endParaRPr lang="en-US" altLang="ko-KR" sz="2400" b="1" kern="0" dirty="0">
              <a:solidFill>
                <a:prstClr val="white"/>
              </a:solidFill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>
            <a:off x="9586685" y="366486"/>
            <a:ext cx="2206172" cy="566057"/>
          </a:xfrm>
          <a:prstGeom prst="round1Rect">
            <a:avLst>
              <a:gd name="adj" fmla="val 29287"/>
            </a:avLst>
          </a:prstGeom>
          <a:solidFill>
            <a:srgbClr val="A7A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630307" y="507999"/>
            <a:ext cx="2603500" cy="2830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A7A3DE"/>
              </a:solidFill>
            </a:endParaRPr>
          </a:p>
        </p:txBody>
      </p:sp>
      <p:sp>
        <p:nvSpPr>
          <p:cNvPr id="25" name="자유형 24">
            <a:extLst>
              <a:ext uri="{FF2B5EF4-FFF2-40B4-BE49-F238E27FC236}">
                <a16:creationId xmlns:a16="http://schemas.microsoft.com/office/drawing/2014/main" id="{19813B03-EA50-4633-810C-A260E09EEFB2}"/>
              </a:ext>
            </a:extLst>
          </p:cNvPr>
          <p:cNvSpPr/>
          <p:nvPr/>
        </p:nvSpPr>
        <p:spPr>
          <a:xfrm>
            <a:off x="8936909" y="566283"/>
            <a:ext cx="166824" cy="166458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B0A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B2C263-4BDA-4842-82AA-271600AA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F27F45-6E02-4711-9A6B-62FD41F169D9}"/>
              </a:ext>
            </a:extLst>
          </p:cNvPr>
          <p:cNvSpPr txBox="1"/>
          <p:nvPr/>
        </p:nvSpPr>
        <p:spPr>
          <a:xfrm>
            <a:off x="822034" y="1296865"/>
            <a:ext cx="564289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대규모 데이터셋에서 학습된 기존 네트워크 불러옴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CNN </a:t>
            </a:r>
            <a:r>
              <a:rPr lang="ko-KR" altLang="en-US"/>
              <a:t>모델 앞쪽을 해당 네트워크로 채움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뒤쪽 부분을 로컬 네트워크로 연결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두 네트워크가 잘 맞물리게 미세 조정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나의 데이터를 전이학습 모델로 학습시킴</a:t>
            </a:r>
          </a:p>
        </p:txBody>
      </p:sp>
      <p:pic>
        <p:nvPicPr>
          <p:cNvPr id="1026" name="Picture 2" descr="모두의 딥러닝 개정2판: 2 전이 학습으로 모델 성능 극대화하기 - 1">
            <a:extLst>
              <a:ext uri="{FF2B5EF4-FFF2-40B4-BE49-F238E27FC236}">
                <a16:creationId xmlns:a16="http://schemas.microsoft.com/office/drawing/2014/main" id="{4F4948DB-027F-4931-9BCB-E356A6D82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916" y="1853852"/>
            <a:ext cx="57150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80C6DB3-9E0D-4034-891B-6BA362376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53" y="3822700"/>
            <a:ext cx="5198753" cy="305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2A4F4D25-B80D-4FE8-BB6F-54A28C96A4B3}"/>
                  </a:ext>
                </a:extLst>
              </p14:cNvPr>
              <p14:cNvContentPartPr/>
              <p14:nvPr/>
            </p14:nvContentPartPr>
            <p14:xfrm>
              <a:off x="7493060" y="3137960"/>
              <a:ext cx="1219680" cy="53244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2A4F4D25-B80D-4FE8-BB6F-54A28C96A4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75060" y="3102320"/>
                <a:ext cx="125532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8DFD82A-FCA6-42B8-B6D2-9C9EC001D5B8}"/>
                  </a:ext>
                </a:extLst>
              </p14:cNvPr>
              <p14:cNvContentPartPr/>
              <p14:nvPr/>
            </p14:nvContentPartPr>
            <p14:xfrm>
              <a:off x="9066260" y="2310680"/>
              <a:ext cx="1678320" cy="23889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8DFD82A-FCA6-42B8-B6D2-9C9EC001D5B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48620" y="2275040"/>
                <a:ext cx="1713960" cy="24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2DEF3E9D-57F3-4E66-841A-0794B0C6BC0F}"/>
                  </a:ext>
                </a:extLst>
              </p14:cNvPr>
              <p14:cNvContentPartPr/>
              <p14:nvPr/>
            </p14:nvContentPartPr>
            <p14:xfrm>
              <a:off x="9065540" y="5130200"/>
              <a:ext cx="1641600" cy="114480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2DEF3E9D-57F3-4E66-841A-0794B0C6BC0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47900" y="5094200"/>
                <a:ext cx="1677240" cy="12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F59DCF3E-0997-49B9-B21A-5F9B7D6E06C2}"/>
                  </a:ext>
                </a:extLst>
              </p14:cNvPr>
              <p14:cNvContentPartPr/>
              <p14:nvPr/>
            </p14:nvContentPartPr>
            <p14:xfrm>
              <a:off x="9497540" y="4987640"/>
              <a:ext cx="651240" cy="4017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F59DCF3E-0997-49B9-B21A-5F9B7D6E06C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479540" y="4951640"/>
                <a:ext cx="686880" cy="4734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2E06811-A0BF-4685-AE45-980F8D24CE8A}"/>
              </a:ext>
            </a:extLst>
          </p:cNvPr>
          <p:cNvSpPr txBox="1"/>
          <p:nvPr/>
        </p:nvSpPr>
        <p:spPr>
          <a:xfrm>
            <a:off x="3134379" y="4045673"/>
            <a:ext cx="83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VGG16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4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33209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399143" y="366486"/>
            <a:ext cx="11393714" cy="566057"/>
          </a:xfrm>
          <a:prstGeom prst="round2SameRect">
            <a:avLst>
              <a:gd name="adj1" fmla="val 34856"/>
              <a:gd name="adj2" fmla="val 0"/>
            </a:avLst>
          </a:prstGeom>
          <a:solidFill>
            <a:srgbClr val="B1A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이미지 데이터 불러오기</a:t>
            </a:r>
            <a:r>
              <a:rPr lang="en-US" altLang="ko-KR" sz="2400" b="1" kern="0">
                <a:solidFill>
                  <a:prstClr val="white"/>
                </a:solidFill>
              </a:rPr>
              <a:t>/ </a:t>
            </a:r>
            <a:r>
              <a:rPr lang="ko-KR" altLang="en-US" sz="2400" b="1" kern="0">
                <a:solidFill>
                  <a:prstClr val="white"/>
                </a:solidFill>
              </a:rPr>
              <a:t>변형하기</a:t>
            </a:r>
            <a:endParaRPr lang="en-US" altLang="ko-KR" sz="2400" b="1" kern="0" dirty="0">
              <a:solidFill>
                <a:prstClr val="white"/>
              </a:solidFill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>
            <a:off x="9586685" y="366486"/>
            <a:ext cx="2206172" cy="566057"/>
          </a:xfrm>
          <a:prstGeom prst="round1Rect">
            <a:avLst>
              <a:gd name="adj" fmla="val 29287"/>
            </a:avLst>
          </a:prstGeom>
          <a:solidFill>
            <a:srgbClr val="A7A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630307" y="507999"/>
            <a:ext cx="2603500" cy="2830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A7A3DE"/>
              </a:solidFill>
            </a:endParaRPr>
          </a:p>
        </p:txBody>
      </p:sp>
      <p:sp>
        <p:nvSpPr>
          <p:cNvPr id="25" name="자유형 24">
            <a:extLst>
              <a:ext uri="{FF2B5EF4-FFF2-40B4-BE49-F238E27FC236}">
                <a16:creationId xmlns:a16="http://schemas.microsoft.com/office/drawing/2014/main" id="{19813B03-EA50-4633-810C-A260E09EEFB2}"/>
              </a:ext>
            </a:extLst>
          </p:cNvPr>
          <p:cNvSpPr/>
          <p:nvPr/>
        </p:nvSpPr>
        <p:spPr>
          <a:xfrm>
            <a:off x="8936909" y="566283"/>
            <a:ext cx="166824" cy="166458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B0A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ECD4D8F-B3C0-45E2-AC83-B35BCC730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120" y="6237948"/>
            <a:ext cx="4696480" cy="581106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3ABFDC8-EA8F-4888-9D5D-309AAFA1F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65" y="1525045"/>
            <a:ext cx="3573192" cy="210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AF69492-EB02-483B-B55B-FDBB56863F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0" y="969530"/>
            <a:ext cx="7916380" cy="269595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196F5EE-B8E5-4958-A4CC-B99AD1A41C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10" y="3669262"/>
            <a:ext cx="9459645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6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33209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399143" y="366486"/>
            <a:ext cx="11393714" cy="566057"/>
          </a:xfrm>
          <a:prstGeom prst="round2SameRect">
            <a:avLst>
              <a:gd name="adj1" fmla="val 34856"/>
              <a:gd name="adj2" fmla="val 0"/>
            </a:avLst>
          </a:prstGeom>
          <a:solidFill>
            <a:srgbClr val="B1A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학습된 모델 불러오기</a:t>
            </a:r>
            <a:endParaRPr lang="en-US" altLang="ko-KR" sz="2400" b="1" kern="0" dirty="0">
              <a:solidFill>
                <a:prstClr val="white"/>
              </a:solidFill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>
            <a:off x="9586685" y="366486"/>
            <a:ext cx="2206172" cy="566057"/>
          </a:xfrm>
          <a:prstGeom prst="round1Rect">
            <a:avLst>
              <a:gd name="adj" fmla="val 29287"/>
            </a:avLst>
          </a:prstGeom>
          <a:solidFill>
            <a:srgbClr val="A7A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630307" y="507999"/>
            <a:ext cx="2603500" cy="2830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A7A3DE"/>
              </a:solidFill>
            </a:endParaRPr>
          </a:p>
        </p:txBody>
      </p:sp>
      <p:sp>
        <p:nvSpPr>
          <p:cNvPr id="25" name="자유형 24">
            <a:extLst>
              <a:ext uri="{FF2B5EF4-FFF2-40B4-BE49-F238E27FC236}">
                <a16:creationId xmlns:a16="http://schemas.microsoft.com/office/drawing/2014/main" id="{19813B03-EA50-4633-810C-A260E09EEFB2}"/>
              </a:ext>
            </a:extLst>
          </p:cNvPr>
          <p:cNvSpPr/>
          <p:nvPr/>
        </p:nvSpPr>
        <p:spPr>
          <a:xfrm>
            <a:off x="8936909" y="566283"/>
            <a:ext cx="166824" cy="166458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B0A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B2C263-4BDA-4842-82AA-271600AA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A45C303-C630-4FC7-B473-3E0D91267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921" y="103832"/>
            <a:ext cx="4296375" cy="67541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14D7BD6-448A-48E0-846B-C2728231A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18" y="1608785"/>
            <a:ext cx="7297778" cy="13668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AC4C38-E23B-415D-A9C1-60B9820298FB}"/>
              </a:ext>
            </a:extLst>
          </p:cNvPr>
          <p:cNvSpPr txBox="1"/>
          <p:nvPr/>
        </p:nvSpPr>
        <p:spPr>
          <a:xfrm>
            <a:off x="4971008" y="1312983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분류 담당 층을 불러올지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40755A-0C40-4693-BAC6-9077F49AEF78}"/>
              </a:ext>
            </a:extLst>
          </p:cNvPr>
          <p:cNvSpPr txBox="1"/>
          <p:nvPr/>
        </p:nvSpPr>
        <p:spPr>
          <a:xfrm>
            <a:off x="4390560" y="232535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학습 할지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0E3F3F-7389-44B4-B338-7C827BEE2D6E}"/>
              </a:ext>
            </a:extLst>
          </p:cNvPr>
          <p:cNvSpPr txBox="1"/>
          <p:nvPr/>
        </p:nvSpPr>
        <p:spPr>
          <a:xfrm>
            <a:off x="5093926" y="6418650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ym typeface="Wingdings" panose="05000000000000000000" pitchFamily="2" charset="2"/>
              </a:rPr>
              <a:t>훈련되는 파라미터 수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0E146EBF-309F-4DCA-B01E-F22067E43C62}"/>
                  </a:ext>
                </a:extLst>
              </p14:cNvPr>
              <p14:cNvContentPartPr/>
              <p14:nvPr/>
            </p14:nvContentPartPr>
            <p14:xfrm>
              <a:off x="7721060" y="621460"/>
              <a:ext cx="1315080" cy="1440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0E146EBF-309F-4DCA-B01E-F22067E43C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03060" y="585820"/>
                <a:ext cx="135072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E7313803-995E-4BDD-9A78-D57967F59BE4}"/>
                  </a:ext>
                </a:extLst>
              </p14:cNvPr>
              <p14:cNvContentPartPr/>
              <p14:nvPr/>
            </p14:nvContentPartPr>
            <p14:xfrm>
              <a:off x="7733660" y="940420"/>
              <a:ext cx="1278360" cy="6336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E7313803-995E-4BDD-9A78-D57967F59B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15660" y="904780"/>
                <a:ext cx="131400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73F14571-38C4-43EB-9B08-2B1834F4E54F}"/>
                  </a:ext>
                </a:extLst>
              </p14:cNvPr>
              <p14:cNvContentPartPr/>
              <p14:nvPr/>
            </p14:nvContentPartPr>
            <p14:xfrm>
              <a:off x="7784780" y="1509580"/>
              <a:ext cx="1281960" cy="10296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73F14571-38C4-43EB-9B08-2B1834F4E54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66780" y="1473940"/>
                <a:ext cx="13176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F7981F88-094C-4FBB-9DCA-747C6C74692F}"/>
                  </a:ext>
                </a:extLst>
              </p14:cNvPr>
              <p14:cNvContentPartPr/>
              <p14:nvPr/>
            </p14:nvContentPartPr>
            <p14:xfrm>
              <a:off x="7708460" y="1923220"/>
              <a:ext cx="1283400" cy="3240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F7981F88-094C-4FBB-9DCA-747C6C74692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90460" y="1887580"/>
                <a:ext cx="1319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F3AC8716-BFEE-4F1F-A65C-3ABB0D396906}"/>
                  </a:ext>
                </a:extLst>
              </p14:cNvPr>
              <p14:cNvContentPartPr/>
              <p14:nvPr/>
            </p14:nvContentPartPr>
            <p14:xfrm>
              <a:off x="7784780" y="2590300"/>
              <a:ext cx="1217520" cy="3924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F3AC8716-BFEE-4F1F-A65C-3ABB0D39690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66780" y="2554300"/>
                <a:ext cx="12531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4D45F2D1-2FEB-489D-AAEF-E35D3F9E1B31}"/>
                  </a:ext>
                </a:extLst>
              </p14:cNvPr>
              <p14:cNvContentPartPr/>
              <p14:nvPr/>
            </p14:nvContentPartPr>
            <p14:xfrm>
              <a:off x="7797380" y="2844100"/>
              <a:ext cx="1231560" cy="7704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4D45F2D1-2FEB-489D-AAEF-E35D3F9E1B3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779380" y="2808460"/>
                <a:ext cx="12672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94A6D849-93FE-4561-99AF-2A90D3602146}"/>
                  </a:ext>
                </a:extLst>
              </p14:cNvPr>
              <p14:cNvContentPartPr/>
              <p14:nvPr/>
            </p14:nvContentPartPr>
            <p14:xfrm>
              <a:off x="7797380" y="3225340"/>
              <a:ext cx="1256040" cy="3816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94A6D849-93FE-4561-99AF-2A90D360214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79380" y="3189700"/>
                <a:ext cx="12916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3E4D7195-4967-4F44-BBB7-C129609DD968}"/>
                  </a:ext>
                </a:extLst>
              </p14:cNvPr>
              <p14:cNvContentPartPr/>
              <p14:nvPr/>
            </p14:nvContentPartPr>
            <p14:xfrm>
              <a:off x="7822940" y="3872620"/>
              <a:ext cx="1128600" cy="2628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3E4D7195-4967-4F44-BBB7-C129609DD96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805300" y="3836620"/>
                <a:ext cx="116424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6C0DB20D-0996-4607-90E3-D000D402559E}"/>
                  </a:ext>
                </a:extLst>
              </p14:cNvPr>
              <p14:cNvContentPartPr/>
              <p14:nvPr/>
            </p14:nvContentPartPr>
            <p14:xfrm>
              <a:off x="7708460" y="4216060"/>
              <a:ext cx="1303920" cy="2628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6C0DB20D-0996-4607-90E3-D000D402559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690460" y="4180420"/>
                <a:ext cx="133956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BDDBAE75-2720-4B21-BEA6-8E0FFF0E674D}"/>
                  </a:ext>
                </a:extLst>
              </p14:cNvPr>
              <p14:cNvContentPartPr/>
              <p14:nvPr/>
            </p14:nvContentPartPr>
            <p14:xfrm>
              <a:off x="7733660" y="4470220"/>
              <a:ext cx="1404360" cy="3780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BDDBAE75-2720-4B21-BEA6-8E0FFF0E674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15660" y="4434580"/>
                <a:ext cx="14400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B1764C64-7F8D-489F-9B95-B33B68C4FDC0}"/>
                  </a:ext>
                </a:extLst>
              </p14:cNvPr>
              <p14:cNvContentPartPr/>
              <p14:nvPr/>
            </p14:nvContentPartPr>
            <p14:xfrm>
              <a:off x="7733660" y="5150980"/>
              <a:ext cx="1263600" cy="1800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B1764C64-7F8D-489F-9B95-B33B68C4FDC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715660" y="5114980"/>
                <a:ext cx="129924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886A4F52-95C7-410D-91C1-D18809015281}"/>
                  </a:ext>
                </a:extLst>
              </p14:cNvPr>
              <p14:cNvContentPartPr/>
              <p14:nvPr/>
            </p14:nvContentPartPr>
            <p14:xfrm>
              <a:off x="7772180" y="5435380"/>
              <a:ext cx="1261440" cy="26640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886A4F52-95C7-410D-91C1-D1880901528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754180" y="5399740"/>
                <a:ext cx="129708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043BA135-253A-4D47-82F1-37143830F4A6}"/>
                  </a:ext>
                </a:extLst>
              </p14:cNvPr>
              <p14:cNvContentPartPr/>
              <p14:nvPr/>
            </p14:nvContentPartPr>
            <p14:xfrm>
              <a:off x="7772180" y="5828860"/>
              <a:ext cx="1237680" cy="5400"/>
            </p14:xfrm>
          </p:contentPart>
        </mc:Choice>
        <mc:Fallback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043BA135-253A-4D47-82F1-37143830F4A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754180" y="5793220"/>
                <a:ext cx="12733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AC8B0D89-612D-45FE-857A-0549220E0E91}"/>
                  </a:ext>
                </a:extLst>
              </p14:cNvPr>
              <p14:cNvContentPartPr/>
              <p14:nvPr/>
            </p14:nvContentPartPr>
            <p14:xfrm>
              <a:off x="7081340" y="151660"/>
              <a:ext cx="119160" cy="304560"/>
            </p14:xfrm>
          </p:contentPart>
        </mc:Choice>
        <mc:Fallback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AC8B0D89-612D-45FE-857A-0549220E0E9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063340" y="116020"/>
                <a:ext cx="15480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3BD13AC9-200B-4EE4-9DCF-2F8547E4EEE8}"/>
                  </a:ext>
                </a:extLst>
              </p14:cNvPr>
              <p14:cNvContentPartPr/>
              <p14:nvPr/>
            </p14:nvContentPartPr>
            <p14:xfrm>
              <a:off x="7251260" y="139420"/>
              <a:ext cx="255240" cy="31104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3BD13AC9-200B-4EE4-9DCF-2F8547E4EEE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233260" y="103780"/>
                <a:ext cx="290880" cy="38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그룹 37">
            <a:extLst>
              <a:ext uri="{FF2B5EF4-FFF2-40B4-BE49-F238E27FC236}">
                <a16:creationId xmlns:a16="http://schemas.microsoft.com/office/drawing/2014/main" id="{E852C9CD-3993-45AA-B91D-BD7A842D4D95}"/>
              </a:ext>
            </a:extLst>
          </p:cNvPr>
          <p:cNvGrpSpPr/>
          <p:nvPr/>
        </p:nvGrpSpPr>
        <p:grpSpPr>
          <a:xfrm>
            <a:off x="3961820" y="2603000"/>
            <a:ext cx="1725120" cy="3615120"/>
            <a:chOff x="3961820" y="2603000"/>
            <a:chExt cx="1725120" cy="361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77B5C889-F568-4458-90E2-149D8617D3D4}"/>
                    </a:ext>
                  </a:extLst>
                </p14:cNvPr>
                <p14:cNvContentPartPr/>
                <p14:nvPr/>
              </p14:nvContentPartPr>
              <p14:xfrm>
                <a:off x="3961820" y="2603000"/>
                <a:ext cx="1725120" cy="361512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77B5C889-F568-4458-90E2-149D8617D3D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2820" y="2594360"/>
                  <a:ext cx="1742760" cy="36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89F6A97B-5D36-4946-94B9-3526D1E094D3}"/>
                    </a:ext>
                  </a:extLst>
                </p14:cNvPr>
                <p14:cNvContentPartPr/>
                <p14:nvPr/>
              </p14:nvContentPartPr>
              <p14:xfrm>
                <a:off x="5549420" y="6020480"/>
                <a:ext cx="129240" cy="14436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89F6A97B-5D36-4946-94B9-3526D1E094D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540420" y="6011480"/>
                  <a:ext cx="146880" cy="16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50201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33209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399143" y="366486"/>
            <a:ext cx="11393714" cy="566057"/>
          </a:xfrm>
          <a:prstGeom prst="round2SameRect">
            <a:avLst>
              <a:gd name="adj1" fmla="val 34856"/>
              <a:gd name="adj2" fmla="val 0"/>
            </a:avLst>
          </a:prstGeom>
          <a:solidFill>
            <a:srgbClr val="B1A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로컬 네트워크 설계</a:t>
            </a:r>
            <a:endParaRPr lang="en-US" altLang="ko-KR" sz="2400" b="1" kern="0" dirty="0">
              <a:solidFill>
                <a:prstClr val="white"/>
              </a:solidFill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>
            <a:off x="9586685" y="366486"/>
            <a:ext cx="2206172" cy="566057"/>
          </a:xfrm>
          <a:prstGeom prst="round1Rect">
            <a:avLst>
              <a:gd name="adj" fmla="val 29287"/>
            </a:avLst>
          </a:prstGeom>
          <a:solidFill>
            <a:srgbClr val="A7A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630307" y="507999"/>
            <a:ext cx="2603500" cy="2830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A7A3DE"/>
              </a:solidFill>
            </a:endParaRPr>
          </a:p>
        </p:txBody>
      </p:sp>
      <p:sp>
        <p:nvSpPr>
          <p:cNvPr id="25" name="자유형 24">
            <a:extLst>
              <a:ext uri="{FF2B5EF4-FFF2-40B4-BE49-F238E27FC236}">
                <a16:creationId xmlns:a16="http://schemas.microsoft.com/office/drawing/2014/main" id="{19813B03-EA50-4633-810C-A260E09EEFB2}"/>
              </a:ext>
            </a:extLst>
          </p:cNvPr>
          <p:cNvSpPr/>
          <p:nvPr/>
        </p:nvSpPr>
        <p:spPr>
          <a:xfrm>
            <a:off x="8936909" y="566283"/>
            <a:ext cx="166824" cy="166458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B0A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82351C-70F9-4575-8EFA-82F3D7661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74" y="1276532"/>
            <a:ext cx="6840579" cy="20314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3FF6C3-5576-4276-8FF6-AAD45B8A50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-791" b="26834"/>
          <a:stretch/>
        </p:blipFill>
        <p:spPr>
          <a:xfrm>
            <a:off x="1035374" y="3550025"/>
            <a:ext cx="5924226" cy="24325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BFB46B-6B79-42FA-9FB9-CE525F2D816B}"/>
              </a:ext>
            </a:extLst>
          </p:cNvPr>
          <p:cNvSpPr txBox="1"/>
          <p:nvPr/>
        </p:nvSpPr>
        <p:spPr>
          <a:xfrm>
            <a:off x="5661819" y="1625490"/>
            <a:ext cx="271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첫번째 층</a:t>
            </a:r>
            <a:r>
              <a:rPr lang="en-US" altLang="ko-KR"/>
              <a:t> transfer_model </a:t>
            </a: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2193F4E-5EFD-4F2B-A6CD-B153DE076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3570" y="1169645"/>
            <a:ext cx="3828430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4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33209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399143" y="366486"/>
            <a:ext cx="11393714" cy="566057"/>
          </a:xfrm>
          <a:prstGeom prst="round2SameRect">
            <a:avLst>
              <a:gd name="adj1" fmla="val 34856"/>
              <a:gd name="adj2" fmla="val 0"/>
            </a:avLst>
          </a:prstGeom>
          <a:solidFill>
            <a:srgbClr val="B1A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모델 실행</a:t>
            </a:r>
            <a:endParaRPr lang="en-US" altLang="ko-KR" sz="2400" b="1" kern="0" dirty="0">
              <a:solidFill>
                <a:prstClr val="white"/>
              </a:solidFill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>
            <a:off x="9586685" y="366486"/>
            <a:ext cx="2206172" cy="566057"/>
          </a:xfrm>
          <a:prstGeom prst="round1Rect">
            <a:avLst>
              <a:gd name="adj" fmla="val 29287"/>
            </a:avLst>
          </a:prstGeom>
          <a:solidFill>
            <a:srgbClr val="A7A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630307" y="507999"/>
            <a:ext cx="2603500" cy="2830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A7A3DE"/>
              </a:solidFill>
            </a:endParaRPr>
          </a:p>
        </p:txBody>
      </p:sp>
      <p:sp>
        <p:nvSpPr>
          <p:cNvPr id="25" name="자유형 24">
            <a:extLst>
              <a:ext uri="{FF2B5EF4-FFF2-40B4-BE49-F238E27FC236}">
                <a16:creationId xmlns:a16="http://schemas.microsoft.com/office/drawing/2014/main" id="{19813B03-EA50-4633-810C-A260E09EEFB2}"/>
              </a:ext>
            </a:extLst>
          </p:cNvPr>
          <p:cNvSpPr/>
          <p:nvPr/>
        </p:nvSpPr>
        <p:spPr>
          <a:xfrm>
            <a:off x="8936909" y="566283"/>
            <a:ext cx="166824" cy="166458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B0A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B2C263-4BDA-4842-82AA-271600AA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76F138-5D4B-412B-B0D8-8C092AE2B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23" y="1311989"/>
            <a:ext cx="7039957" cy="15718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3683AB-5381-4344-8490-6B414BFFA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86" y="3623763"/>
            <a:ext cx="11679280" cy="12479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D29BFCB-5A75-47C6-9961-99DD94AE7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886" y="5487838"/>
            <a:ext cx="11660227" cy="12860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824133-4B82-4C53-AE1A-F1DCA3910B34}"/>
              </a:ext>
            </a:extLst>
          </p:cNvPr>
          <p:cNvSpPr txBox="1"/>
          <p:nvPr/>
        </p:nvSpPr>
        <p:spPr>
          <a:xfrm>
            <a:off x="5704270" y="519873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AD2D58-5A72-41CD-B1BD-AF20DD927FD7}"/>
              </a:ext>
            </a:extLst>
          </p:cNvPr>
          <p:cNvSpPr txBox="1"/>
          <p:nvPr/>
        </p:nvSpPr>
        <p:spPr>
          <a:xfrm>
            <a:off x="5704270" y="495313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81C7AB-C9EA-43D7-8732-462BD5077615}"/>
              </a:ext>
            </a:extLst>
          </p:cNvPr>
          <p:cNvSpPr txBox="1"/>
          <p:nvPr/>
        </p:nvSpPr>
        <p:spPr>
          <a:xfrm>
            <a:off x="5694744" y="468704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D734B81-0CCC-4B88-9007-B388C1D7E1F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394" b="26874"/>
          <a:stretch/>
        </p:blipFill>
        <p:spPr>
          <a:xfrm>
            <a:off x="2155917" y="2805713"/>
            <a:ext cx="9636940" cy="4242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BB0FAC-512E-41CC-BBC3-A4F21A8057F1}"/>
              </a:ext>
            </a:extLst>
          </p:cNvPr>
          <p:cNvSpPr txBox="1"/>
          <p:nvPr/>
        </p:nvSpPr>
        <p:spPr>
          <a:xfrm>
            <a:off x="5604703" y="1934134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몇 개의 샘플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3C6EB7-08EB-42FD-8EF8-A27C36C2E44F}"/>
              </a:ext>
            </a:extLst>
          </p:cNvPr>
          <p:cNvSpPr txBox="1"/>
          <p:nvPr/>
        </p:nvSpPr>
        <p:spPr>
          <a:xfrm>
            <a:off x="3444311" y="1164406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샘플이 정확히 한 클래스</a:t>
            </a:r>
          </a:p>
        </p:txBody>
      </p:sp>
    </p:spTree>
    <p:extLst>
      <p:ext uri="{BB962C8B-B14F-4D97-AF65-F5344CB8AC3E}">
        <p14:creationId xmlns:p14="http://schemas.microsoft.com/office/powerpoint/2010/main" val="4236142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33209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399143" y="366486"/>
            <a:ext cx="11393714" cy="566057"/>
          </a:xfrm>
          <a:prstGeom prst="round2SameRect">
            <a:avLst>
              <a:gd name="adj1" fmla="val 34856"/>
              <a:gd name="adj2" fmla="val 0"/>
            </a:avLst>
          </a:prstGeom>
          <a:solidFill>
            <a:srgbClr val="B1A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그래프 출력</a:t>
            </a:r>
            <a:endParaRPr lang="en-US" altLang="ko-KR" sz="2400" b="1" kern="0" dirty="0">
              <a:solidFill>
                <a:prstClr val="white"/>
              </a:solidFill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>
            <a:off x="9586685" y="366486"/>
            <a:ext cx="2206172" cy="566057"/>
          </a:xfrm>
          <a:prstGeom prst="round1Rect">
            <a:avLst>
              <a:gd name="adj" fmla="val 29287"/>
            </a:avLst>
          </a:prstGeom>
          <a:solidFill>
            <a:srgbClr val="A7A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630307" y="507999"/>
            <a:ext cx="2603500" cy="2830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A7A3DE"/>
              </a:solidFill>
            </a:endParaRPr>
          </a:p>
        </p:txBody>
      </p:sp>
      <p:sp>
        <p:nvSpPr>
          <p:cNvPr id="25" name="자유형 24">
            <a:extLst>
              <a:ext uri="{FF2B5EF4-FFF2-40B4-BE49-F238E27FC236}">
                <a16:creationId xmlns:a16="http://schemas.microsoft.com/office/drawing/2014/main" id="{19813B03-EA50-4633-810C-A260E09EEFB2}"/>
              </a:ext>
            </a:extLst>
          </p:cNvPr>
          <p:cNvSpPr/>
          <p:nvPr/>
        </p:nvSpPr>
        <p:spPr>
          <a:xfrm>
            <a:off x="8936909" y="566283"/>
            <a:ext cx="166824" cy="166458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B0A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B2C263-4BDA-4842-82AA-271600AA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67E7693-C0C0-423C-A2C3-0F5456CF0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09" y="827003"/>
            <a:ext cx="6954220" cy="33342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01FE61-CD69-40F9-B91C-912675925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075" y="3873909"/>
            <a:ext cx="4143232" cy="278188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F903E8B-74BA-48AF-BAA4-0D1D49CB6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8329" y="3978185"/>
            <a:ext cx="4407949" cy="274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615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보라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</TotalTime>
  <Words>247</Words>
  <Application>Microsoft Office PowerPoint</Application>
  <PresentationFormat>와이드스크린</PresentationFormat>
  <Paragraphs>70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Arial</vt:lpstr>
      <vt:lpstr>Calibri</vt:lpstr>
      <vt:lpstr>Calibri Light</vt:lpstr>
      <vt:lpstr>1_Office 테마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손가현</cp:lastModifiedBy>
  <cp:revision>32</cp:revision>
  <dcterms:created xsi:type="dcterms:W3CDTF">2020-11-23T02:45:40Z</dcterms:created>
  <dcterms:modified xsi:type="dcterms:W3CDTF">2022-01-14T12:01:21Z</dcterms:modified>
</cp:coreProperties>
</file>