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8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62" r:id="rId3"/>
    <p:sldId id="258" r:id="rId4"/>
    <p:sldId id="259" r:id="rId5"/>
    <p:sldId id="260" r:id="rId6"/>
    <p:sldId id="261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AE9"/>
    <a:srgbClr val="A7A3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5693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7:17:54.94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7:17:58.80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99,'1691'0,"-1487"-17,-19 1,109 17,73-2,-33-31,79-2,551 36,-929-2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7:24:59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24575,'-2'209'0,"2"162"0,27-3 0,14 98 0,-35-366 0,25 131 0,-5-47 0,-3-41-1365,-18-106-5461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7:25:00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24575,'49'0'0,"8"-1"0,1 1 0,-1 4 0,-1 2 0,74 16 0,-81-10 0,0-3 0,100 6 0,102-14 0,-135-3 0,776 1 0,-830-2 67,62-10 0,19-3-1566,-108 15-5327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4AF76-67A5-4DE1-8D2F-80F5F59E18BF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5EA70-EC31-4DB5-A251-A7E024973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59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415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앞 절에서는 </a:t>
            </a:r>
            <a:r>
              <a:rPr lang="en-US" altLang="ko-KR"/>
              <a:t>MNIST </a:t>
            </a:r>
            <a:r>
              <a:rPr lang="ko-KR" altLang="en-US"/>
              <a:t>데이터 전처리 부분을 다뤘습니다</a:t>
            </a:r>
            <a:r>
              <a:rPr lang="en-US" altLang="ko-KR"/>
              <a:t>.</a:t>
            </a:r>
          </a:p>
          <a:p>
            <a:r>
              <a:rPr lang="ko-KR" altLang="en-US"/>
              <a:t>이를 토대로 </a:t>
            </a:r>
            <a:r>
              <a:rPr lang="en-US" altLang="ko-KR"/>
              <a:t>MNIST </a:t>
            </a:r>
            <a:r>
              <a:rPr lang="ko-KR" altLang="en-US"/>
              <a:t>손글씨를 분류하는 기본 프레임를 살펴보겠습니다</a:t>
            </a:r>
            <a:endParaRPr lang="en-US" altLang="ko-KR"/>
          </a:p>
          <a:p>
            <a:r>
              <a:rPr lang="ko-KR" altLang="en-US"/>
              <a:t>앞에서도 다뤘지만 간단히 설명하자면</a:t>
            </a:r>
            <a:endParaRPr lang="en-US" altLang="ko-KR"/>
          </a:p>
          <a:p>
            <a:r>
              <a:rPr lang="en-US" altLang="ko-KR"/>
              <a:t>MNIST </a:t>
            </a:r>
            <a:r>
              <a:rPr lang="ko-KR" altLang="en-US"/>
              <a:t>데이터 불러와서</a:t>
            </a:r>
            <a:endParaRPr lang="en-US" altLang="ko-KR"/>
          </a:p>
          <a:p>
            <a:r>
              <a:rPr lang="en-US" altLang="ko-KR"/>
              <a:t>2</a:t>
            </a:r>
            <a:r>
              <a:rPr lang="ko-KR" altLang="en-US"/>
              <a:t>차원 배열을 </a:t>
            </a:r>
            <a:r>
              <a:rPr lang="en-US" altLang="ko-KR"/>
              <a:t>1</a:t>
            </a:r>
            <a:r>
              <a:rPr lang="ko-KR" altLang="en-US"/>
              <a:t>차원으로 바꿈</a:t>
            </a:r>
            <a:endParaRPr lang="en-US" altLang="ko-KR"/>
          </a:p>
          <a:p>
            <a:r>
              <a:rPr lang="ko-KR" altLang="en-US"/>
              <a:t>실수형으로 바꾼다음 </a:t>
            </a:r>
            <a:r>
              <a:rPr lang="en-US" altLang="ko-KR"/>
              <a:t>255</a:t>
            </a:r>
            <a:r>
              <a:rPr lang="ko-KR" altLang="en-US"/>
              <a:t>나눠서 데이터 정규화 해줌</a:t>
            </a:r>
            <a:endParaRPr lang="en-US" altLang="ko-KR"/>
          </a:p>
          <a:p>
            <a:r>
              <a:rPr lang="ko-KR" altLang="en-US"/>
              <a:t>원</a:t>
            </a:r>
            <a:r>
              <a:rPr lang="en-US" altLang="ko-KR"/>
              <a:t>-</a:t>
            </a:r>
            <a:r>
              <a:rPr lang="ko-KR" altLang="en-US"/>
              <a:t>핫 인코딩으로</a:t>
            </a:r>
            <a:r>
              <a:rPr lang="en-US" altLang="ko-KR"/>
              <a:t>0~9</a:t>
            </a:r>
            <a:r>
              <a:rPr lang="ko-KR" altLang="en-US"/>
              <a:t>의 클래스값을 </a:t>
            </a:r>
            <a:r>
              <a:rPr lang="en-US" altLang="ko-KR"/>
              <a:t>0,1</a:t>
            </a:r>
            <a:r>
              <a:rPr lang="ko-KR" altLang="en-US"/>
              <a:t>로 구성된 벡터값으로 변환해줍니다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804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모델 설계</a:t>
            </a:r>
            <a:endParaRPr lang="en-US" altLang="ko-KR"/>
          </a:p>
          <a:p>
            <a:r>
              <a:rPr lang="en-US" altLang="ko-KR"/>
              <a:t>2</a:t>
            </a:r>
            <a:r>
              <a:rPr lang="ko-KR" altLang="en-US"/>
              <a:t>개의 층으로 이루어져 있음</a:t>
            </a:r>
            <a:endParaRPr lang="en-US" altLang="ko-KR"/>
          </a:p>
          <a:p>
            <a:r>
              <a:rPr lang="ko-KR" altLang="en-US"/>
              <a:t>앞에서 가로 </a:t>
            </a:r>
            <a:r>
              <a:rPr lang="en-US" altLang="ko-KR"/>
              <a:t>28 </a:t>
            </a:r>
            <a:r>
              <a:rPr lang="ko-KR" altLang="en-US"/>
              <a:t>세로 </a:t>
            </a:r>
            <a:r>
              <a:rPr lang="en-US" altLang="ko-KR"/>
              <a:t>28</a:t>
            </a:r>
            <a:r>
              <a:rPr lang="ko-KR" altLang="en-US"/>
              <a:t>의 </a:t>
            </a:r>
            <a:r>
              <a:rPr lang="en-US" altLang="ko-KR"/>
              <a:t>2</a:t>
            </a:r>
            <a:r>
              <a:rPr lang="ko-KR" altLang="en-US"/>
              <a:t>차원 배열을 </a:t>
            </a:r>
            <a:r>
              <a:rPr lang="en-US" altLang="ko-KR"/>
              <a:t>784</a:t>
            </a:r>
            <a:r>
              <a:rPr lang="ko-KR" altLang="en-US"/>
              <a:t>개의 </a:t>
            </a:r>
            <a:r>
              <a:rPr lang="en-US" altLang="ko-KR"/>
              <a:t>1</a:t>
            </a:r>
            <a:r>
              <a:rPr lang="ko-KR" altLang="en-US"/>
              <a:t>차원 배열로 변환했다</a:t>
            </a:r>
            <a:endParaRPr lang="en-US" altLang="ko-KR"/>
          </a:p>
          <a:p>
            <a:r>
              <a:rPr lang="ko-KR" altLang="en-US"/>
              <a:t>따라서 입력층의 노드개수는 </a:t>
            </a:r>
            <a:r>
              <a:rPr lang="en-US" altLang="ko-KR"/>
              <a:t>784</a:t>
            </a:r>
            <a:r>
              <a:rPr lang="ko-KR" altLang="en-US"/>
              <a:t>개가 된다</a:t>
            </a:r>
            <a:r>
              <a:rPr lang="en-US" altLang="ko-KR"/>
              <a:t>.</a:t>
            </a:r>
          </a:p>
          <a:p>
            <a:r>
              <a:rPr lang="ko-KR" altLang="en-US"/>
              <a:t>클래스는 </a:t>
            </a:r>
            <a:r>
              <a:rPr lang="en-US" altLang="ko-KR"/>
              <a:t>0~9</a:t>
            </a:r>
            <a:r>
              <a:rPr lang="ko-KR" altLang="en-US"/>
              <a:t>까지로 총 </a:t>
            </a:r>
            <a:r>
              <a:rPr lang="en-US" altLang="ko-KR"/>
              <a:t>10</a:t>
            </a:r>
            <a:r>
              <a:rPr lang="ko-KR" altLang="en-US"/>
              <a:t>개이다</a:t>
            </a:r>
            <a:r>
              <a:rPr lang="en-US" altLang="ko-KR"/>
              <a:t>. </a:t>
            </a:r>
            <a:r>
              <a:rPr lang="ko-KR" altLang="en-US"/>
              <a:t>따라서 출력층 노드 개수를 </a:t>
            </a:r>
            <a:r>
              <a:rPr lang="en-US" altLang="ko-KR"/>
              <a:t>10</a:t>
            </a:r>
            <a:r>
              <a:rPr lang="ko-KR" altLang="en-US"/>
              <a:t>으로 설정한다</a:t>
            </a:r>
            <a:endParaRPr lang="en-US" altLang="ko-KR"/>
          </a:p>
          <a:p>
            <a:r>
              <a:rPr lang="ko-KR" altLang="en-US"/>
              <a:t>은닉층의 활성화 함수는 렐루 함수이고</a:t>
            </a:r>
            <a:r>
              <a:rPr lang="en-US" altLang="ko-KR"/>
              <a:t>, </a:t>
            </a:r>
            <a:r>
              <a:rPr lang="ko-KR" altLang="en-US"/>
              <a:t>출력층의 활성화 함수는 소프트맥스 함수이다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다중분류 문제이므로 범주형 교차 엔트로피 함수를 사용한다</a:t>
            </a:r>
            <a:r>
              <a:rPr lang="en-US" altLang="ko-KR"/>
              <a:t>.</a:t>
            </a:r>
          </a:p>
          <a:p>
            <a:r>
              <a:rPr lang="ko-KR" altLang="en-US"/>
              <a:t>최적화 함수는 아담함수를 사용한다</a:t>
            </a:r>
            <a:r>
              <a:rPr lang="en-US" altLang="ko-KR"/>
              <a:t>,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44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모델을 저장할 폴더를 지정하고</a:t>
            </a:r>
            <a:endParaRPr lang="en-US" altLang="ko-KR"/>
          </a:p>
          <a:p>
            <a:r>
              <a:rPr lang="ko-KR" altLang="en-US"/>
              <a:t>해당 폴더가 존재하지 않으면 폴더를 생성한다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에포크 횟수와 테스트 오차값을 파일 이름으로 저장한다</a:t>
            </a:r>
            <a:r>
              <a:rPr lang="en-US" altLang="ko-KR"/>
              <a:t>.</a:t>
            </a:r>
          </a:p>
          <a:p>
            <a:r>
              <a:rPr lang="en-US" altLang="ko-KR"/>
              <a:t>checkpointer</a:t>
            </a:r>
            <a:r>
              <a:rPr lang="ko-KR" altLang="en-US"/>
              <a:t>라는 변수에 테스트 오차값을 저장한다</a:t>
            </a:r>
            <a:r>
              <a:rPr lang="en-US" altLang="ko-KR"/>
              <a:t>.</a:t>
            </a:r>
          </a:p>
          <a:p>
            <a:r>
              <a:rPr lang="ko-KR" altLang="en-US"/>
              <a:t>해당 모델이 앞서 저장한 모델보다 나아졌을 때만 저장한다</a:t>
            </a:r>
            <a:r>
              <a:rPr lang="en-US" altLang="ko-KR"/>
              <a:t>.</a:t>
            </a:r>
          </a:p>
          <a:p>
            <a:r>
              <a:rPr lang="en-US" altLang="ko-KR"/>
              <a:t>verbose=1</a:t>
            </a:r>
            <a:r>
              <a:rPr lang="ko-KR" altLang="en-US"/>
              <a:t>로 설정하여 학습 진행 사항을 출력한다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테스트셋 오차를 모니터하여 </a:t>
            </a:r>
            <a:r>
              <a:rPr lang="en-US" altLang="ko-KR"/>
              <a:t>10</a:t>
            </a:r>
            <a:r>
              <a:rPr lang="ko-KR" altLang="en-US"/>
              <a:t>번 안에 개선되지 않으면 학습을 자동으로 중단한다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026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/>
              <a:t>모델을 실행하고 </a:t>
            </a:r>
            <a:r>
              <a:rPr lang="en-US" altLang="ko-KR"/>
              <a:t>histor</a:t>
            </a:r>
            <a:r>
              <a:rPr lang="ko-KR" altLang="en-US"/>
              <a:t>변수를 통해 저장한다</a:t>
            </a:r>
            <a:endParaRPr lang="en-US" altLang="ko-KR"/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/>
              <a:t>샘플 </a:t>
            </a:r>
            <a:r>
              <a:rPr lang="en-US" altLang="ko-KR"/>
              <a:t>200</a:t>
            </a:r>
            <a:r>
              <a:rPr lang="ko-KR" altLang="en-US"/>
              <a:t>개를 </a:t>
            </a:r>
            <a:r>
              <a:rPr lang="en-US" altLang="ko-KR"/>
              <a:t>30</a:t>
            </a:r>
            <a:r>
              <a:rPr lang="ko-KR" altLang="en-US"/>
              <a:t>번 실행하도록 하였다</a:t>
            </a:r>
            <a:r>
              <a:rPr lang="en-US" altLang="ko-KR"/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/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/>
              <a:t>여기서는 </a:t>
            </a:r>
            <a:r>
              <a:rPr lang="en-US" altLang="ko-KR"/>
              <a:t>validation_data</a:t>
            </a:r>
            <a:r>
              <a:rPr lang="ko-KR" altLang="en-US"/>
              <a:t>를 사용해 직접 테스트셋을 넣어주었다</a:t>
            </a:r>
            <a:r>
              <a:rPr lang="en-US" altLang="ko-KR"/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/>
              <a:t>validation_split</a:t>
            </a:r>
            <a:r>
              <a:rPr lang="ko-KR" altLang="en-US"/>
              <a:t>을 통해 훈련셋에서 테스트셋을 분리하던 기존과는 다른 방식입니다</a:t>
            </a:r>
            <a:r>
              <a:rPr lang="en-US" altLang="ko-KR"/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/>
              <a:t>최종 테스트셋 정확도를 출력한다</a:t>
            </a:r>
            <a:r>
              <a:rPr lang="en-US" altLang="ko-KR"/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/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/>
              <a:t>그래프를 그리기 위해</a:t>
            </a:r>
            <a:endParaRPr lang="en-US" altLang="ko-KR"/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/>
              <a:t>y_vloss</a:t>
            </a:r>
            <a:r>
              <a:rPr lang="ko-KR" altLang="en-US"/>
              <a:t>에 앞에서 측정했던 테스트셋 오차를 저장하고</a:t>
            </a:r>
            <a:endParaRPr lang="en-US" altLang="ko-KR"/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/>
              <a:t>y_loss</a:t>
            </a:r>
            <a:r>
              <a:rPr lang="ko-KR" altLang="en-US"/>
              <a:t>에 학습셋 오차를 저장한다</a:t>
            </a:r>
            <a:r>
              <a:rPr lang="en-US" altLang="ko-KR"/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237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두 개의 그래프 중 오차 그래프를 코드와 살펴보겠습니다</a:t>
            </a:r>
            <a:endParaRPr lang="en-US" altLang="ko-KR"/>
          </a:p>
          <a:p>
            <a:r>
              <a:rPr lang="en-US" altLang="ko-KR"/>
              <a:t>numpy.arange()</a:t>
            </a:r>
            <a:r>
              <a:rPr lang="ko-KR" altLang="en-US"/>
              <a:t>는 주어진 간격 내에 균일한 간격의 값을 반환</a:t>
            </a:r>
            <a:endParaRPr lang="en-US" altLang="ko-KR"/>
          </a:p>
          <a:p>
            <a:r>
              <a:rPr lang="ko-KR" altLang="en-US"/>
              <a:t>테스트셋의 오차를 빨간선으로 표시하였고</a:t>
            </a:r>
            <a:endParaRPr lang="en-US" altLang="ko-KR"/>
          </a:p>
          <a:p>
            <a:r>
              <a:rPr lang="ko-KR" altLang="en-US"/>
              <a:t>학습셋의 오차를 파란선으로 표시하였다</a:t>
            </a:r>
            <a:r>
              <a:rPr lang="en-US" altLang="ko-KR"/>
              <a:t>.</a:t>
            </a:r>
          </a:p>
          <a:p>
            <a:r>
              <a:rPr lang="en-US" altLang="ko-KR"/>
              <a:t>x</a:t>
            </a:r>
            <a:r>
              <a:rPr lang="ko-KR" altLang="en-US"/>
              <a:t>축이 에포크 수가 되고 </a:t>
            </a:r>
            <a:r>
              <a:rPr lang="en-US" altLang="ko-KR"/>
              <a:t>y</a:t>
            </a:r>
            <a:r>
              <a:rPr lang="ko-KR" altLang="en-US"/>
              <a:t>축이 오차값이 된다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그리드가 나타나도록 하였다</a:t>
            </a:r>
            <a:endParaRPr lang="en-US" altLang="ko-KR"/>
          </a:p>
          <a:p>
            <a:r>
              <a:rPr lang="ko-KR" altLang="en-US"/>
              <a:t>범례를 우측 상단에 표시했다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920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19</a:t>
            </a:r>
            <a:r>
              <a:rPr lang="ko-KR" altLang="en-US"/>
              <a:t>번째 실행에서 멈춘 것 확인가능</a:t>
            </a:r>
            <a:endParaRPr lang="en-US" altLang="ko-KR"/>
          </a:p>
          <a:p>
            <a:r>
              <a:rPr lang="ko-KR" altLang="en-US"/>
              <a:t>베스트 모델 </a:t>
            </a:r>
            <a:r>
              <a:rPr lang="en-US" altLang="ko-KR"/>
              <a:t>9</a:t>
            </a:r>
            <a:r>
              <a:rPr lang="ko-KR" altLang="en-US"/>
              <a:t>번째 에포크일 때임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early</a:t>
            </a:r>
            <a:r>
              <a:rPr lang="ko-KR" altLang="en-US"/>
              <a:t> </a:t>
            </a:r>
            <a:r>
              <a:rPr lang="en-US" altLang="ko-KR"/>
              <a:t>stopping</a:t>
            </a:r>
            <a:r>
              <a:rPr lang="ko-KR" altLang="en-US"/>
              <a:t>을 사용해 테스트셋의 과적합이 일어나기 전에 학습을 끝냄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858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98.18%</a:t>
            </a:r>
            <a:r>
              <a:rPr lang="ko-KR" altLang="en-US"/>
              <a:t>의 정확도를 보인 해당 딥러닝 프레임은 </a:t>
            </a:r>
            <a:r>
              <a:rPr lang="en-US" altLang="ko-KR"/>
              <a:t>2</a:t>
            </a:r>
            <a:r>
              <a:rPr lang="ko-KR" altLang="en-US"/>
              <a:t>개의 층으로 이뤄진 단순한 모델</a:t>
            </a:r>
            <a:endParaRPr lang="en-US" altLang="ko-KR"/>
          </a:p>
          <a:p>
            <a:r>
              <a:rPr lang="ko-KR" altLang="en-US"/>
              <a:t>딥러닝은 이러한 기본 골격을 바탕으로 어떤 옵션과 층을 추가하는지에 따라 성능이 개선될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다음 절에는 이러한 기본 딥러닝 프레임에 컨볼루션 신경망인 </a:t>
            </a:r>
            <a:r>
              <a:rPr lang="en-US" altLang="ko-KR"/>
              <a:t>CNN</a:t>
            </a:r>
            <a:r>
              <a:rPr lang="ko-KR" altLang="en-US"/>
              <a:t>은 얹게 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740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115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60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23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98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2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87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04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40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44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83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56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20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9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customXml" Target="../ink/ink2.xml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4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847450" y="653652"/>
            <a:ext cx="10430150" cy="1097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5000" kern="0">
                <a:solidFill>
                  <a:prstClr val="white"/>
                </a:solidFill>
              </a:rPr>
              <a:t>16</a:t>
            </a:r>
            <a:r>
              <a:rPr lang="ko-KR" altLang="en-US" sz="5000" kern="0">
                <a:solidFill>
                  <a:prstClr val="white"/>
                </a:solidFill>
              </a:rPr>
              <a:t>장 이미지 인식의 꽃 </a:t>
            </a:r>
            <a:r>
              <a:rPr lang="en-US" altLang="ko-KR" sz="5000" kern="0">
                <a:solidFill>
                  <a:prstClr val="white"/>
                </a:solidFill>
              </a:rPr>
              <a:t>CNN </a:t>
            </a:r>
            <a:r>
              <a:rPr lang="ko-KR" altLang="en-US" sz="5000" kern="0">
                <a:solidFill>
                  <a:prstClr val="white"/>
                </a:solidFill>
              </a:rPr>
              <a:t>익히기</a:t>
            </a:r>
            <a:endParaRPr lang="ko-KR" altLang="en-US" sz="5000" kern="0" dirty="0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65D16A8-022F-444B-8375-C2977DF614D1}"/>
              </a:ext>
            </a:extLst>
          </p:cNvPr>
          <p:cNvSpPr/>
          <p:nvPr/>
        </p:nvSpPr>
        <p:spPr>
          <a:xfrm>
            <a:off x="8859335" y="5864282"/>
            <a:ext cx="562465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kern="0"/>
              <a:t>20201040</a:t>
            </a:r>
            <a:r>
              <a:rPr lang="ko-KR" altLang="en-US" sz="1600" kern="0"/>
              <a:t>손가현</a:t>
            </a:r>
            <a:endParaRPr lang="ko-KR" altLang="en-US" sz="1600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2A0A7C-B219-4DDF-ABEE-01E8ECC6324F}"/>
              </a:ext>
            </a:extLst>
          </p:cNvPr>
          <p:cNvSpPr txBox="1"/>
          <p:nvPr/>
        </p:nvSpPr>
        <p:spPr>
          <a:xfrm>
            <a:off x="1119341" y="2250221"/>
            <a:ext cx="3562194" cy="1015663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2. </a:t>
            </a:r>
            <a:r>
              <a:rPr lang="ko-KR" altLang="en-US" sz="2000">
                <a:solidFill>
                  <a:schemeClr val="bg1"/>
                </a:solidFill>
              </a:rPr>
              <a:t>딥러닝 기본 프레임 만들기</a:t>
            </a:r>
            <a:endParaRPr lang="en-US" altLang="ko-KR" sz="2000">
              <a:solidFill>
                <a:schemeClr val="bg1"/>
              </a:solidFill>
            </a:endParaRPr>
          </a:p>
          <a:p>
            <a:endParaRPr lang="en-US" altLang="ko-KR" sz="2000">
              <a:solidFill>
                <a:schemeClr val="bg1"/>
              </a:solidFill>
            </a:endParaRPr>
          </a:p>
          <a:p>
            <a:r>
              <a:rPr lang="en-US" altLang="ko-KR" sz="2000">
                <a:solidFill>
                  <a:schemeClr val="bg1"/>
                </a:solidFill>
              </a:rPr>
              <a:t>3. </a:t>
            </a:r>
            <a:r>
              <a:rPr lang="ko-KR" altLang="en-US" sz="2000">
                <a:solidFill>
                  <a:schemeClr val="bg1"/>
                </a:solidFill>
              </a:rPr>
              <a:t>더 깊은 딥러닝</a:t>
            </a:r>
          </a:p>
        </p:txBody>
      </p:sp>
    </p:spTree>
    <p:extLst>
      <p:ext uri="{BB962C8B-B14F-4D97-AF65-F5344CB8AC3E}">
        <p14:creationId xmlns:p14="http://schemas.microsoft.com/office/powerpoint/2010/main" val="404945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08663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데이터 전처리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>
                  <a:solidFill>
                    <a:srgbClr val="A7A3DE"/>
                  </a:solidFill>
                </a:rPr>
                <a:t>딥러닝 기본 프레임 만들기</a:t>
              </a:r>
              <a:endParaRPr lang="ko-KR" altLang="en-US" sz="1200" b="1" dirty="0">
                <a:solidFill>
                  <a:srgbClr val="A7A3DE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B516BAC3-0B31-4479-A4B5-5BE4159C8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483" y="1931919"/>
            <a:ext cx="8551812" cy="321451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32591F2-F353-4CDC-9D15-2D165F0D39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90" y="1103364"/>
            <a:ext cx="9438711" cy="493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6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08663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모델 설계 및 컴파일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>
                  <a:solidFill>
                    <a:srgbClr val="A7A3DE"/>
                  </a:solidFill>
                </a:rPr>
                <a:t>딥러닝 기본 프레임 만들기</a:t>
              </a:r>
              <a:endParaRPr lang="ko-KR" altLang="en-US" sz="1200" b="1" dirty="0">
                <a:solidFill>
                  <a:srgbClr val="A7A3DE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46A01A02-C4F9-4B80-9961-EA403C663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171577"/>
            <a:ext cx="6749052" cy="27055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5A2AFD6-52D1-4508-9864-C3CD9917A1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237" y="1346664"/>
            <a:ext cx="1244534" cy="4438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D9C5882-44F7-4596-8456-EFEF567AB7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29" y="1050180"/>
            <a:ext cx="2133042" cy="206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1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08663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30627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모델 최적화 설정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>
                  <a:solidFill>
                    <a:srgbClr val="A7A3DE"/>
                  </a:solidFill>
                </a:rPr>
                <a:t>딥러닝 기본 프레임 만들기</a:t>
              </a:r>
              <a:endParaRPr lang="ko-KR" altLang="en-US" sz="1000" b="1" dirty="0">
                <a:solidFill>
                  <a:srgbClr val="A7A3DE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b="1">
                <a:solidFill>
                  <a:prstClr val="black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07F7C7C-A744-430D-83CB-A745FB6CB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252" y="1961226"/>
            <a:ext cx="9607496" cy="329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03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08663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모델 실행 및 저장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>
                  <a:solidFill>
                    <a:srgbClr val="A7A3DE"/>
                  </a:solidFill>
                </a:rPr>
                <a:t>딥러닝 기본 프레임 만들기</a:t>
              </a:r>
              <a:endParaRPr lang="ko-KR" altLang="en-US" sz="1000" b="1" dirty="0">
                <a:solidFill>
                  <a:srgbClr val="A7A3DE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3D0CFBE8-68E3-4C6A-8698-2D956E523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13" y="1123545"/>
            <a:ext cx="7064149" cy="5642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E6802AE-AA90-49AB-AF71-9092F19B2B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17" r="2654"/>
          <a:stretch/>
        </p:blipFill>
        <p:spPr>
          <a:xfrm>
            <a:off x="399143" y="2230018"/>
            <a:ext cx="11183257" cy="350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04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08663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그래프 표현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>
                  <a:solidFill>
                    <a:srgbClr val="A7A3DE"/>
                  </a:solidFill>
                </a:rPr>
                <a:t>딥러닝 기본 프레임 만들기</a:t>
              </a:r>
              <a:endParaRPr lang="ko-KR" altLang="en-US" sz="1000" b="1" dirty="0">
                <a:solidFill>
                  <a:srgbClr val="A7A3DE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BBF3092C-D369-4F59-9858-AC8DCA628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859" y="1074057"/>
            <a:ext cx="8410448" cy="257889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A93BB9F-20E6-4DC4-ABB8-D531A35B3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291" y="3050204"/>
            <a:ext cx="5191850" cy="29245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0075438-2881-4262-8AF7-1625DC6B2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859" y="5372040"/>
            <a:ext cx="4572638" cy="8383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C4B3B2-33BF-47FF-A8C5-1B5938E50C0B}"/>
              </a:ext>
            </a:extLst>
          </p:cNvPr>
          <p:cNvSpPr txBox="1"/>
          <p:nvPr/>
        </p:nvSpPr>
        <p:spPr>
          <a:xfrm>
            <a:off x="942296" y="494389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균일한 간격의 값을 반환</a:t>
            </a:r>
          </a:p>
        </p:txBody>
      </p:sp>
    </p:spTree>
    <p:extLst>
      <p:ext uri="{BB962C8B-B14F-4D97-AF65-F5344CB8AC3E}">
        <p14:creationId xmlns:p14="http://schemas.microsoft.com/office/powerpoint/2010/main" val="3219201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08663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실행 결과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>
                  <a:solidFill>
                    <a:srgbClr val="A7A3DE"/>
                  </a:solidFill>
                </a:rPr>
                <a:t>딥러닝 기본 프레임 만들기</a:t>
              </a:r>
              <a:endParaRPr lang="ko-KR" altLang="en-US" sz="1200" b="1" dirty="0">
                <a:solidFill>
                  <a:srgbClr val="A7A3DE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A5C590A-FDD7-4CF1-BF2A-FA8AA0527BFF}"/>
              </a:ext>
            </a:extLst>
          </p:cNvPr>
          <p:cNvSpPr txBox="1"/>
          <p:nvPr/>
        </p:nvSpPr>
        <p:spPr>
          <a:xfrm>
            <a:off x="5350317" y="2085246"/>
            <a:ext cx="461665" cy="2638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B03E34-8DEF-4968-94DD-CFFC32313382}"/>
              </a:ext>
            </a:extLst>
          </p:cNvPr>
          <p:cNvSpPr txBox="1"/>
          <p:nvPr/>
        </p:nvSpPr>
        <p:spPr>
          <a:xfrm>
            <a:off x="5350317" y="2947030"/>
            <a:ext cx="461665" cy="2638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/>
              <a:t>…</a:t>
            </a:r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1A3AA5B-C3FE-4816-AED5-CC50E3DA6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85" y="1143673"/>
            <a:ext cx="10526594" cy="87642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C27898B-1091-4CA2-AE7C-C4404A014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85" y="2376856"/>
            <a:ext cx="10717121" cy="51442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0E3C2BD-1473-46CE-88A7-55441C369F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85" y="3210885"/>
            <a:ext cx="7989538" cy="99869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5B06707-31EE-4B7D-8013-BA9BF20773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985" y="4308773"/>
            <a:ext cx="4023115" cy="263016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07ED3D78-A795-48F9-81B0-204A632312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5379" y="3966723"/>
            <a:ext cx="4363059" cy="29722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529528A9-E2A7-496A-8AAC-321555DEE167}"/>
                  </a:ext>
                </a:extLst>
              </p14:cNvPr>
              <p14:cNvContentPartPr/>
              <p14:nvPr/>
            </p14:nvContentPartPr>
            <p14:xfrm>
              <a:off x="-2251385" y="3551575"/>
              <a:ext cx="36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529528A9-E2A7-496A-8AAC-321555DEE16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2269025" y="351557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DC39D1D-056D-4DA4-AA38-0CC3573305B6}"/>
                  </a:ext>
                </a:extLst>
              </p14:cNvPr>
              <p14:cNvContentPartPr/>
              <p14:nvPr/>
            </p14:nvContentPartPr>
            <p14:xfrm>
              <a:off x="832015" y="4149175"/>
              <a:ext cx="1615680" cy="360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DC39D1D-056D-4DA4-AA38-0CC3573305B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4015" y="4113175"/>
                <a:ext cx="1651320" cy="10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4625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08663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더 깊은 딥러닝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>
                  <a:solidFill>
                    <a:srgbClr val="A7A3DE"/>
                  </a:solidFill>
                </a:rPr>
                <a:t>딥러닝 기본 프레임</a:t>
              </a:r>
              <a:endParaRPr lang="ko-KR" altLang="en-US" sz="1200" b="1" dirty="0">
                <a:solidFill>
                  <a:srgbClr val="A7A3DE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7BD8A2D-3827-4CC2-86B1-27DDDD32B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245" y="1510787"/>
            <a:ext cx="1244534" cy="4438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CB4818-3147-4FA0-BFE4-318583679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691" y="1105511"/>
            <a:ext cx="1667108" cy="314369"/>
          </a:xfrm>
          <a:prstGeom prst="rect">
            <a:avLst/>
          </a:prstGeom>
        </p:spPr>
      </p:pic>
      <p:pic>
        <p:nvPicPr>
          <p:cNvPr id="1026" name="Picture 2" descr="모두의 딥러닝] MNIST 99% with CNN — 참신러닝 (Fresh-Learning)">
            <a:extLst>
              <a:ext uri="{FF2B5EF4-FFF2-40B4-BE49-F238E27FC236}">
                <a16:creationId xmlns:a16="http://schemas.microsoft.com/office/drawing/2014/main" id="{470EE1C5-5E76-4736-9CEC-CBE94EBE1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359" y="2194338"/>
            <a:ext cx="5149700" cy="289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B46D066C-E3E5-4D32-B2DE-26EDD5D6792D}"/>
              </a:ext>
            </a:extLst>
          </p:cNvPr>
          <p:cNvGrpSpPr/>
          <p:nvPr/>
        </p:nvGrpSpPr>
        <p:grpSpPr>
          <a:xfrm>
            <a:off x="3668815" y="2988895"/>
            <a:ext cx="819720" cy="759240"/>
            <a:chOff x="3668815" y="2988895"/>
            <a:chExt cx="819720" cy="75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D54DF539-B89E-4739-85BD-4584DAF8717D}"/>
                    </a:ext>
                  </a:extLst>
                </p14:cNvPr>
                <p14:cNvContentPartPr/>
                <p14:nvPr/>
              </p14:nvContentPartPr>
              <p14:xfrm>
                <a:off x="4055095" y="2988895"/>
                <a:ext cx="57960" cy="7592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D54DF539-B89E-4739-85BD-4584DAF8717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46455" y="2979895"/>
                  <a:ext cx="75600" cy="77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7609D203-013F-47C7-AC08-149D8760EEB8}"/>
                    </a:ext>
                  </a:extLst>
                </p14:cNvPr>
                <p14:cNvContentPartPr/>
                <p14:nvPr/>
              </p14:nvContentPartPr>
              <p14:xfrm>
                <a:off x="3668815" y="3363655"/>
                <a:ext cx="819720" cy="252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7609D203-013F-47C7-AC08-149D8760EEB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59815" y="3355015"/>
                  <a:ext cx="837360" cy="42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46278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4294035" y="2331199"/>
            <a:ext cx="6045719" cy="1097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000" kern="0">
                <a:solidFill>
                  <a:prstClr val="white"/>
                </a:solidFill>
              </a:rPr>
              <a:t>감사합니다</a:t>
            </a:r>
            <a:endParaRPr lang="ko-KR" altLang="en-US" sz="50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8553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427</Words>
  <Application>Microsoft Office PowerPoint</Application>
  <PresentationFormat>와이드스크린</PresentationFormat>
  <Paragraphs>85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손가현</cp:lastModifiedBy>
  <cp:revision>11</cp:revision>
  <dcterms:created xsi:type="dcterms:W3CDTF">2020-11-23T02:45:40Z</dcterms:created>
  <dcterms:modified xsi:type="dcterms:W3CDTF">2021-11-13T07:36:01Z</dcterms:modified>
</cp:coreProperties>
</file>