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AE9"/>
    <a:srgbClr val="A7A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87657" autoAdjust="0"/>
  </p:normalViewPr>
  <p:slideViewPr>
    <p:cSldViewPr snapToGrid="0">
      <p:cViewPr varScale="1">
        <p:scale>
          <a:sx n="75" d="100"/>
          <a:sy n="75" d="100"/>
        </p:scale>
        <p:origin x="12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04:05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24575,'90'0'0,"443"18"0,-183-6-1365,-323-12-5461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7:56:59.9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1,'1939'0,"-1904"0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7:57:04.08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1,'7'0,"9"0,8 0,15 0,13 0,6 0,-1 0,-3 0,-4 0,-3 0,-4 0,-1 0,-2 0,-7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04:13.5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24575,'58'2'0,"-1"2"0,0 3 0,-1 2 0,57 17 0,-77-19 0,1-2 0,0-2 0,-1-1 0,57-5 0,-20 1 0,-56 2 0,153 2 0,-137 1 0,-1 1 0,0 2 0,39 11 0,15 5-1365,-61-18-5461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43:2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24575,'5'1'0,"0"-1"0,0 1 0,0 0 0,0 1 0,-1-1 0,1 1 0,0 0 0,-1 0 0,0 1 0,1-1 0,-1 1 0,0 0 0,0 0 0,6 7 0,6 6 0,27 36 0,-31-37 0,10 15 0,-1 0 0,-1 1 0,-1 1 0,-2 1 0,-1 1 0,14 44 0,-15-33 0,8 25 0,18 89 0,-30-99 0,0-7 0,-2 1 0,1 64 0,-9-98 0,-2 1 0,0-1 0,-1 0 0,-2 1 0,0-1 0,-1 0 0,0 0 0,-2-1 0,-14 29 0,-1 3 0,11-27 0,0 0 0,-1-1 0,-18 26 0,-27 25-2,23-31-679,-39 62-1,57-75-6144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43:2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24575,'7'0'0,"9"0"0,9 0 0,14 0 0,7 0 0,4 0 0,-1 0 0,-2 0 0,-1 0 0,-2 0 0,-1 0 0,-1 0 0,-1 0 0,0 0 0,-1 0 0,1 0 0,-7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43:2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24575,'0'7'0,"0"9"0,0 9 0,7 7 0,2 5 0,0 4 0,4-6 0,2-2 0,4-6 0,-8-1 0,-13 2 0,-12 4 0,-12 2 0,-15 11 0,-7 3 0,-3-5 0,7-4 0,12-9-8191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54:20.6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44 24575,'0'-2'0,"1"1"0,-1-1 0,1 1 0,-1-1 0,1 1 0,-1 0 0,1 0 0,0-1 0,0 1 0,0 0 0,0 0 0,0 0 0,0 0 0,0 0 0,0 0 0,0 0 0,0 0 0,1 0 0,-1 0 0,0 1 0,0-1 0,1 0 0,-1 1 0,1-1 0,-1 1 0,0 0 0,3-1 0,44-7 0,-44 7 0,355-5 0,-213 8 0,-77 3 0,1 2 0,-2 4 0,92 25 0,-72-14 0,110 11 0,227-24-229,-321-11-907,-61 2-5690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54:23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1 124 24575,'3'0'0,"0"-1"0,1 0 0,-1 0 0,0 0 0,0 0 0,0-1 0,0 1 0,4-4 0,17-6 0,99-17 0,15-5 0,-98 22 0,1 2 0,0 2 0,73-4 0,130 11 0,-109 3 0,-1-3 0,323 16 0,122 10 0,-519-24-682,114 19-1,-133-14-6143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7:56:41.23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1,'727'0,"-679"2,0 3,1 2,-2 1,48 16,40 18,-82-23,1-3,1-2,79 10,228-20,-189-7,-138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9T07:56:47.69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1 193,'30'-2,"0"-1,0-2,0-1,32-12,6 1,125-18,-3 0,-110 20,1 2,104-2,166 15,-161 3,235-3,-396-2,0-1,0-1,33-10,-52 12,22-5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AF76-67A5-4DE1-8D2F-80F5F59E18BF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5EA70-EC31-4DB5-A251-A7E024973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9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앞에서 원</a:t>
            </a:r>
            <a:r>
              <a:rPr lang="en-US" altLang="ko-KR"/>
              <a:t>-</a:t>
            </a:r>
            <a:r>
              <a:rPr lang="ko-KR" altLang="en-US"/>
              <a:t>핫 인코딩으로 단어 토큰을 벡터화함</a:t>
            </a:r>
            <a:endParaRPr lang="en-US" altLang="ko-KR"/>
          </a:p>
          <a:p>
            <a:r>
              <a:rPr lang="ko-KR" altLang="en-US"/>
              <a:t>그러나 원</a:t>
            </a:r>
            <a:r>
              <a:rPr lang="en-US" altLang="ko-KR"/>
              <a:t>-</a:t>
            </a:r>
            <a:r>
              <a:rPr lang="ko-KR" altLang="en-US"/>
              <a:t>핫 인코딩은 벡터의 길이가 길어져 공간적 낭비가 심하다는 단점이 있음</a:t>
            </a:r>
            <a:endParaRPr lang="en-US" altLang="ko-KR"/>
          </a:p>
          <a:p>
            <a:r>
              <a:rPr lang="ko-KR" altLang="en-US"/>
              <a:t>예를 들어 </a:t>
            </a:r>
            <a:r>
              <a:rPr lang="en-US" altLang="ko-KR"/>
              <a:t>1</a:t>
            </a:r>
            <a:r>
              <a:rPr lang="ko-KR" altLang="en-US"/>
              <a:t>만개의 단어 토큰을 원</a:t>
            </a:r>
            <a:r>
              <a:rPr lang="en-US" altLang="ko-KR"/>
              <a:t>-</a:t>
            </a:r>
            <a:r>
              <a:rPr lang="ko-KR" altLang="en-US"/>
              <a:t>핫 인코딩으로 벡터화</a:t>
            </a:r>
            <a:endParaRPr lang="en-US" altLang="ko-KR"/>
          </a:p>
          <a:p>
            <a:r>
              <a:rPr lang="en-US" altLang="ko-KR"/>
              <a:t>9999</a:t>
            </a:r>
            <a:r>
              <a:rPr lang="ko-KR" altLang="en-US"/>
              <a:t>개의 </a:t>
            </a:r>
            <a:r>
              <a:rPr lang="en-US" altLang="ko-KR"/>
              <a:t>0</a:t>
            </a:r>
            <a:r>
              <a:rPr lang="ko-KR" altLang="en-US"/>
              <a:t>과 하나의 </a:t>
            </a:r>
            <a:r>
              <a:rPr lang="en-US" altLang="ko-KR"/>
              <a:t>1</a:t>
            </a:r>
            <a:r>
              <a:rPr lang="ko-KR" altLang="en-US"/>
              <a:t>로 이루어진 단어 벡터를 </a:t>
            </a:r>
            <a:r>
              <a:rPr lang="en-US" altLang="ko-KR"/>
              <a:t>1</a:t>
            </a:r>
            <a:r>
              <a:rPr lang="ko-KR" altLang="en-US"/>
              <a:t>만개나 만들어야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단어 임베딩</a:t>
            </a:r>
            <a:r>
              <a:rPr lang="en-US" altLang="ko-KR"/>
              <a:t>: </a:t>
            </a:r>
            <a:r>
              <a:rPr lang="ko-KR" altLang="en-US"/>
              <a:t>주어진 배열을 정해진 길이로 압축시킵니다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해당 그림은 원</a:t>
            </a:r>
            <a:r>
              <a:rPr lang="en-US" altLang="ko-KR"/>
              <a:t>-</a:t>
            </a:r>
            <a:r>
              <a:rPr lang="ko-KR" altLang="en-US"/>
              <a:t>핫인코딩을 사용해 만든 </a:t>
            </a:r>
            <a:r>
              <a:rPr lang="en-US" altLang="ko-KR"/>
              <a:t>16</a:t>
            </a:r>
            <a:r>
              <a:rPr lang="ko-KR" altLang="en-US"/>
              <a:t>차원 벡터가 단어 임베딩으로 통해 </a:t>
            </a:r>
            <a:r>
              <a:rPr lang="en-US" altLang="ko-KR"/>
              <a:t>4</a:t>
            </a:r>
            <a:r>
              <a:rPr lang="ko-KR" altLang="en-US"/>
              <a:t>차원 벡터로 바뀐 예</a:t>
            </a:r>
            <a:endParaRPr lang="en-US" altLang="ko-KR"/>
          </a:p>
          <a:p>
            <a:r>
              <a:rPr lang="ko-KR" altLang="en-US"/>
              <a:t>단어 임베딩 단어 간 유사도를 통해 배열 새로운 수치로 바꿔줌으로써 배열을 압축시킴</a:t>
            </a:r>
            <a:endParaRPr lang="en-US" altLang="ko-KR"/>
          </a:p>
          <a:p>
            <a:r>
              <a:rPr lang="ko-KR" altLang="en-US"/>
              <a:t>단어 임베딩은 원</a:t>
            </a:r>
            <a:r>
              <a:rPr lang="en-US" altLang="ko-KR"/>
              <a:t>-</a:t>
            </a:r>
            <a:r>
              <a:rPr lang="ko-KR" altLang="en-US"/>
              <a:t>핫 인코딩의 공간 낭비 문제를 해결해줍니다</a:t>
            </a:r>
            <a:r>
              <a:rPr lang="en-US" altLang="ko-KR"/>
              <a:t>.</a:t>
            </a:r>
          </a:p>
          <a:p>
            <a:r>
              <a:rPr lang="ko-KR" altLang="en-US"/>
              <a:t>단어 임베딩은 원</a:t>
            </a:r>
            <a:r>
              <a:rPr lang="en-US" altLang="ko-KR"/>
              <a:t>-</a:t>
            </a:r>
            <a:r>
              <a:rPr lang="ko-KR" altLang="en-US"/>
              <a:t>핫 인코딩과 달리 각 단어의 유사도를 계산하여 각 배열을 새로운 수치로 바꿔줌</a:t>
            </a:r>
            <a:endParaRPr lang="en-US" altLang="ko-KR"/>
          </a:p>
          <a:p>
            <a:r>
              <a:rPr lang="ko-KR" altLang="en-US"/>
              <a:t>예시로 </a:t>
            </a:r>
            <a:r>
              <a:rPr lang="en-US" altLang="ko-KR"/>
              <a:t>happy</a:t>
            </a:r>
            <a:r>
              <a:rPr lang="ko-KR" altLang="en-US"/>
              <a:t>란 단어는 </a:t>
            </a:r>
            <a:r>
              <a:rPr lang="en-US" altLang="ko-KR"/>
              <a:t>bad</a:t>
            </a:r>
            <a:r>
              <a:rPr lang="ko-KR" altLang="en-US"/>
              <a:t>보다 </a:t>
            </a:r>
            <a:r>
              <a:rPr lang="en-US" altLang="ko-KR"/>
              <a:t>good</a:t>
            </a:r>
            <a:r>
              <a:rPr lang="ko-KR" altLang="en-US"/>
              <a:t>에 가깝고 </a:t>
            </a:r>
            <a:r>
              <a:rPr lang="en-US" altLang="ko-KR"/>
              <a:t>dolphi</a:t>
            </a:r>
            <a:r>
              <a:rPr lang="ko-KR" altLang="en-US"/>
              <a:t>이란 단어는 </a:t>
            </a:r>
            <a:r>
              <a:rPr lang="en-US" altLang="ko-KR"/>
              <a:t>happy</a:t>
            </a:r>
            <a:r>
              <a:rPr lang="ko-KR" altLang="en-US"/>
              <a:t>보다 </a:t>
            </a:r>
            <a:r>
              <a:rPr lang="en-US" altLang="ko-KR"/>
              <a:t>tiger</a:t>
            </a:r>
            <a:r>
              <a:rPr lang="ko-KR" altLang="en-US"/>
              <a:t>에 가깝다는 것을 알 수 있습니다</a:t>
            </a:r>
            <a:endParaRPr lang="en-US" altLang="ko-KR"/>
          </a:p>
          <a:p>
            <a:r>
              <a:rPr lang="ko-KR" altLang="en-US"/>
              <a:t>단어 임베딩을 이를 고려해 각 배열을 새로운 수치로 바꿔줌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그렇기 때문에 단어 임베딩으로 얻은 결과가 밀집된 정보를 가지고 있고 공간의 낭비어 원</a:t>
            </a:r>
            <a:r>
              <a:rPr lang="en-US" altLang="ko-KR"/>
              <a:t>-</a:t>
            </a:r>
            <a:r>
              <a:rPr lang="ko-KR" altLang="en-US"/>
              <a:t>핫 인코딩의 문제 해결 가능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5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앞에서 임베딩은 단어 간 유사도를 고려해 배열을 압축시킨다고 했습니다</a:t>
            </a:r>
            <a:r>
              <a:rPr lang="en-US" altLang="ko-KR"/>
              <a:t>.</a:t>
            </a:r>
          </a:p>
          <a:p>
            <a:r>
              <a:rPr lang="ko-KR" altLang="en-US"/>
              <a:t>적절한 크기로 배열을 바꿔주기 위해서는 최적의 유사도 계산해야 함</a:t>
            </a:r>
            <a:endParaRPr lang="en-US" altLang="ko-KR"/>
          </a:p>
          <a:p>
            <a:r>
              <a:rPr lang="ko-KR" altLang="en-US"/>
              <a:t>최적의 유사도는 오차 역전파를 통해 계산</a:t>
            </a:r>
            <a:endParaRPr lang="en-US" altLang="ko-KR"/>
          </a:p>
          <a:p>
            <a:r>
              <a:rPr lang="ko-KR" altLang="en-US"/>
              <a:t>앞에서 오차 역전파는 다층 퍼셉트론에서 최적의 가중치를 구할 때도 쓰임</a:t>
            </a:r>
            <a:endParaRPr lang="en-US" altLang="ko-KR"/>
          </a:p>
          <a:p>
            <a:r>
              <a:rPr lang="en-US" altLang="ko-KR"/>
              <a:t>Embedding()</a:t>
            </a:r>
            <a:r>
              <a:rPr lang="ko-KR" altLang="en-US"/>
              <a:t> 함수는 단어간 최적의 유사도를 구하도록 해줌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총 입력될 단어수 </a:t>
            </a:r>
            <a:r>
              <a:rPr lang="en-US" altLang="ko-KR"/>
              <a:t>16</a:t>
            </a:r>
            <a:r>
              <a:rPr lang="ko-KR" altLang="en-US"/>
              <a:t>개 임베딩 후 출력되는 벡터의 크기 </a:t>
            </a:r>
            <a:r>
              <a:rPr lang="en-US" altLang="ko-KR"/>
              <a:t>4  </a:t>
            </a:r>
            <a:r>
              <a:rPr lang="ko-KR" altLang="en-US"/>
              <a:t>매번 </a:t>
            </a:r>
            <a:r>
              <a:rPr lang="en-US" altLang="ko-KR"/>
              <a:t>2</a:t>
            </a:r>
            <a:r>
              <a:rPr lang="ko-KR" altLang="en-US"/>
              <a:t>개씩의 단어 입력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47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영화 리뷰를 보고 긍정인지 부정인지 예측하는 딥러닝 모델 설계</a:t>
            </a:r>
            <a:endParaRPr lang="en-US" altLang="ko-KR"/>
          </a:p>
          <a:p>
            <a:r>
              <a:rPr lang="ko-KR" altLang="en-US"/>
              <a:t>짧은 리뷰 텍스트가 </a:t>
            </a:r>
            <a:r>
              <a:rPr lang="en-US" altLang="ko-KR"/>
              <a:t>10</a:t>
            </a:r>
            <a:r>
              <a:rPr lang="ko-KR" altLang="en-US"/>
              <a:t>개</a:t>
            </a:r>
            <a:endParaRPr lang="en-US" altLang="ko-KR"/>
          </a:p>
          <a:p>
            <a:r>
              <a:rPr lang="ko-KR" altLang="en-US"/>
              <a:t>긍정 리뷰는 </a:t>
            </a:r>
            <a:r>
              <a:rPr lang="en-US" altLang="ko-KR"/>
              <a:t>1, </a:t>
            </a:r>
            <a:r>
              <a:rPr lang="ko-KR" altLang="en-US"/>
              <a:t>부정리뷰는 </a:t>
            </a:r>
            <a:r>
              <a:rPr lang="en-US" altLang="ko-KR"/>
              <a:t>0</a:t>
            </a:r>
            <a:r>
              <a:rPr lang="ko-KR" altLang="en-US"/>
              <a:t>으로 클래스 지정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6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문장을 단어로 토큰화하는 부분</a:t>
            </a:r>
            <a:endParaRPr lang="en-US" altLang="ko-KR"/>
          </a:p>
          <a:p>
            <a:r>
              <a:rPr lang="ko-KR" altLang="en-US"/>
              <a:t>토큰화 함수에 </a:t>
            </a:r>
            <a:r>
              <a:rPr lang="en-US" altLang="ko-KR"/>
              <a:t>10</a:t>
            </a:r>
            <a:r>
              <a:rPr lang="ko-KR" altLang="en-US"/>
              <a:t>개의 문장 적용</a:t>
            </a:r>
            <a:endParaRPr lang="en-US" altLang="ko-KR"/>
          </a:p>
          <a:p>
            <a:r>
              <a:rPr lang="ko-KR" altLang="en-US"/>
              <a:t>각 단어에 매겨진 인덱스 값을 출력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docs</a:t>
            </a:r>
            <a:r>
              <a:rPr lang="ko-KR" altLang="en-US"/>
              <a:t>의 토큰화된 단어들을 토큰의 인덱스로 매핑하여 새로운 배열 만듦</a:t>
            </a:r>
            <a:endParaRPr lang="en-US" altLang="ko-KR"/>
          </a:p>
          <a:p>
            <a:r>
              <a:rPr lang="en-US" altLang="ko-KR"/>
              <a:t>ex) </a:t>
            </a:r>
            <a:r>
              <a:rPr lang="ko-KR" altLang="en-US"/>
              <a:t>너무 </a:t>
            </a:r>
            <a:r>
              <a:rPr lang="en-US" altLang="ko-KR"/>
              <a:t>+</a:t>
            </a:r>
            <a:r>
              <a:rPr lang="ko-KR" altLang="en-US"/>
              <a:t>재밌네요</a:t>
            </a:r>
            <a:r>
              <a:rPr lang="en-US" altLang="ko-KR"/>
              <a:t>-&gt;[1,2]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0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1~20</a:t>
            </a:r>
            <a:r>
              <a:rPr lang="ko-KR" altLang="en-US"/>
              <a:t>까지의 숫자로 토큰화 되었음</a:t>
            </a:r>
            <a:endParaRPr lang="en-US" altLang="ko-KR"/>
          </a:p>
          <a:p>
            <a:r>
              <a:rPr lang="ko-KR" altLang="en-US"/>
              <a:t>입력된 리뷰 데이터의 토큰 수가 각각 모두 다름</a:t>
            </a:r>
            <a:endParaRPr lang="en-US" altLang="ko-KR"/>
          </a:p>
          <a:p>
            <a:r>
              <a:rPr lang="ko-KR" altLang="en-US"/>
              <a:t>딥러닝 모델에 입력하려면 학습 데이터의 길이가 동일해야함</a:t>
            </a:r>
            <a:endParaRPr lang="en-US" altLang="ko-KR"/>
          </a:p>
          <a:p>
            <a:r>
              <a:rPr lang="ko-KR" altLang="en-US"/>
              <a:t>따라서 학습 데이터의 길이를 똑같이 맞춰주는 패딩 과정 필요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원하는 길이보다 짧은 부분은 앞에 </a:t>
            </a:r>
            <a:r>
              <a:rPr lang="en-US" altLang="ko-KR"/>
              <a:t>0</a:t>
            </a:r>
            <a:r>
              <a:rPr lang="ko-KR" altLang="en-US"/>
              <a:t>을 채워줌</a:t>
            </a:r>
            <a:endParaRPr lang="en-US" altLang="ko-KR"/>
          </a:p>
          <a:p>
            <a:r>
              <a:rPr lang="ko-KR" altLang="en-US"/>
              <a:t>긴 부분은 앞 부분을 잘라서 같은 길이로 맞춤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43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56BA5D62-C19C-4740-95EB-B2631F717321}" type="slidenum">
              <a:rPr lang="ko-KR" altLang="en-US" smtClean="0"/>
              <a:t>8</a:t>
            </a:fld>
            <a:r>
              <a:rPr lang="ko-KR" altLang="en-US"/>
              <a:t>임베딩 함수에 필요한 파라미터는 세가지가 있음</a:t>
            </a:r>
            <a:endParaRPr lang="en-US" altLang="ko-KR"/>
          </a:p>
          <a:p>
            <a:r>
              <a:rPr lang="ko-KR" altLang="en-US"/>
              <a:t>첫번째는 입력값</a:t>
            </a:r>
            <a:endParaRPr lang="en-US" altLang="ko-KR"/>
          </a:p>
          <a:p>
            <a:r>
              <a:rPr lang="ko-KR" altLang="en-US"/>
              <a:t>총 몇 개의 인덱스가 입력돼야 하는지 정함</a:t>
            </a:r>
            <a:endParaRPr lang="en-US" altLang="ko-KR"/>
          </a:p>
          <a:p>
            <a:r>
              <a:rPr lang="ko-KR" altLang="en-US"/>
              <a:t>앞에서 토큰화된 단어 수는 </a:t>
            </a:r>
            <a:r>
              <a:rPr lang="en-US" altLang="ko-KR"/>
              <a:t>20</a:t>
            </a:r>
            <a:r>
              <a:rPr lang="ko-KR" altLang="en-US"/>
              <a:t>개이므로 이에 </a:t>
            </a:r>
            <a:r>
              <a:rPr lang="en-US" altLang="ko-KR"/>
              <a:t>1</a:t>
            </a:r>
            <a:r>
              <a:rPr lang="ko-KR" altLang="en-US"/>
              <a:t>을 더한 </a:t>
            </a:r>
            <a:r>
              <a:rPr lang="en-US" altLang="ko-KR"/>
              <a:t>word_size</a:t>
            </a:r>
            <a:r>
              <a:rPr lang="ko-KR" altLang="en-US"/>
              <a:t>는 </a:t>
            </a:r>
            <a:r>
              <a:rPr lang="en-US" altLang="ko-KR"/>
              <a:t>21</a:t>
            </a:r>
            <a:r>
              <a:rPr lang="ko-KR" altLang="en-US"/>
              <a:t>이 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출력값</a:t>
            </a:r>
            <a:endParaRPr lang="en-US" altLang="ko-KR"/>
          </a:p>
          <a:p>
            <a:r>
              <a:rPr lang="ko-KR" altLang="en-US"/>
              <a:t>입력값을 이용해 </a:t>
            </a:r>
            <a:r>
              <a:rPr lang="en-US" altLang="ko-KR"/>
              <a:t>8</a:t>
            </a:r>
            <a:r>
              <a:rPr lang="ko-KR" altLang="en-US"/>
              <a:t>개의 임베딩 결과 만듦</a:t>
            </a:r>
            <a:endParaRPr lang="en-US" altLang="ko-KR"/>
          </a:p>
          <a:p>
            <a:r>
              <a:rPr lang="en-US" altLang="ko-KR"/>
              <a:t>8</a:t>
            </a:r>
            <a:r>
              <a:rPr lang="ko-KR" altLang="en-US"/>
              <a:t>은 임의로 정한 값</a:t>
            </a:r>
            <a:endParaRPr lang="en-US" altLang="ko-KR"/>
          </a:p>
          <a:p>
            <a:r>
              <a:rPr lang="ko-KR" altLang="en-US"/>
              <a:t>임베딩 결과는 우리 눈에 보이지 않음</a:t>
            </a:r>
            <a:endParaRPr lang="en-US" altLang="ko-KR"/>
          </a:p>
          <a:p>
            <a:r>
              <a:rPr lang="ko-KR" altLang="en-US"/>
              <a:t>내부에서 계산되어 딥러닝 레이어로 활용됨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매번 입력될 단어 수</a:t>
            </a:r>
            <a:endParaRPr lang="en-US" altLang="ko-KR"/>
          </a:p>
          <a:p>
            <a:r>
              <a:rPr lang="ko-KR" altLang="en-US"/>
              <a:t>앞에서 패딩 과정을 통해 </a:t>
            </a:r>
            <a:r>
              <a:rPr lang="en-US" altLang="ko-KR"/>
              <a:t>x</a:t>
            </a:r>
            <a:r>
              <a:rPr lang="ko-KR" altLang="en-US"/>
              <a:t>배열을 </a:t>
            </a:r>
            <a:r>
              <a:rPr lang="en-US" altLang="ko-KR"/>
              <a:t>4</a:t>
            </a:r>
            <a:r>
              <a:rPr lang="ko-KR" altLang="en-US"/>
              <a:t>개의 길이로 맞춤</a:t>
            </a:r>
            <a:endParaRPr lang="en-US" altLang="ko-KR"/>
          </a:p>
          <a:p>
            <a:r>
              <a:rPr lang="ko-KR" altLang="en-US"/>
              <a:t>따라서 </a:t>
            </a:r>
            <a:r>
              <a:rPr lang="en-US" altLang="ko-KR"/>
              <a:t>input_length</a:t>
            </a:r>
            <a:r>
              <a:rPr lang="ko-KR" altLang="en-US"/>
              <a:t>는 </a:t>
            </a:r>
            <a:r>
              <a:rPr lang="en-US" altLang="ko-KR"/>
              <a:t>4</a:t>
            </a:r>
            <a:r>
              <a:rPr lang="ko-KR" altLang="en-US"/>
              <a:t>가 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786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flatten </a:t>
            </a:r>
            <a:r>
              <a:rPr lang="ko-KR" altLang="en-US"/>
              <a:t>층을 통해 </a:t>
            </a:r>
            <a:r>
              <a:rPr lang="en-US" altLang="ko-KR"/>
              <a:t>1</a:t>
            </a:r>
            <a:r>
              <a:rPr lang="ko-KR" altLang="en-US"/>
              <a:t>차원 배열로 바꿈으로써 활성화 함수에서 사용 가능하도록 함</a:t>
            </a:r>
            <a:endParaRPr lang="en-US" altLang="ko-KR"/>
          </a:p>
          <a:p>
            <a:r>
              <a:rPr lang="en-US" altLang="ko-KR"/>
              <a:t>0</a:t>
            </a:r>
            <a:r>
              <a:rPr lang="ko-KR" altLang="en-US"/>
              <a:t> 또는 </a:t>
            </a:r>
            <a:r>
              <a:rPr lang="en-US" altLang="ko-KR"/>
              <a:t>1</a:t>
            </a:r>
            <a:r>
              <a:rPr lang="ko-KR" altLang="en-US"/>
              <a:t>의 이진값 분류 문제이므로 시그모이드 함수를 사용하였다</a:t>
            </a:r>
            <a:r>
              <a:rPr lang="en-US" altLang="ko-KR"/>
              <a:t>.</a:t>
            </a:r>
          </a:p>
          <a:p>
            <a:r>
              <a:rPr lang="ko-KR" altLang="en-US"/>
              <a:t>출력층 노드의 개수는 </a:t>
            </a:r>
            <a:r>
              <a:rPr lang="en-US" altLang="ko-KR"/>
              <a:t>1</a:t>
            </a:r>
            <a:r>
              <a:rPr lang="ko-KR" altLang="en-US"/>
              <a:t>이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padded_x</a:t>
            </a:r>
            <a:r>
              <a:rPr lang="ko-KR" altLang="en-US"/>
              <a:t>를 </a:t>
            </a:r>
            <a:r>
              <a:rPr lang="en-US" altLang="ko-KR"/>
              <a:t>x</a:t>
            </a:r>
            <a:r>
              <a:rPr lang="ko-KR" altLang="en-US"/>
              <a:t>값으로 </a:t>
            </a:r>
            <a:r>
              <a:rPr lang="en-US" altLang="ko-KR"/>
              <a:t>classes</a:t>
            </a:r>
            <a:r>
              <a:rPr lang="ko-KR" altLang="en-US"/>
              <a:t>를 </a:t>
            </a:r>
            <a:r>
              <a:rPr lang="en-US" altLang="ko-KR"/>
              <a:t>y</a:t>
            </a:r>
            <a:r>
              <a:rPr lang="ko-KR" altLang="en-US"/>
              <a:t>값으로 넣어 주어진 샘플에 대해 </a:t>
            </a:r>
            <a:r>
              <a:rPr lang="en-US" altLang="ko-KR"/>
              <a:t>20</a:t>
            </a:r>
            <a:r>
              <a:rPr lang="ko-KR" altLang="en-US"/>
              <a:t>번 반복 실행하였다</a:t>
            </a:r>
            <a:r>
              <a:rPr lang="en-US" altLang="ko-KR"/>
              <a:t>.</a:t>
            </a:r>
          </a:p>
          <a:p>
            <a:r>
              <a:rPr lang="ko-KR" altLang="en-US"/>
              <a:t>훈련셋과 동일한 데이터로 테스트해 최종 결과를 출력하면 다음과 같다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4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2021-11-19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customXml" Target="../ink/ink3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11.xml"/><Relationship Id="rId3" Type="http://schemas.openxmlformats.org/officeDocument/2006/relationships/image" Target="../media/image24.png"/><Relationship Id="rId7" Type="http://schemas.openxmlformats.org/officeDocument/2006/relationships/customXml" Target="../ink/ink8.xm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10.xml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customXml" Target="../ink/ink9.xml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847450" y="653652"/>
            <a:ext cx="813706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kern="0">
                <a:solidFill>
                  <a:prstClr val="white"/>
                </a:solidFill>
              </a:rPr>
              <a:t>17</a:t>
            </a:r>
            <a:r>
              <a:rPr lang="ko-KR" altLang="en-US" sz="3200" b="1" kern="0">
                <a:solidFill>
                  <a:prstClr val="white"/>
                </a:solidFill>
              </a:rPr>
              <a:t>장</a:t>
            </a:r>
            <a:r>
              <a:rPr lang="en-US" altLang="ko-KR" sz="3200" b="1" kern="0">
                <a:solidFill>
                  <a:prstClr val="white"/>
                </a:solidFill>
              </a:rPr>
              <a:t> </a:t>
            </a:r>
            <a:r>
              <a:rPr lang="ko-KR" altLang="en-US" sz="3200" b="1" kern="0">
                <a:solidFill>
                  <a:prstClr val="white"/>
                </a:solidFill>
              </a:rPr>
              <a:t>딥러닝을 이용한 자연어 처리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5D16A8-022F-444B-8375-C2977DF614D1}"/>
              </a:ext>
            </a:extLst>
          </p:cNvPr>
          <p:cNvSpPr/>
          <p:nvPr/>
        </p:nvSpPr>
        <p:spPr>
          <a:xfrm>
            <a:off x="8859335" y="5864282"/>
            <a:ext cx="562465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kern="0"/>
              <a:t>20201040</a:t>
            </a:r>
            <a:r>
              <a:rPr lang="ko-KR" altLang="en-US" sz="1600" kern="0"/>
              <a:t>손가현</a:t>
            </a:r>
            <a:endParaRPr lang="ko-KR" altLang="en-US" sz="160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A0A7C-B219-4DDF-ABEE-01E8ECC6324F}"/>
              </a:ext>
            </a:extLst>
          </p:cNvPr>
          <p:cNvSpPr txBox="1"/>
          <p:nvPr/>
        </p:nvSpPr>
        <p:spPr>
          <a:xfrm>
            <a:off x="1108708" y="1814286"/>
            <a:ext cx="5742278" cy="1200329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</a:rPr>
              <a:t>17-3 </a:t>
            </a:r>
            <a:r>
              <a:rPr lang="ko-KR" altLang="en-US" sz="2400">
                <a:solidFill>
                  <a:schemeClr val="bg1"/>
                </a:solidFill>
              </a:rPr>
              <a:t>단어 임베딩</a:t>
            </a:r>
            <a:endParaRPr lang="en-US" altLang="ko-KR" sz="2400">
              <a:solidFill>
                <a:schemeClr val="bg1"/>
              </a:solidFill>
            </a:endParaRPr>
          </a:p>
          <a:p>
            <a:endParaRPr lang="en-US" altLang="ko-KR" sz="2400">
              <a:solidFill>
                <a:schemeClr val="bg1"/>
              </a:solidFill>
            </a:endParaRPr>
          </a:p>
          <a:p>
            <a:r>
              <a:rPr lang="en-US" altLang="ko-KR" sz="2400">
                <a:solidFill>
                  <a:schemeClr val="bg1"/>
                </a:solidFill>
              </a:rPr>
              <a:t>17-4 </a:t>
            </a:r>
            <a:r>
              <a:rPr lang="ko-KR" altLang="en-US" sz="2400">
                <a:solidFill>
                  <a:schemeClr val="bg1"/>
                </a:solidFill>
              </a:rPr>
              <a:t>텍스트를 읽고 긍정</a:t>
            </a:r>
            <a:r>
              <a:rPr lang="en-US" altLang="ko-KR" sz="240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부정 예측하기</a:t>
            </a:r>
          </a:p>
        </p:txBody>
      </p:sp>
    </p:spTree>
    <p:extLst>
      <p:ext uri="{BB962C8B-B14F-4D97-AF65-F5344CB8AC3E}">
        <p14:creationId xmlns:p14="http://schemas.microsoft.com/office/powerpoint/2010/main" val="404945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실행 결과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유리 종류 분류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969FA87-A21C-4961-8BF5-70876B02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31" y="1037184"/>
            <a:ext cx="5424456" cy="559584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83D5425-6375-46CE-868D-4AA26853B9D1}"/>
              </a:ext>
            </a:extLst>
          </p:cNvPr>
          <p:cNvGrpSpPr/>
          <p:nvPr/>
        </p:nvGrpSpPr>
        <p:grpSpPr>
          <a:xfrm>
            <a:off x="6630306" y="478465"/>
            <a:ext cx="2779507" cy="312561"/>
            <a:chOff x="6630306" y="478465"/>
            <a:chExt cx="2779507" cy="312561"/>
          </a:xfrm>
        </p:grpSpPr>
        <p:sp>
          <p:nvSpPr>
            <p:cNvPr id="10" name="모서리가 둥근 직사각형 25">
              <a:extLst>
                <a:ext uri="{FF2B5EF4-FFF2-40B4-BE49-F238E27FC236}">
                  <a16:creationId xmlns:a16="http://schemas.microsoft.com/office/drawing/2014/main" id="{4E72F088-77BF-4213-9903-C9E5280CD6BB}"/>
                </a:ext>
              </a:extLst>
            </p:cNvPr>
            <p:cNvSpPr/>
            <p:nvPr/>
          </p:nvSpPr>
          <p:spPr>
            <a:xfrm>
              <a:off x="6630306" y="478465"/>
              <a:ext cx="2779507" cy="3125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텍스트를 일고 긍정</a:t>
              </a:r>
              <a:r>
                <a:rPr lang="en-US" altLang="ko-KR" sz="1200" b="1">
                  <a:solidFill>
                    <a:srgbClr val="A7A3DE"/>
                  </a:solidFill>
                </a:rPr>
                <a:t>, </a:t>
              </a:r>
              <a:r>
                <a:rPr lang="ko-KR" altLang="en-US" sz="1200" b="1">
                  <a:solidFill>
                    <a:srgbClr val="A7A3DE"/>
                  </a:solidFill>
                </a:rPr>
                <a:t>부정 예측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11" name="자유형 24">
              <a:extLst>
                <a:ext uri="{FF2B5EF4-FFF2-40B4-BE49-F238E27FC236}">
                  <a16:creationId xmlns:a16="http://schemas.microsoft.com/office/drawing/2014/main" id="{24EDCECB-2AC1-4480-B342-72B104D6B0F1}"/>
                </a:ext>
              </a:extLst>
            </p:cNvPr>
            <p:cNvSpPr/>
            <p:nvPr/>
          </p:nvSpPr>
          <p:spPr>
            <a:xfrm>
              <a:off x="9107029" y="54135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FC0029-B880-44E6-917A-E3D2035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22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원</a:t>
              </a:r>
              <a:r>
                <a:rPr lang="en-US" altLang="ko-KR" sz="2400" b="1" kern="0">
                  <a:solidFill>
                    <a:prstClr val="white"/>
                  </a:solidFill>
                </a:rPr>
                <a:t>-</a:t>
              </a:r>
              <a:r>
                <a:rPr lang="ko-KR" altLang="en-US" sz="2400" b="1" kern="0">
                  <a:solidFill>
                    <a:prstClr val="white"/>
                  </a:solidFill>
                </a:rPr>
                <a:t>핫 인코딩의 한계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단어 임베딩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84BFFBB9-A779-437F-947B-3F01069FE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631" y="2715633"/>
            <a:ext cx="9061109" cy="1968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4FA500-BAAC-4D57-9824-FD7DBBB395C6}"/>
              </a:ext>
            </a:extLst>
          </p:cNvPr>
          <p:cNvSpPr txBox="1"/>
          <p:nvPr/>
        </p:nvSpPr>
        <p:spPr>
          <a:xfrm>
            <a:off x="1234250" y="1139070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</a:t>
            </a:r>
            <a:r>
              <a:rPr lang="en-US" altLang="ko-KR"/>
              <a:t>-</a:t>
            </a:r>
            <a:r>
              <a:rPr lang="ko-KR" altLang="en-US"/>
              <a:t>핫 인코딩의 단점</a:t>
            </a:r>
            <a:r>
              <a:rPr lang="en-US" altLang="ko-KR"/>
              <a:t>-&gt;</a:t>
            </a:r>
            <a:r>
              <a:rPr lang="ko-KR" altLang="en-US"/>
              <a:t>벡터의 길이 길어져 공간적 낭비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86BB4-65ED-44C7-836A-EDA1682DC042}"/>
              </a:ext>
            </a:extLst>
          </p:cNvPr>
          <p:cNvSpPr txBox="1"/>
          <p:nvPr/>
        </p:nvSpPr>
        <p:spPr>
          <a:xfrm>
            <a:off x="1403498" y="5020223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해결책</a:t>
            </a:r>
            <a:r>
              <a:rPr lang="en-US" altLang="ko-KR"/>
              <a:t>: </a:t>
            </a:r>
            <a:r>
              <a:rPr lang="ko-KR" altLang="en-US"/>
              <a:t>단어 임베딩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EB8F6BC-1610-4CB5-8DBF-C14CB67C205E}"/>
              </a:ext>
            </a:extLst>
          </p:cNvPr>
          <p:cNvGrpSpPr/>
          <p:nvPr/>
        </p:nvGrpSpPr>
        <p:grpSpPr>
          <a:xfrm>
            <a:off x="6630306" y="478465"/>
            <a:ext cx="2779507" cy="312561"/>
            <a:chOff x="6630306" y="478465"/>
            <a:chExt cx="2779507" cy="312561"/>
          </a:xfrm>
        </p:grpSpPr>
        <p:sp>
          <p:nvSpPr>
            <p:cNvPr id="14" name="모서리가 둥근 직사각형 25">
              <a:extLst>
                <a:ext uri="{FF2B5EF4-FFF2-40B4-BE49-F238E27FC236}">
                  <a16:creationId xmlns:a16="http://schemas.microsoft.com/office/drawing/2014/main" id="{A42D53F1-59D4-4E57-8FEF-BC50CD0A0292}"/>
                </a:ext>
              </a:extLst>
            </p:cNvPr>
            <p:cNvSpPr/>
            <p:nvPr/>
          </p:nvSpPr>
          <p:spPr>
            <a:xfrm>
              <a:off x="6630306" y="478465"/>
              <a:ext cx="2779507" cy="3125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단어 임베딩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15" name="자유형 24">
              <a:extLst>
                <a:ext uri="{FF2B5EF4-FFF2-40B4-BE49-F238E27FC236}">
                  <a16:creationId xmlns:a16="http://schemas.microsoft.com/office/drawing/2014/main" id="{F7EA1747-F253-4A6B-9EBF-DFB9FF8FACD9}"/>
                </a:ext>
              </a:extLst>
            </p:cNvPr>
            <p:cNvSpPr/>
            <p:nvPr/>
          </p:nvSpPr>
          <p:spPr>
            <a:xfrm>
              <a:off x="9107029" y="54135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E888461-2183-423E-97C9-5CB48D22DADC}"/>
              </a:ext>
            </a:extLst>
          </p:cNvPr>
          <p:cNvSpPr txBox="1"/>
          <p:nvPr/>
        </p:nvSpPr>
        <p:spPr>
          <a:xfrm>
            <a:off x="-843280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1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단어 임베딩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유리 종류 분류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76B2A33A-B8E7-4E55-8A07-557109C3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22" y="2345838"/>
            <a:ext cx="6632543" cy="3262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DDF117-CAC5-4096-BA6A-E9564E711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144" y="2926034"/>
            <a:ext cx="2720975" cy="26822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1E7BE5C3-98C0-4940-A659-9E5D81769FFF}"/>
                  </a:ext>
                </a:extLst>
              </p14:cNvPr>
              <p14:cNvContentPartPr/>
              <p14:nvPr/>
            </p14:nvContentPartPr>
            <p14:xfrm>
              <a:off x="10164324" y="4614112"/>
              <a:ext cx="360360" cy="111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E7BE5C3-98C0-4940-A659-9E5D81769F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5684" y="4605112"/>
                <a:ext cx="3780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4C79EC1-F830-49D1-BE96-D8DD653122C6}"/>
                  </a:ext>
                </a:extLst>
              </p14:cNvPr>
              <p14:cNvContentPartPr/>
              <p14:nvPr/>
            </p14:nvContentPartPr>
            <p14:xfrm>
              <a:off x="8824764" y="3518992"/>
              <a:ext cx="403200" cy="424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4C79EC1-F830-49D1-BE96-D8DD653122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15764" y="3509992"/>
                <a:ext cx="420840" cy="601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모서리가 둥근 직사각형 25">
            <a:extLst>
              <a:ext uri="{FF2B5EF4-FFF2-40B4-BE49-F238E27FC236}">
                <a16:creationId xmlns:a16="http://schemas.microsoft.com/office/drawing/2014/main" id="{E34EC98F-2787-4BAA-AF24-94BA40DB1BB9}"/>
              </a:ext>
            </a:extLst>
          </p:cNvPr>
          <p:cNvSpPr/>
          <p:nvPr/>
        </p:nvSpPr>
        <p:spPr>
          <a:xfrm>
            <a:off x="6630306" y="478465"/>
            <a:ext cx="2779507" cy="3125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A7A3DE"/>
                </a:solidFill>
              </a:rPr>
              <a:t>단어 임베딩</a:t>
            </a:r>
            <a:endParaRPr lang="ko-KR" altLang="en-US" sz="1200" b="1" dirty="0">
              <a:solidFill>
                <a:srgbClr val="A7A3DE"/>
              </a:solidFill>
            </a:endParaRPr>
          </a:p>
        </p:txBody>
      </p:sp>
      <p:sp>
        <p:nvSpPr>
          <p:cNvPr id="13" name="자유형 24">
            <a:extLst>
              <a:ext uri="{FF2B5EF4-FFF2-40B4-BE49-F238E27FC236}">
                <a16:creationId xmlns:a16="http://schemas.microsoft.com/office/drawing/2014/main" id="{BBB5B9EE-5E6D-4464-917F-67A1229C1817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8E31D-D878-4DAB-A5CF-1164B6A59434}"/>
              </a:ext>
            </a:extLst>
          </p:cNvPr>
          <p:cNvSpPr txBox="1"/>
          <p:nvPr/>
        </p:nvSpPr>
        <p:spPr>
          <a:xfrm>
            <a:off x="832791" y="1375290"/>
            <a:ext cx="557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단어 임베딩</a:t>
            </a:r>
            <a:r>
              <a:rPr lang="en-US" altLang="ko-KR"/>
              <a:t>: </a:t>
            </a:r>
            <a:r>
              <a:rPr lang="ko-KR" altLang="en-US"/>
              <a:t>주어진 배열을 정해진 길이로 압축시킴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C73AB-29CC-4C25-B24B-3A89FD9C47BA}"/>
              </a:ext>
            </a:extLst>
          </p:cNvPr>
          <p:cNvSpPr txBox="1"/>
          <p:nvPr/>
        </p:nvSpPr>
        <p:spPr>
          <a:xfrm>
            <a:off x="1017522" y="1965996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16</a:t>
            </a:r>
            <a:r>
              <a:rPr lang="ko-KR" altLang="en-US"/>
              <a:t>차원 벡터</a:t>
            </a:r>
            <a:r>
              <a:rPr lang="en-US" altLang="ko-KR"/>
              <a:t>-&gt;4</a:t>
            </a:r>
            <a:r>
              <a:rPr lang="ko-KR" altLang="en-US"/>
              <a:t>차원 벡터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1B313372-B40A-4171-9C25-32789305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8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임베딩 함수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49" y="460322"/>
              <a:ext cx="2779507" cy="3125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텍스트를 일고 긍정</a:t>
              </a:r>
              <a:r>
                <a:rPr lang="en-US" altLang="ko-KR" sz="1200" b="1">
                  <a:solidFill>
                    <a:srgbClr val="A7A3DE"/>
                  </a:solidFill>
                </a:rPr>
                <a:t>, </a:t>
              </a:r>
              <a:r>
                <a:rPr lang="ko-KR" altLang="en-US" sz="1200" b="1">
                  <a:solidFill>
                    <a:srgbClr val="A7A3DE"/>
                  </a:solidFill>
                </a:rPr>
                <a:t>부정 예측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201372" y="523212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3CBFD47-7AC0-4821-916B-AC16B606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89" y="3789811"/>
            <a:ext cx="7169146" cy="1702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933A5-F349-4913-A50D-29F646E09726}"/>
              </a:ext>
            </a:extLst>
          </p:cNvPr>
          <p:cNvSpPr txBox="1"/>
          <p:nvPr/>
        </p:nvSpPr>
        <p:spPr>
          <a:xfrm>
            <a:off x="1081993" y="1240665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임베딩</a:t>
            </a:r>
            <a:r>
              <a:rPr lang="en-US" altLang="ko-KR"/>
              <a:t>-&gt; </a:t>
            </a:r>
            <a:r>
              <a:rPr lang="ko-KR" altLang="en-US"/>
              <a:t>단어 간 유사도를 고려해 배열을 압축시킴</a:t>
            </a:r>
          </a:p>
        </p:txBody>
      </p:sp>
      <p:sp>
        <p:nvSpPr>
          <p:cNvPr id="12" name="모서리가 둥근 직사각형 25">
            <a:extLst>
              <a:ext uri="{FF2B5EF4-FFF2-40B4-BE49-F238E27FC236}">
                <a16:creationId xmlns:a16="http://schemas.microsoft.com/office/drawing/2014/main" id="{826D7118-2D5A-465A-B150-69E0CC306E9E}"/>
              </a:ext>
            </a:extLst>
          </p:cNvPr>
          <p:cNvSpPr/>
          <p:nvPr/>
        </p:nvSpPr>
        <p:spPr>
          <a:xfrm>
            <a:off x="6630305" y="456979"/>
            <a:ext cx="2779507" cy="3125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A7A3DE"/>
                </a:solidFill>
              </a:rPr>
              <a:t>단어 임베딩</a:t>
            </a:r>
            <a:endParaRPr lang="ko-KR" altLang="en-US" sz="1200" b="1" dirty="0">
              <a:solidFill>
                <a:srgbClr val="A7A3DE"/>
              </a:solidFill>
            </a:endParaRPr>
          </a:p>
        </p:txBody>
      </p:sp>
      <p:sp>
        <p:nvSpPr>
          <p:cNvPr id="13" name="자유형 24">
            <a:extLst>
              <a:ext uri="{FF2B5EF4-FFF2-40B4-BE49-F238E27FC236}">
                <a16:creationId xmlns:a16="http://schemas.microsoft.com/office/drawing/2014/main" id="{F4EA83C0-F4CD-445D-A0B3-B93127499DFC}"/>
              </a:ext>
            </a:extLst>
          </p:cNvPr>
          <p:cNvSpPr/>
          <p:nvPr/>
        </p:nvSpPr>
        <p:spPr>
          <a:xfrm>
            <a:off x="9107029" y="519869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95598-085B-42DB-99EB-3BD1F88C197A}"/>
              </a:ext>
            </a:extLst>
          </p:cNvPr>
          <p:cNvSpPr txBox="1"/>
          <p:nvPr/>
        </p:nvSpPr>
        <p:spPr>
          <a:xfrm>
            <a:off x="1081993" y="1710638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=&gt;</a:t>
            </a:r>
            <a:r>
              <a:rPr lang="ko-KR" altLang="en-US"/>
              <a:t>최적의 유사도 계산 필요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EE02C-FFE3-47D3-9DC8-DBF6FF05D711}"/>
              </a:ext>
            </a:extLst>
          </p:cNvPr>
          <p:cNvSpPr txBox="1"/>
          <p:nvPr/>
        </p:nvSpPr>
        <p:spPr>
          <a:xfrm>
            <a:off x="1631021" y="207997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오차 역전파 사용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5189C-51EE-4993-A789-4E8579FDFA56}"/>
              </a:ext>
            </a:extLst>
          </p:cNvPr>
          <p:cNvSpPr txBox="1"/>
          <p:nvPr/>
        </p:nvSpPr>
        <p:spPr>
          <a:xfrm>
            <a:off x="4875062" y="19388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임베딩 함수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D4719F-785F-415D-A739-E16343357636}"/>
              </a:ext>
            </a:extLst>
          </p:cNvPr>
          <p:cNvGrpSpPr/>
          <p:nvPr/>
        </p:nvGrpSpPr>
        <p:grpSpPr>
          <a:xfrm>
            <a:off x="4321173" y="1769168"/>
            <a:ext cx="339480" cy="575640"/>
            <a:chOff x="4321173" y="1769168"/>
            <a:chExt cx="33948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68ED77B-9800-497C-B9A0-302C4A0FBE88}"/>
                    </a:ext>
                  </a:extLst>
                </p14:cNvPr>
                <p14:cNvContentPartPr/>
                <p14:nvPr/>
              </p14:nvContentPartPr>
              <p14:xfrm>
                <a:off x="4321173" y="1769168"/>
                <a:ext cx="147960" cy="5756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68ED77B-9800-497C-B9A0-302C4A0FBE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2173" y="1760168"/>
                  <a:ext cx="16560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5C122D0-CB28-4CEF-833B-962C4904418D}"/>
                    </a:ext>
                  </a:extLst>
                </p14:cNvPr>
                <p14:cNvContentPartPr/>
                <p14:nvPr/>
              </p14:nvContentPartPr>
              <p14:xfrm>
                <a:off x="4424133" y="2079128"/>
                <a:ext cx="234720" cy="3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5C122D0-CB28-4CEF-833B-962C490441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15493" y="2070128"/>
                  <a:ext cx="252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EDA1238-8064-414B-B8D8-6E0402CB5F15}"/>
                    </a:ext>
                  </a:extLst>
                </p14:cNvPr>
                <p14:cNvContentPartPr/>
                <p14:nvPr/>
              </p14:nvContentPartPr>
              <p14:xfrm>
                <a:off x="4567413" y="1976168"/>
                <a:ext cx="93240" cy="2084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EDA1238-8064-414B-B8D8-6E0402CB5F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58773" y="1967168"/>
                  <a:ext cx="110880" cy="22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B7CB206-CF70-4F51-BBF7-5345A126BB3A}"/>
              </a:ext>
            </a:extLst>
          </p:cNvPr>
          <p:cNvSpPr txBox="1"/>
          <p:nvPr/>
        </p:nvSpPr>
        <p:spPr>
          <a:xfrm>
            <a:off x="4950058" y="541619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출력되는 벡터의 크기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2EA3E-7D7D-4772-8D69-ED029BDBBF1F}"/>
              </a:ext>
            </a:extLst>
          </p:cNvPr>
          <p:cNvSpPr txBox="1"/>
          <p:nvPr/>
        </p:nvSpPr>
        <p:spPr>
          <a:xfrm>
            <a:off x="2919169" y="541619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총 입력될 단어수</a:t>
            </a:r>
          </a:p>
        </p:txBody>
      </p:sp>
      <p:pic>
        <p:nvPicPr>
          <p:cNvPr id="1026" name="Picture 2" descr="오차역전파(Back propagation)">
            <a:extLst>
              <a:ext uri="{FF2B5EF4-FFF2-40B4-BE49-F238E27FC236}">
                <a16:creationId xmlns:a16="http://schemas.microsoft.com/office/drawing/2014/main" id="{E64E0795-D30B-4CDC-9D59-2A845C210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278" y="1250945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701AA4-3D1C-4211-9D81-3CFBFE693A57}"/>
              </a:ext>
            </a:extLst>
          </p:cNvPr>
          <p:cNvSpPr txBox="1"/>
          <p:nvPr/>
        </p:nvSpPr>
        <p:spPr>
          <a:xfrm>
            <a:off x="9311848" y="34290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오차 역전파</a:t>
            </a: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39B27631-2763-4D7D-91E6-D490F83E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9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텍스트 및 클래스 지정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38E2D9-6CBA-45F9-BF4D-C61E71C109CD}"/>
              </a:ext>
            </a:extLst>
          </p:cNvPr>
          <p:cNvGrpSpPr/>
          <p:nvPr/>
        </p:nvGrpSpPr>
        <p:grpSpPr>
          <a:xfrm>
            <a:off x="6630306" y="478465"/>
            <a:ext cx="2779507" cy="312561"/>
            <a:chOff x="6630306" y="478465"/>
            <a:chExt cx="2779507" cy="312561"/>
          </a:xfrm>
        </p:grpSpPr>
        <p:sp>
          <p:nvSpPr>
            <p:cNvPr id="9" name="모서리가 둥근 직사각형 25">
              <a:extLst>
                <a:ext uri="{FF2B5EF4-FFF2-40B4-BE49-F238E27FC236}">
                  <a16:creationId xmlns:a16="http://schemas.microsoft.com/office/drawing/2014/main" id="{BAE1C776-930E-405C-8364-4448BF697173}"/>
                </a:ext>
              </a:extLst>
            </p:cNvPr>
            <p:cNvSpPr/>
            <p:nvPr/>
          </p:nvSpPr>
          <p:spPr>
            <a:xfrm>
              <a:off x="6630306" y="478465"/>
              <a:ext cx="2779507" cy="3125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텍스트를 일고 긍정</a:t>
              </a:r>
              <a:r>
                <a:rPr lang="en-US" altLang="ko-KR" sz="1200" b="1">
                  <a:solidFill>
                    <a:srgbClr val="A7A3DE"/>
                  </a:solidFill>
                </a:rPr>
                <a:t>, </a:t>
              </a:r>
              <a:r>
                <a:rPr lang="ko-KR" altLang="en-US" sz="1200" b="1">
                  <a:solidFill>
                    <a:srgbClr val="A7A3DE"/>
                  </a:solidFill>
                </a:rPr>
                <a:t>부정 예측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10" name="자유형 24">
              <a:extLst>
                <a:ext uri="{FF2B5EF4-FFF2-40B4-BE49-F238E27FC236}">
                  <a16:creationId xmlns:a16="http://schemas.microsoft.com/office/drawing/2014/main" id="{300EE799-43FA-4DA6-AEC0-6A2ABDF3D83A}"/>
                </a:ext>
              </a:extLst>
            </p:cNvPr>
            <p:cNvSpPr/>
            <p:nvPr/>
          </p:nvSpPr>
          <p:spPr>
            <a:xfrm>
              <a:off x="9107029" y="54135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D41F4D-4FB0-4FAC-880C-18F220032587}"/>
              </a:ext>
            </a:extLst>
          </p:cNvPr>
          <p:cNvGrpSpPr/>
          <p:nvPr/>
        </p:nvGrpSpPr>
        <p:grpSpPr>
          <a:xfrm>
            <a:off x="806592" y="1746158"/>
            <a:ext cx="10341638" cy="1159510"/>
            <a:chOff x="791844" y="1333203"/>
            <a:chExt cx="10341638" cy="11595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ACDCC55-A505-4A21-B126-44A892FB3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844" y="1333203"/>
              <a:ext cx="10341638" cy="115951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E6090CB-79CB-489F-A830-EF99CAC88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966" y="2025931"/>
              <a:ext cx="2276793" cy="19052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6D20FC-2C0D-49DC-9222-80D742CB2152}"/>
              </a:ext>
            </a:extLst>
          </p:cNvPr>
          <p:cNvSpPr txBox="1"/>
          <p:nvPr/>
        </p:nvSpPr>
        <p:spPr>
          <a:xfrm>
            <a:off x="806592" y="1342569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영화 리뷰를 보고 긍정인지 부정인지 예측하는 딥러닝 모델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CD0-AFB9-4583-855A-49E800D0BC3E}"/>
              </a:ext>
            </a:extLst>
          </p:cNvPr>
          <p:cNvSpPr txBox="1"/>
          <p:nvPr/>
        </p:nvSpPr>
        <p:spPr>
          <a:xfrm>
            <a:off x="4881716" y="252551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 지정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9F55DEB1-D4AF-4804-8C1B-61BDBAFE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4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문장을 단어로 토큰화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유리 종류 분류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939EEF7-470C-49C0-87BF-7FD8BD2C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71" y="2128682"/>
            <a:ext cx="3946114" cy="16203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208B6D-5AD2-45CF-9416-15CD960CA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71" y="3749067"/>
            <a:ext cx="8214197" cy="5660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B9B8E0-13DA-4C1F-A926-26AC88365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71" y="4943628"/>
            <a:ext cx="4194814" cy="7384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20568F-9BE9-495B-8E2E-C6BE351B2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196" y="5731722"/>
            <a:ext cx="9429469" cy="27580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13FFF8-3BD0-4F4B-93A2-A1AAEF7B66B6}"/>
              </a:ext>
            </a:extLst>
          </p:cNvPr>
          <p:cNvGrpSpPr/>
          <p:nvPr/>
        </p:nvGrpSpPr>
        <p:grpSpPr>
          <a:xfrm>
            <a:off x="6630306" y="478465"/>
            <a:ext cx="2779507" cy="312561"/>
            <a:chOff x="6630306" y="478465"/>
            <a:chExt cx="2779507" cy="312561"/>
          </a:xfrm>
        </p:grpSpPr>
        <p:sp>
          <p:nvSpPr>
            <p:cNvPr id="13" name="모서리가 둥근 직사각형 25">
              <a:extLst>
                <a:ext uri="{FF2B5EF4-FFF2-40B4-BE49-F238E27FC236}">
                  <a16:creationId xmlns:a16="http://schemas.microsoft.com/office/drawing/2014/main" id="{42D96EE4-EB00-43AD-8A94-5A74D822A107}"/>
                </a:ext>
              </a:extLst>
            </p:cNvPr>
            <p:cNvSpPr/>
            <p:nvPr/>
          </p:nvSpPr>
          <p:spPr>
            <a:xfrm>
              <a:off x="6630306" y="478465"/>
              <a:ext cx="2779507" cy="3125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텍스트를 일고 긍정</a:t>
              </a:r>
              <a:r>
                <a:rPr lang="en-US" altLang="ko-KR" sz="1200" b="1">
                  <a:solidFill>
                    <a:srgbClr val="A7A3DE"/>
                  </a:solidFill>
                </a:rPr>
                <a:t>, </a:t>
              </a:r>
              <a:r>
                <a:rPr lang="ko-KR" altLang="en-US" sz="1200" b="1">
                  <a:solidFill>
                    <a:srgbClr val="A7A3DE"/>
                  </a:solidFill>
                </a:rPr>
                <a:t>부정 예측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14" name="자유형 24">
              <a:extLst>
                <a:ext uri="{FF2B5EF4-FFF2-40B4-BE49-F238E27FC236}">
                  <a16:creationId xmlns:a16="http://schemas.microsoft.com/office/drawing/2014/main" id="{02DE541A-5FDE-487B-98F7-FC413561586E}"/>
                </a:ext>
              </a:extLst>
            </p:cNvPr>
            <p:cNvSpPr/>
            <p:nvPr/>
          </p:nvSpPr>
          <p:spPr>
            <a:xfrm>
              <a:off x="9107029" y="54135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F90D71F-CEB1-43E7-9F9A-FB3CFE5754E8}"/>
              </a:ext>
            </a:extLst>
          </p:cNvPr>
          <p:cNvGrpSpPr/>
          <p:nvPr/>
        </p:nvGrpSpPr>
        <p:grpSpPr>
          <a:xfrm>
            <a:off x="946074" y="1034844"/>
            <a:ext cx="10239950" cy="883255"/>
            <a:chOff x="791844" y="1333203"/>
            <a:chExt cx="10239950" cy="88325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42DE654-5348-4779-8F33-D8A089019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984" b="44541"/>
            <a:stretch/>
          </p:blipFill>
          <p:spPr>
            <a:xfrm>
              <a:off x="791844" y="1333203"/>
              <a:ext cx="10239950" cy="64304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860CEDB-9C86-4A33-84E9-09AE5BD51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966" y="2025931"/>
              <a:ext cx="2276793" cy="190527"/>
            </a:xfrm>
            <a:prstGeom prst="rect">
              <a:avLst/>
            </a:prstGeom>
          </p:spPr>
        </p:pic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D111E9-BEF1-4404-9E8B-82A120E8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2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254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패딩 과정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유리 종류 분류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D84FFED-9BD8-4587-9317-A980D50C4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16" y="2000598"/>
            <a:ext cx="4553177" cy="858599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DBD8EB96-30A4-4DD1-883B-6EDFC8E19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302" y="3093586"/>
            <a:ext cx="2363560" cy="30981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5E054B-702C-4506-B695-B47FA2FCF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302" y="1260462"/>
            <a:ext cx="9429469" cy="27580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EE2013-0271-4808-B617-21295800AB43}"/>
              </a:ext>
            </a:extLst>
          </p:cNvPr>
          <p:cNvGrpSpPr/>
          <p:nvPr/>
        </p:nvGrpSpPr>
        <p:grpSpPr>
          <a:xfrm>
            <a:off x="6630306" y="478465"/>
            <a:ext cx="2779507" cy="312561"/>
            <a:chOff x="6630306" y="478465"/>
            <a:chExt cx="2779507" cy="312561"/>
          </a:xfrm>
        </p:grpSpPr>
        <p:sp>
          <p:nvSpPr>
            <p:cNvPr id="13" name="모서리가 둥근 직사각형 25">
              <a:extLst>
                <a:ext uri="{FF2B5EF4-FFF2-40B4-BE49-F238E27FC236}">
                  <a16:creationId xmlns:a16="http://schemas.microsoft.com/office/drawing/2014/main" id="{7AE0776A-C1AA-4654-83E0-2823863D82B9}"/>
                </a:ext>
              </a:extLst>
            </p:cNvPr>
            <p:cNvSpPr/>
            <p:nvPr/>
          </p:nvSpPr>
          <p:spPr>
            <a:xfrm>
              <a:off x="6630306" y="478465"/>
              <a:ext cx="2779507" cy="3125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텍스트를 일고 긍정</a:t>
              </a:r>
              <a:r>
                <a:rPr lang="en-US" altLang="ko-KR" sz="1200" b="1">
                  <a:solidFill>
                    <a:srgbClr val="A7A3DE"/>
                  </a:solidFill>
                </a:rPr>
                <a:t>, </a:t>
              </a:r>
              <a:r>
                <a:rPr lang="ko-KR" altLang="en-US" sz="1200" b="1">
                  <a:solidFill>
                    <a:srgbClr val="A7A3DE"/>
                  </a:solidFill>
                </a:rPr>
                <a:t>부정 예측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14" name="자유형 24">
              <a:extLst>
                <a:ext uri="{FF2B5EF4-FFF2-40B4-BE49-F238E27FC236}">
                  <a16:creationId xmlns:a16="http://schemas.microsoft.com/office/drawing/2014/main" id="{1208E9D1-C142-4C4E-AFD4-D3CE9459C610}"/>
                </a:ext>
              </a:extLst>
            </p:cNvPr>
            <p:cNvSpPr/>
            <p:nvPr/>
          </p:nvSpPr>
          <p:spPr>
            <a:xfrm>
              <a:off x="9107029" y="54135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0C1432D-DACC-4320-B401-5BD2BC385495}"/>
              </a:ext>
            </a:extLst>
          </p:cNvPr>
          <p:cNvSpPr txBox="1"/>
          <p:nvPr/>
        </p:nvSpPr>
        <p:spPr>
          <a:xfrm>
            <a:off x="1260302" y="932543"/>
            <a:ext cx="32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1~20 </a:t>
            </a:r>
            <a:r>
              <a:rPr lang="ko-KR" altLang="en-US"/>
              <a:t>숫자로 문장들이 토큰화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D8F5316-56E6-4C35-8FCD-1E38893391A3}"/>
                  </a:ext>
                </a:extLst>
              </p14:cNvPr>
              <p14:cNvContentPartPr/>
              <p14:nvPr/>
            </p14:nvContentPartPr>
            <p14:xfrm>
              <a:off x="1683194" y="3365823"/>
              <a:ext cx="652680" cy="45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D8F5316-56E6-4C35-8FCD-1E38893391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4194" y="3357183"/>
                <a:ext cx="670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3173906-93EA-46CD-9F6B-F0D7097FD856}"/>
                  </a:ext>
                </a:extLst>
              </p14:cNvPr>
              <p14:cNvContentPartPr/>
              <p14:nvPr/>
            </p14:nvContentPartPr>
            <p14:xfrm>
              <a:off x="1769954" y="3685143"/>
              <a:ext cx="856080" cy="450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3173906-93EA-46CD-9F6B-F0D7097FD8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1314" y="3676503"/>
                <a:ext cx="873720" cy="626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F2F206B-DBD9-45CB-B135-0104DF45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6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3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임베딩 함수 파라미터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유리 종류 분류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7FEB0EB2-89E0-45ED-861D-E2FAACC9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36" y="2248084"/>
            <a:ext cx="5164583" cy="897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CED65B-1D8A-493C-8FC1-79C99D831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6" y="3218079"/>
            <a:ext cx="8214197" cy="566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1EA8FF-201E-4700-899F-FEFB415CE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36" y="3907170"/>
            <a:ext cx="2136103" cy="897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9758D4-80BE-4EA9-B60B-45ABF2D2D0B6}"/>
              </a:ext>
            </a:extLst>
          </p:cNvPr>
          <p:cNvSpPr txBox="1"/>
          <p:nvPr/>
        </p:nvSpPr>
        <p:spPr>
          <a:xfrm>
            <a:off x="1027422" y="1854798"/>
            <a:ext cx="359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입력값</a:t>
            </a:r>
            <a:r>
              <a:rPr lang="en-US" altLang="ko-KR"/>
              <a:t>: </a:t>
            </a:r>
            <a:r>
              <a:rPr lang="ko-KR" altLang="en-US"/>
              <a:t>몇 개의 단어 집합인지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A4BFD6-7F4F-4989-B7B8-5B449CEA0025}"/>
              </a:ext>
            </a:extLst>
          </p:cNvPr>
          <p:cNvSpPr txBox="1"/>
          <p:nvPr/>
        </p:nvSpPr>
        <p:spPr>
          <a:xfrm>
            <a:off x="889536" y="5142794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출력값</a:t>
            </a:r>
            <a:r>
              <a:rPr lang="en-US" altLang="ko-KR"/>
              <a:t>: </a:t>
            </a:r>
            <a:r>
              <a:rPr lang="ko-KR" altLang="en-US"/>
              <a:t>몇 개의 임베딩 결과를 만들지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3C022B-C056-47BC-B3A6-296C16E04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422" y="1197476"/>
            <a:ext cx="4734586" cy="2762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9BAF3D-DDDC-460F-ADCD-0360EE77DA82}"/>
              </a:ext>
            </a:extLst>
          </p:cNvPr>
          <p:cNvSpPr txBox="1"/>
          <p:nvPr/>
        </p:nvSpPr>
        <p:spPr>
          <a:xfrm>
            <a:off x="889536" y="5764671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매번 입력될 단어 수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FDB65D-0854-4121-81A1-52DD572797D1}"/>
              </a:ext>
            </a:extLst>
          </p:cNvPr>
          <p:cNvGrpSpPr/>
          <p:nvPr/>
        </p:nvGrpSpPr>
        <p:grpSpPr>
          <a:xfrm>
            <a:off x="6630306" y="478465"/>
            <a:ext cx="2779507" cy="312561"/>
            <a:chOff x="6630306" y="478465"/>
            <a:chExt cx="2779507" cy="312561"/>
          </a:xfrm>
        </p:grpSpPr>
        <p:sp>
          <p:nvSpPr>
            <p:cNvPr id="16" name="모서리가 둥근 직사각형 25">
              <a:extLst>
                <a:ext uri="{FF2B5EF4-FFF2-40B4-BE49-F238E27FC236}">
                  <a16:creationId xmlns:a16="http://schemas.microsoft.com/office/drawing/2014/main" id="{B2ECD310-02FF-4514-B7C0-527B3B08E41E}"/>
                </a:ext>
              </a:extLst>
            </p:cNvPr>
            <p:cNvSpPr/>
            <p:nvPr/>
          </p:nvSpPr>
          <p:spPr>
            <a:xfrm>
              <a:off x="6630306" y="478465"/>
              <a:ext cx="2779507" cy="3125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텍스트를 일고 긍정</a:t>
              </a:r>
              <a:r>
                <a:rPr lang="en-US" altLang="ko-KR" sz="1200" b="1">
                  <a:solidFill>
                    <a:srgbClr val="A7A3DE"/>
                  </a:solidFill>
                </a:rPr>
                <a:t>, </a:t>
              </a:r>
              <a:r>
                <a:rPr lang="ko-KR" altLang="en-US" sz="1200" b="1">
                  <a:solidFill>
                    <a:srgbClr val="A7A3DE"/>
                  </a:solidFill>
                </a:rPr>
                <a:t>부정 예측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17" name="자유형 24">
              <a:extLst>
                <a:ext uri="{FF2B5EF4-FFF2-40B4-BE49-F238E27FC236}">
                  <a16:creationId xmlns:a16="http://schemas.microsoft.com/office/drawing/2014/main" id="{9A152171-7EB1-4F1A-AF31-D81B30A051C2}"/>
                </a:ext>
              </a:extLst>
            </p:cNvPr>
            <p:cNvSpPr/>
            <p:nvPr/>
          </p:nvSpPr>
          <p:spPr>
            <a:xfrm>
              <a:off x="9107029" y="541355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8E0327-2A06-4F62-8A2F-EFBDBE26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7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08663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4260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모델 설계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>
                  <a:solidFill>
                    <a:srgbClr val="A7A3DE"/>
                  </a:solidFill>
                </a:rPr>
                <a:t>유리 종류 분류</a:t>
              </a:r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A10D0E1-4E32-4F62-A4A3-75318E9C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65" y="1189797"/>
            <a:ext cx="6245970" cy="2874203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E2CA250D-525B-4BBB-950F-E8A50413B5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-1201" r="37505" b="35266"/>
          <a:stretch/>
        </p:blipFill>
        <p:spPr>
          <a:xfrm>
            <a:off x="1066166" y="4040120"/>
            <a:ext cx="3244578" cy="19092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F8DFD5-707A-4BDE-B0AD-07041103C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14" y="2773620"/>
            <a:ext cx="1305107" cy="1829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8F5ED9-599E-4CA0-941F-C66E9FC1C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025" y="3688147"/>
            <a:ext cx="1724266" cy="228632"/>
          </a:xfrm>
          <a:prstGeom prst="rect">
            <a:avLst/>
          </a:prstGeom>
        </p:spPr>
      </p:pic>
      <p:sp>
        <p:nvSpPr>
          <p:cNvPr id="12" name="모서리가 둥근 직사각형 25">
            <a:extLst>
              <a:ext uri="{FF2B5EF4-FFF2-40B4-BE49-F238E27FC236}">
                <a16:creationId xmlns:a16="http://schemas.microsoft.com/office/drawing/2014/main" id="{8787646D-F5DC-492E-BDF6-165375EF35D2}"/>
              </a:ext>
            </a:extLst>
          </p:cNvPr>
          <p:cNvSpPr/>
          <p:nvPr/>
        </p:nvSpPr>
        <p:spPr>
          <a:xfrm>
            <a:off x="6630306" y="478465"/>
            <a:ext cx="2779507" cy="31256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rgbClr val="A7A3DE"/>
                </a:solidFill>
              </a:rPr>
              <a:t>텍스트를 일고 긍정</a:t>
            </a:r>
            <a:r>
              <a:rPr lang="en-US" altLang="ko-KR" sz="1200" b="1">
                <a:solidFill>
                  <a:srgbClr val="A7A3DE"/>
                </a:solidFill>
              </a:rPr>
              <a:t>, </a:t>
            </a:r>
            <a:r>
              <a:rPr lang="ko-KR" altLang="en-US" sz="1200" b="1">
                <a:solidFill>
                  <a:srgbClr val="A7A3DE"/>
                </a:solidFill>
              </a:rPr>
              <a:t>부정 예측</a:t>
            </a:r>
            <a:endParaRPr lang="ko-KR" altLang="en-US" sz="1200" b="1" dirty="0">
              <a:solidFill>
                <a:srgbClr val="A7A3DE"/>
              </a:solidFill>
            </a:endParaRPr>
          </a:p>
        </p:txBody>
      </p:sp>
      <p:sp>
        <p:nvSpPr>
          <p:cNvPr id="13" name="자유형 24">
            <a:extLst>
              <a:ext uri="{FF2B5EF4-FFF2-40B4-BE49-F238E27FC236}">
                <a16:creationId xmlns:a16="http://schemas.microsoft.com/office/drawing/2014/main" id="{F4F36544-5FAD-47A3-BC83-86AA5613BD42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5FA9301-B25B-44BA-8FE3-BFFB8C0F1ED3}"/>
                  </a:ext>
                </a:extLst>
              </p14:cNvPr>
              <p14:cNvContentPartPr/>
              <p14:nvPr/>
            </p14:nvContentPartPr>
            <p14:xfrm>
              <a:off x="2104034" y="2060463"/>
              <a:ext cx="725760" cy="597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5FA9301-B25B-44BA-8FE3-BFFB8C0F1E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6394" y="2024823"/>
                <a:ext cx="7614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DB6AD11-CD18-4A74-A4C4-D1CBE51B314E}"/>
                  </a:ext>
                </a:extLst>
              </p14:cNvPr>
              <p14:cNvContentPartPr/>
              <p14:nvPr/>
            </p14:nvContentPartPr>
            <p14:xfrm>
              <a:off x="3787394" y="3398943"/>
              <a:ext cx="769320" cy="698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DB6AD11-CD18-4A74-A4C4-D1CBE51B31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69754" y="3362943"/>
                <a:ext cx="8049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B88730D-40C0-4E38-8DE8-A99E2AAEAE28}"/>
                  </a:ext>
                </a:extLst>
              </p14:cNvPr>
              <p14:cNvContentPartPr/>
              <p14:nvPr/>
            </p14:nvContentPartPr>
            <p14:xfrm>
              <a:off x="4048754" y="2293023"/>
              <a:ext cx="71100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B88730D-40C0-4E38-8DE8-A99E2AAEAE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30754" y="2257383"/>
                <a:ext cx="746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F5496B-5E4D-4CA2-99B5-480179DE6640}"/>
                  </a:ext>
                </a:extLst>
              </p14:cNvPr>
              <p14:cNvContentPartPr/>
              <p14:nvPr/>
            </p14:nvContentPartPr>
            <p14:xfrm>
              <a:off x="2597594" y="2277903"/>
              <a:ext cx="20268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F5496B-5E4D-4CA2-99B5-480179DE66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9954" y="2242263"/>
                <a:ext cx="23832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3F06A6D-D97C-411E-BCDD-10CF3481657F}"/>
              </a:ext>
            </a:extLst>
          </p:cNvPr>
          <p:cNvSpPr txBox="1"/>
          <p:nvPr/>
        </p:nvSpPr>
        <p:spPr>
          <a:xfrm>
            <a:off x="4464348" y="522876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&lt;-</a:t>
            </a:r>
            <a:r>
              <a:rPr lang="ko-KR" altLang="en-US"/>
              <a:t>모델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F2667D47-8C23-4F4C-B7D4-262A04F4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8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786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684</Words>
  <Application>Microsoft Office PowerPoint</Application>
  <PresentationFormat>와이드스크린</PresentationFormat>
  <Paragraphs>129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손가현</cp:lastModifiedBy>
  <cp:revision>14</cp:revision>
  <dcterms:created xsi:type="dcterms:W3CDTF">2020-11-23T02:45:40Z</dcterms:created>
  <dcterms:modified xsi:type="dcterms:W3CDTF">2021-11-19T12:20:50Z</dcterms:modified>
</cp:coreProperties>
</file>