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449" r:id="rId11"/>
    <p:sldId id="450" r:id="rId12"/>
    <p:sldId id="453" r:id="rId13"/>
    <p:sldId id="454" r:id="rId14"/>
    <p:sldId id="451" r:id="rId15"/>
    <p:sldId id="455" r:id="rId16"/>
    <p:sldId id="456" r:id="rId17"/>
    <p:sldId id="457" r:id="rId18"/>
    <p:sldId id="458" r:id="rId19"/>
    <p:sldId id="434" r:id="rId20"/>
    <p:sldId id="435" r:id="rId21"/>
    <p:sldId id="436" r:id="rId22"/>
    <p:sldId id="437" r:id="rId23"/>
    <p:sldId id="439" r:id="rId24"/>
    <p:sldId id="440" r:id="rId25"/>
    <p:sldId id="441" r:id="rId26"/>
    <p:sldId id="442" r:id="rId27"/>
    <p:sldId id="443" r:id="rId28"/>
    <p:sldId id="444" r:id="rId29"/>
    <p:sldId id="445" r:id="rId30"/>
    <p:sldId id="446" r:id="rId31"/>
    <p:sldId id="447" r:id="rId32"/>
    <p:sldId id="464" r:id="rId33"/>
    <p:sldId id="465" r:id="rId34"/>
    <p:sldId id="466" r:id="rId35"/>
    <p:sldId id="467" r:id="rId36"/>
    <p:sldId id="468" r:id="rId37"/>
    <p:sldId id="469" r:id="rId38"/>
    <p:sldId id="470" r:id="rId39"/>
    <p:sldId id="471" r:id="rId40"/>
    <p:sldId id="476" r:id="rId41"/>
    <p:sldId id="479" r:id="rId42"/>
    <p:sldId id="480" r:id="rId43"/>
    <p:sldId id="481" r:id="rId44"/>
    <p:sldId id="482" r:id="rId45"/>
    <p:sldId id="483" r:id="rId46"/>
    <p:sldId id="484" r:id="rId47"/>
    <p:sldId id="487" r:id="rId48"/>
    <p:sldId id="488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FD6539-C7CD-466C-B001-FD69698463F6}" v="185" dt="2019-09-23T15:05:50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20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B2A3C-D779-46E4-8C47-F847708B1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093518-BE3E-4317-9092-773DE5069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2C32B9-89AE-4BD8-9293-5BE54C3A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37F98-8D84-46F3-933A-5CCD71C7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A9E3E2-2A7B-4D19-A57A-016C136C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0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ECF11-1A32-450F-9C7B-8F6624AA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120ED3-73E8-4A28-969C-19CF5FBB8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29246-4E77-4A86-8B13-E3DC8AE4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072CE-557E-42F7-8E03-30992E85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726BD-6128-41B2-90F0-7872C037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10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37AD67-161D-4E87-BB27-DB83D1E36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CD69EA-AFCA-42A8-AF68-852A56D06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D5F49-76AB-4ACF-98F0-BD673243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F2C11-D41E-4A44-8BA6-19B6B18A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B7DF4-2343-4DBB-8C49-D4D32D6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81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4D0C9-3CDB-40FB-B3CE-AD1B48F7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3D74EC-27AF-4EF9-B47E-6B7C1C14D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v"/>
              <a:defRPr/>
            </a:lvl4pPr>
            <a:lvl5pPr marL="2057400" indent="-228600">
              <a:buFont typeface="Wingdings" panose="05000000000000000000" pitchFamily="2" charset="2"/>
              <a:buChar char="u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D5B0F-9F51-4FBF-9BE4-77B73C5B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E131B-C0AF-4211-8DA0-85547694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2B439-564B-46D5-87EB-F6989B4A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59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97D10-1FB1-447E-B8F3-A218B6FB4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BBF8D-F815-4894-92BA-CED671DB0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AD3C4-9835-40B6-8037-CB000282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4184D-413E-494A-BF19-E4A8D0C8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4C1346-9261-4A97-9BB9-6F9653BA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71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440B-48AE-4075-8A9B-7D3B0DF9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AA4DDC-CCD9-4D46-9927-CC6D4FAD6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9445B4-8145-4B87-9A5D-CAD933AFD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5EE372-80F2-4FF4-B53E-ADA89177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B48E9-BC40-4425-B214-94DC3213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F9123A-3352-4C15-919B-390F911B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82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15571-691B-46F4-B7F4-9875DD0F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B94AE4-DF40-414C-A0AF-B4ABB9C45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65F065-0CA9-4F20-8C36-9FAFD904D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EAE2B2-3FD1-433D-B35E-93271E621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AD8A0B-EB0B-4B9E-BCB1-37E2CBC9B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579349-9724-433C-A545-5332D143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F72B95-9B9F-4E27-9C16-C07A6959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810743-8143-4BF9-8505-58228C27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51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6920D-292E-4686-A77E-E6BACD73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58B2E8-9416-4826-8660-D1E614AA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95350F-D655-4EBF-BCA4-71BA285F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2B3F4F-AC33-48F5-B850-4168DC3D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1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FB0362-A796-408E-B244-415484FE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FCAB4A-EA2A-41F3-B6AE-E7655685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FAD761-4110-4DA7-B6EE-109F7C44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0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B8D0B-047E-494E-A3A8-6EC08918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58419-AC74-4168-A609-17E9B3832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3F450-0F64-4BE1-B25D-7FB6F68D6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FD54F3-54E0-41A2-AFCB-ABC3A258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A704B-8CA0-4920-BD06-FF9F5299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92EAC0-063A-49E1-890F-5746F1FD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50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36654-B8A0-4C7F-BEAB-B7ACD0E9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B9F36F-B2F7-4D04-821A-FE170B7D8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7D7929-2C71-480F-A91D-D78B46954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20C6BB-E2BC-4594-9419-DCB5623B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90E819-DB47-4D39-919A-38ECFC0A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00091-F3BE-46D2-9E35-316B38D7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1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23B0E0-64AB-4A05-80AD-666EEF7FD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EFC93A-0B51-492E-8885-B0D38C99B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0D3671-DFF7-46DA-A85E-D4A207F7DE6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396161"/>
            <a:ext cx="1600200" cy="46183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C5B1A1-8A3A-434B-9E3B-F0AF0CDA1389}"/>
              </a:ext>
            </a:extLst>
          </p:cNvPr>
          <p:cNvSpPr/>
          <p:nvPr userDrawn="1"/>
        </p:nvSpPr>
        <p:spPr>
          <a:xfrm>
            <a:off x="1544596" y="6396161"/>
            <a:ext cx="9809204" cy="461839"/>
          </a:xfrm>
          <a:prstGeom prst="rect">
            <a:avLst/>
          </a:prstGeom>
          <a:solidFill>
            <a:srgbClr val="065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7F998-84C9-4EDC-9D3E-704070BE8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9485" y="6444517"/>
            <a:ext cx="560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F80F95D7-61C5-4A40-A124-D78A79B629E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4AA1DD-2474-4F9B-9385-1F569C359A80}"/>
              </a:ext>
            </a:extLst>
          </p:cNvPr>
          <p:cNvSpPr/>
          <p:nvPr userDrawn="1"/>
        </p:nvSpPr>
        <p:spPr>
          <a:xfrm>
            <a:off x="0" y="0"/>
            <a:ext cx="11353800" cy="365125"/>
          </a:xfrm>
          <a:prstGeom prst="rect">
            <a:avLst/>
          </a:prstGeom>
          <a:solidFill>
            <a:srgbClr val="065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16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r_list-style-image.asp" TargetMode="External"/><Relationship Id="rId2" Type="http://schemas.openxmlformats.org/officeDocument/2006/relationships/hyperlink" Target="http://www.w3schools.com/cssref/pr_list-styl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://www.w3schools.com/cssref/pr_list-style-type.asp" TargetMode="External"/><Relationship Id="rId4" Type="http://schemas.openxmlformats.org/officeDocument/2006/relationships/hyperlink" Target="http://www.w3schools.com/cssref/pr_list-style-position.as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r_background-attachment.asp" TargetMode="External"/><Relationship Id="rId7" Type="http://schemas.openxmlformats.org/officeDocument/2006/relationships/hyperlink" Target="http://www.w3schools.com/cssref/pr_background-repeat.asp" TargetMode="External"/><Relationship Id="rId2" Type="http://schemas.openxmlformats.org/officeDocument/2006/relationships/hyperlink" Target="http://www.w3schools.com/cssref/css3_pr_background.as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3schools.com/cssref/pr_background-position.asp" TargetMode="External"/><Relationship Id="rId5" Type="http://schemas.openxmlformats.org/officeDocument/2006/relationships/hyperlink" Target="http://www.w3schools.com/cssref/pr_background-image.asp" TargetMode="External"/><Relationship Id="rId4" Type="http://schemas.openxmlformats.org/officeDocument/2006/relationships/hyperlink" Target="http://www.w3schools.com/cssref/pr_background-color.as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0832D15-A8F2-44A3-8953-914A6E3A4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6600" dirty="0">
                <a:solidFill>
                  <a:srgbClr val="FFFFFF"/>
                </a:solidFill>
              </a:rPr>
              <a:t>웹 기술 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12D3A4-A9F1-420B-ABB0-A1F9AC22D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</a:rPr>
              <a:t>04</a:t>
            </a:r>
            <a:r>
              <a:rPr lang="ko-KR" altLang="en-US" sz="1800" dirty="0">
                <a:solidFill>
                  <a:srgbClr val="000000"/>
                </a:solidFill>
              </a:rPr>
              <a:t>주</a:t>
            </a:r>
            <a:r>
              <a:rPr lang="en-US" altLang="ko-KR" sz="1800" dirty="0">
                <a:solidFill>
                  <a:srgbClr val="000000"/>
                </a:solidFill>
              </a:rPr>
              <a:t>-CSS3</a:t>
            </a:r>
            <a:endParaRPr lang="ko-KR" alt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382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 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971550" y="1524003"/>
            <a:ext cx="8212138" cy="4400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html&gt;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&lt;html&gt;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&lt;head&gt;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&lt;style&gt;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a:link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{ color: red; }    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a:visited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{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color:green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 } 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a:hover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{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color:blue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 }   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a:active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{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color:yellow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 }  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&lt;/style&gt;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&lt;/head&gt;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&lt;body&gt;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&lt;p&gt;&lt;a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="" target="_blank"&gt;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여기가 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  링크입니다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.&lt;/a&gt;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&lt;/p&gt;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&lt;/body&gt;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22529" name="_x254943536" descr="EMB00002228310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2730500"/>
            <a:ext cx="3656692" cy="79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1" name="_x254944736" descr="EMB0000222831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1" y="3846513"/>
            <a:ext cx="3647679" cy="7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3" name="_x254943536" descr="EMB0000222831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6" y="4973639"/>
            <a:ext cx="3633059" cy="78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자유형 7"/>
          <p:cNvSpPr/>
          <p:nvPr/>
        </p:nvSpPr>
        <p:spPr bwMode="auto">
          <a:xfrm>
            <a:off x="3057525" y="2733676"/>
            <a:ext cx="2628900" cy="324063"/>
          </a:xfrm>
          <a:custGeom>
            <a:avLst/>
            <a:gdLst>
              <a:gd name="connsiteX0" fmla="*/ 0 w 2628900"/>
              <a:gd name="connsiteY0" fmla="*/ 0 h 324063"/>
              <a:gd name="connsiteX1" fmla="*/ 552450 w 2628900"/>
              <a:gd name="connsiteY1" fmla="*/ 9525 h 324063"/>
              <a:gd name="connsiteX2" fmla="*/ 838200 w 2628900"/>
              <a:gd name="connsiteY2" fmla="*/ 28575 h 324063"/>
              <a:gd name="connsiteX3" fmla="*/ 1390650 w 2628900"/>
              <a:gd name="connsiteY3" fmla="*/ 57150 h 324063"/>
              <a:gd name="connsiteX4" fmla="*/ 1504950 w 2628900"/>
              <a:gd name="connsiteY4" fmla="*/ 76200 h 324063"/>
              <a:gd name="connsiteX5" fmla="*/ 1581150 w 2628900"/>
              <a:gd name="connsiteY5" fmla="*/ 104775 h 324063"/>
              <a:gd name="connsiteX6" fmla="*/ 1752600 w 2628900"/>
              <a:gd name="connsiteY6" fmla="*/ 161925 h 324063"/>
              <a:gd name="connsiteX7" fmla="*/ 1809750 w 2628900"/>
              <a:gd name="connsiteY7" fmla="*/ 180975 h 324063"/>
              <a:gd name="connsiteX8" fmla="*/ 1866900 w 2628900"/>
              <a:gd name="connsiteY8" fmla="*/ 200025 h 324063"/>
              <a:gd name="connsiteX9" fmla="*/ 1962150 w 2628900"/>
              <a:gd name="connsiteY9" fmla="*/ 209550 h 324063"/>
              <a:gd name="connsiteX10" fmla="*/ 2066925 w 2628900"/>
              <a:gd name="connsiteY10" fmla="*/ 238125 h 324063"/>
              <a:gd name="connsiteX11" fmla="*/ 2095500 w 2628900"/>
              <a:gd name="connsiteY11" fmla="*/ 247650 h 324063"/>
              <a:gd name="connsiteX12" fmla="*/ 2133600 w 2628900"/>
              <a:gd name="connsiteY12" fmla="*/ 257175 h 324063"/>
              <a:gd name="connsiteX13" fmla="*/ 2190750 w 2628900"/>
              <a:gd name="connsiteY13" fmla="*/ 276225 h 324063"/>
              <a:gd name="connsiteX14" fmla="*/ 2247900 w 2628900"/>
              <a:gd name="connsiteY14" fmla="*/ 285750 h 324063"/>
              <a:gd name="connsiteX15" fmla="*/ 2286000 w 2628900"/>
              <a:gd name="connsiteY15" fmla="*/ 295275 h 324063"/>
              <a:gd name="connsiteX16" fmla="*/ 2390775 w 2628900"/>
              <a:gd name="connsiteY16" fmla="*/ 314325 h 324063"/>
              <a:gd name="connsiteX17" fmla="*/ 2628900 w 2628900"/>
              <a:gd name="connsiteY17" fmla="*/ 323850 h 324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28900" h="324063">
                <a:moveTo>
                  <a:pt x="0" y="0"/>
                </a:moveTo>
                <a:lnTo>
                  <a:pt x="552450" y="9525"/>
                </a:lnTo>
                <a:cubicBezTo>
                  <a:pt x="647856" y="12777"/>
                  <a:pt x="742862" y="23727"/>
                  <a:pt x="838200" y="28575"/>
                </a:cubicBezTo>
                <a:cubicBezTo>
                  <a:pt x="1539470" y="64233"/>
                  <a:pt x="689115" y="8768"/>
                  <a:pt x="1390650" y="57150"/>
                </a:cubicBezTo>
                <a:cubicBezTo>
                  <a:pt x="1428750" y="63500"/>
                  <a:pt x="1468784" y="62638"/>
                  <a:pt x="1504950" y="76200"/>
                </a:cubicBezTo>
                <a:cubicBezTo>
                  <a:pt x="1530350" y="85725"/>
                  <a:pt x="1555546" y="95814"/>
                  <a:pt x="1581150" y="104775"/>
                </a:cubicBezTo>
                <a:cubicBezTo>
                  <a:pt x="1638009" y="124676"/>
                  <a:pt x="1695450" y="142875"/>
                  <a:pt x="1752600" y="161925"/>
                </a:cubicBezTo>
                <a:lnTo>
                  <a:pt x="1809750" y="180975"/>
                </a:lnTo>
                <a:cubicBezTo>
                  <a:pt x="1828800" y="187325"/>
                  <a:pt x="1846919" y="198027"/>
                  <a:pt x="1866900" y="200025"/>
                </a:cubicBezTo>
                <a:lnTo>
                  <a:pt x="1962150" y="209550"/>
                </a:lnTo>
                <a:cubicBezTo>
                  <a:pt x="2084755" y="250418"/>
                  <a:pt x="1959220" y="211199"/>
                  <a:pt x="2066925" y="238125"/>
                </a:cubicBezTo>
                <a:cubicBezTo>
                  <a:pt x="2076665" y="240560"/>
                  <a:pt x="2085846" y="244892"/>
                  <a:pt x="2095500" y="247650"/>
                </a:cubicBezTo>
                <a:cubicBezTo>
                  <a:pt x="2108087" y="251246"/>
                  <a:pt x="2121061" y="253413"/>
                  <a:pt x="2133600" y="257175"/>
                </a:cubicBezTo>
                <a:cubicBezTo>
                  <a:pt x="2152834" y="262945"/>
                  <a:pt x="2170943" y="272924"/>
                  <a:pt x="2190750" y="276225"/>
                </a:cubicBezTo>
                <a:cubicBezTo>
                  <a:pt x="2209800" y="279400"/>
                  <a:pt x="2228962" y="281962"/>
                  <a:pt x="2247900" y="285750"/>
                </a:cubicBezTo>
                <a:cubicBezTo>
                  <a:pt x="2260737" y="288317"/>
                  <a:pt x="2273221" y="292435"/>
                  <a:pt x="2286000" y="295275"/>
                </a:cubicBezTo>
                <a:cubicBezTo>
                  <a:pt x="2307027" y="299948"/>
                  <a:pt x="2371976" y="312445"/>
                  <a:pt x="2390775" y="314325"/>
                </a:cubicBezTo>
                <a:cubicBezTo>
                  <a:pt x="2510908" y="326338"/>
                  <a:pt x="2517222" y="323850"/>
                  <a:pt x="2628900" y="32385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Arial" charset="0"/>
            </a:endParaRPr>
          </a:p>
        </p:txBody>
      </p:sp>
      <p:sp>
        <p:nvSpPr>
          <p:cNvPr id="9" name="자유형 8"/>
          <p:cNvSpPr/>
          <p:nvPr/>
        </p:nvSpPr>
        <p:spPr bwMode="auto">
          <a:xfrm>
            <a:off x="3409951" y="2981325"/>
            <a:ext cx="2400377" cy="1276350"/>
          </a:xfrm>
          <a:custGeom>
            <a:avLst/>
            <a:gdLst>
              <a:gd name="connsiteX0" fmla="*/ 0 w 2400377"/>
              <a:gd name="connsiteY0" fmla="*/ 0 h 1276350"/>
              <a:gd name="connsiteX1" fmla="*/ 57150 w 2400377"/>
              <a:gd name="connsiteY1" fmla="*/ 9525 h 1276350"/>
              <a:gd name="connsiteX2" fmla="*/ 142875 w 2400377"/>
              <a:gd name="connsiteY2" fmla="*/ 47625 h 1276350"/>
              <a:gd name="connsiteX3" fmla="*/ 200025 w 2400377"/>
              <a:gd name="connsiteY3" fmla="*/ 66675 h 1276350"/>
              <a:gd name="connsiteX4" fmla="*/ 257175 w 2400377"/>
              <a:gd name="connsiteY4" fmla="*/ 95250 h 1276350"/>
              <a:gd name="connsiteX5" fmla="*/ 419100 w 2400377"/>
              <a:gd name="connsiteY5" fmla="*/ 142875 h 1276350"/>
              <a:gd name="connsiteX6" fmla="*/ 571500 w 2400377"/>
              <a:gd name="connsiteY6" fmla="*/ 209550 h 1276350"/>
              <a:gd name="connsiteX7" fmla="*/ 647700 w 2400377"/>
              <a:gd name="connsiteY7" fmla="*/ 228600 h 1276350"/>
              <a:gd name="connsiteX8" fmla="*/ 800100 w 2400377"/>
              <a:gd name="connsiteY8" fmla="*/ 285750 h 1276350"/>
              <a:gd name="connsiteX9" fmla="*/ 942975 w 2400377"/>
              <a:gd name="connsiteY9" fmla="*/ 333375 h 1276350"/>
              <a:gd name="connsiteX10" fmla="*/ 1066800 w 2400377"/>
              <a:gd name="connsiteY10" fmla="*/ 409575 h 1276350"/>
              <a:gd name="connsiteX11" fmla="*/ 1114425 w 2400377"/>
              <a:gd name="connsiteY11" fmla="*/ 447675 h 1276350"/>
              <a:gd name="connsiteX12" fmla="*/ 1171575 w 2400377"/>
              <a:gd name="connsiteY12" fmla="*/ 466725 h 1276350"/>
              <a:gd name="connsiteX13" fmla="*/ 1257300 w 2400377"/>
              <a:gd name="connsiteY13" fmla="*/ 533400 h 1276350"/>
              <a:gd name="connsiteX14" fmla="*/ 1295400 w 2400377"/>
              <a:gd name="connsiteY14" fmla="*/ 561975 h 1276350"/>
              <a:gd name="connsiteX15" fmla="*/ 1343025 w 2400377"/>
              <a:gd name="connsiteY15" fmla="*/ 600075 h 1276350"/>
              <a:gd name="connsiteX16" fmla="*/ 1409700 w 2400377"/>
              <a:gd name="connsiteY16" fmla="*/ 647700 h 1276350"/>
              <a:gd name="connsiteX17" fmla="*/ 1438275 w 2400377"/>
              <a:gd name="connsiteY17" fmla="*/ 676275 h 1276350"/>
              <a:gd name="connsiteX18" fmla="*/ 1495425 w 2400377"/>
              <a:gd name="connsiteY18" fmla="*/ 714375 h 1276350"/>
              <a:gd name="connsiteX19" fmla="*/ 1581150 w 2400377"/>
              <a:gd name="connsiteY19" fmla="*/ 781050 h 1276350"/>
              <a:gd name="connsiteX20" fmla="*/ 1609725 w 2400377"/>
              <a:gd name="connsiteY20" fmla="*/ 800100 h 1276350"/>
              <a:gd name="connsiteX21" fmla="*/ 1647825 w 2400377"/>
              <a:gd name="connsiteY21" fmla="*/ 819150 h 1276350"/>
              <a:gd name="connsiteX22" fmla="*/ 1704975 w 2400377"/>
              <a:gd name="connsiteY22" fmla="*/ 876300 h 1276350"/>
              <a:gd name="connsiteX23" fmla="*/ 1762125 w 2400377"/>
              <a:gd name="connsiteY23" fmla="*/ 914400 h 1276350"/>
              <a:gd name="connsiteX24" fmla="*/ 1790700 w 2400377"/>
              <a:gd name="connsiteY24" fmla="*/ 933450 h 1276350"/>
              <a:gd name="connsiteX25" fmla="*/ 1828800 w 2400377"/>
              <a:gd name="connsiteY25" fmla="*/ 952500 h 1276350"/>
              <a:gd name="connsiteX26" fmla="*/ 1876425 w 2400377"/>
              <a:gd name="connsiteY26" fmla="*/ 990600 h 1276350"/>
              <a:gd name="connsiteX27" fmla="*/ 1952625 w 2400377"/>
              <a:gd name="connsiteY27" fmla="*/ 1038225 h 1276350"/>
              <a:gd name="connsiteX28" fmla="*/ 2000250 w 2400377"/>
              <a:gd name="connsiteY28" fmla="*/ 1057275 h 1276350"/>
              <a:gd name="connsiteX29" fmla="*/ 2028825 w 2400377"/>
              <a:gd name="connsiteY29" fmla="*/ 1076325 h 1276350"/>
              <a:gd name="connsiteX30" fmla="*/ 2085975 w 2400377"/>
              <a:gd name="connsiteY30" fmla="*/ 1095375 h 1276350"/>
              <a:gd name="connsiteX31" fmla="*/ 2133600 w 2400377"/>
              <a:gd name="connsiteY31" fmla="*/ 1123950 h 1276350"/>
              <a:gd name="connsiteX32" fmla="*/ 2171700 w 2400377"/>
              <a:gd name="connsiteY32" fmla="*/ 1143000 h 1276350"/>
              <a:gd name="connsiteX33" fmla="*/ 2209800 w 2400377"/>
              <a:gd name="connsiteY33" fmla="*/ 1171575 h 1276350"/>
              <a:gd name="connsiteX34" fmla="*/ 2238375 w 2400377"/>
              <a:gd name="connsiteY34" fmla="*/ 1181100 h 1276350"/>
              <a:gd name="connsiteX35" fmla="*/ 2286000 w 2400377"/>
              <a:gd name="connsiteY35" fmla="*/ 1200150 h 1276350"/>
              <a:gd name="connsiteX36" fmla="*/ 2343150 w 2400377"/>
              <a:gd name="connsiteY36" fmla="*/ 1238250 h 1276350"/>
              <a:gd name="connsiteX37" fmla="*/ 2371725 w 2400377"/>
              <a:gd name="connsiteY37" fmla="*/ 1257300 h 1276350"/>
              <a:gd name="connsiteX38" fmla="*/ 2400300 w 2400377"/>
              <a:gd name="connsiteY38" fmla="*/ 1276350 h 127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400377" h="1276350">
                <a:moveTo>
                  <a:pt x="0" y="0"/>
                </a:moveTo>
                <a:cubicBezTo>
                  <a:pt x="19050" y="3175"/>
                  <a:pt x="38518" y="4443"/>
                  <a:pt x="57150" y="9525"/>
                </a:cubicBezTo>
                <a:cubicBezTo>
                  <a:pt x="107666" y="23302"/>
                  <a:pt x="98029" y="29687"/>
                  <a:pt x="142875" y="47625"/>
                </a:cubicBezTo>
                <a:cubicBezTo>
                  <a:pt x="161519" y="55083"/>
                  <a:pt x="181489" y="58952"/>
                  <a:pt x="200025" y="66675"/>
                </a:cubicBezTo>
                <a:cubicBezTo>
                  <a:pt x="219685" y="74867"/>
                  <a:pt x="237599" y="86860"/>
                  <a:pt x="257175" y="95250"/>
                </a:cubicBezTo>
                <a:cubicBezTo>
                  <a:pt x="333885" y="128126"/>
                  <a:pt x="335919" y="124390"/>
                  <a:pt x="419100" y="142875"/>
                </a:cubicBezTo>
                <a:cubicBezTo>
                  <a:pt x="483695" y="175172"/>
                  <a:pt x="502973" y="188135"/>
                  <a:pt x="571500" y="209550"/>
                </a:cubicBezTo>
                <a:cubicBezTo>
                  <a:pt x="596490" y="217359"/>
                  <a:pt x="622862" y="220321"/>
                  <a:pt x="647700" y="228600"/>
                </a:cubicBezTo>
                <a:cubicBezTo>
                  <a:pt x="699170" y="245757"/>
                  <a:pt x="747933" y="270845"/>
                  <a:pt x="800100" y="285750"/>
                </a:cubicBezTo>
                <a:cubicBezTo>
                  <a:pt x="861595" y="303320"/>
                  <a:pt x="881823" y="307167"/>
                  <a:pt x="942975" y="333375"/>
                </a:cubicBezTo>
                <a:cubicBezTo>
                  <a:pt x="999146" y="357448"/>
                  <a:pt x="1015375" y="371006"/>
                  <a:pt x="1066800" y="409575"/>
                </a:cubicBezTo>
                <a:cubicBezTo>
                  <a:pt x="1083064" y="421773"/>
                  <a:pt x="1096577" y="437940"/>
                  <a:pt x="1114425" y="447675"/>
                </a:cubicBezTo>
                <a:cubicBezTo>
                  <a:pt x="1132054" y="457291"/>
                  <a:pt x="1152525" y="460375"/>
                  <a:pt x="1171575" y="466725"/>
                </a:cubicBezTo>
                <a:lnTo>
                  <a:pt x="1257300" y="533400"/>
                </a:lnTo>
                <a:cubicBezTo>
                  <a:pt x="1269883" y="543079"/>
                  <a:pt x="1282869" y="552229"/>
                  <a:pt x="1295400" y="561975"/>
                </a:cubicBezTo>
                <a:cubicBezTo>
                  <a:pt x="1311447" y="574456"/>
                  <a:pt x="1326109" y="588798"/>
                  <a:pt x="1343025" y="600075"/>
                </a:cubicBezTo>
                <a:cubicBezTo>
                  <a:pt x="1365640" y="615152"/>
                  <a:pt x="1389025" y="629978"/>
                  <a:pt x="1409700" y="647700"/>
                </a:cubicBezTo>
                <a:cubicBezTo>
                  <a:pt x="1419927" y="656466"/>
                  <a:pt x="1427642" y="668005"/>
                  <a:pt x="1438275" y="676275"/>
                </a:cubicBezTo>
                <a:cubicBezTo>
                  <a:pt x="1456347" y="690331"/>
                  <a:pt x="1476962" y="700836"/>
                  <a:pt x="1495425" y="714375"/>
                </a:cubicBezTo>
                <a:cubicBezTo>
                  <a:pt x="1524617" y="735783"/>
                  <a:pt x="1551029" y="760970"/>
                  <a:pt x="1581150" y="781050"/>
                </a:cubicBezTo>
                <a:cubicBezTo>
                  <a:pt x="1590675" y="787400"/>
                  <a:pt x="1599786" y="794420"/>
                  <a:pt x="1609725" y="800100"/>
                </a:cubicBezTo>
                <a:cubicBezTo>
                  <a:pt x="1622053" y="807145"/>
                  <a:pt x="1636737" y="810280"/>
                  <a:pt x="1647825" y="819150"/>
                </a:cubicBezTo>
                <a:cubicBezTo>
                  <a:pt x="1668862" y="835980"/>
                  <a:pt x="1682559" y="861356"/>
                  <a:pt x="1704975" y="876300"/>
                </a:cubicBezTo>
                <a:lnTo>
                  <a:pt x="1762125" y="914400"/>
                </a:lnTo>
                <a:cubicBezTo>
                  <a:pt x="1771650" y="920750"/>
                  <a:pt x="1780461" y="928330"/>
                  <a:pt x="1790700" y="933450"/>
                </a:cubicBezTo>
                <a:lnTo>
                  <a:pt x="1828800" y="952500"/>
                </a:lnTo>
                <a:cubicBezTo>
                  <a:pt x="1863411" y="1004417"/>
                  <a:pt x="1828226" y="964310"/>
                  <a:pt x="1876425" y="990600"/>
                </a:cubicBezTo>
                <a:cubicBezTo>
                  <a:pt x="1902721" y="1004943"/>
                  <a:pt x="1926252" y="1024024"/>
                  <a:pt x="1952625" y="1038225"/>
                </a:cubicBezTo>
                <a:cubicBezTo>
                  <a:pt x="1967679" y="1046331"/>
                  <a:pt x="1984957" y="1049629"/>
                  <a:pt x="2000250" y="1057275"/>
                </a:cubicBezTo>
                <a:cubicBezTo>
                  <a:pt x="2010489" y="1062395"/>
                  <a:pt x="2018364" y="1071676"/>
                  <a:pt x="2028825" y="1076325"/>
                </a:cubicBezTo>
                <a:cubicBezTo>
                  <a:pt x="2047175" y="1084480"/>
                  <a:pt x="2068756" y="1085044"/>
                  <a:pt x="2085975" y="1095375"/>
                </a:cubicBezTo>
                <a:cubicBezTo>
                  <a:pt x="2101850" y="1104900"/>
                  <a:pt x="2117416" y="1114959"/>
                  <a:pt x="2133600" y="1123950"/>
                </a:cubicBezTo>
                <a:cubicBezTo>
                  <a:pt x="2146012" y="1130846"/>
                  <a:pt x="2159659" y="1135475"/>
                  <a:pt x="2171700" y="1143000"/>
                </a:cubicBezTo>
                <a:cubicBezTo>
                  <a:pt x="2185162" y="1151414"/>
                  <a:pt x="2196017" y="1163699"/>
                  <a:pt x="2209800" y="1171575"/>
                </a:cubicBezTo>
                <a:cubicBezTo>
                  <a:pt x="2218517" y="1176556"/>
                  <a:pt x="2228974" y="1177575"/>
                  <a:pt x="2238375" y="1181100"/>
                </a:cubicBezTo>
                <a:cubicBezTo>
                  <a:pt x="2254384" y="1187103"/>
                  <a:pt x="2270125" y="1193800"/>
                  <a:pt x="2286000" y="1200150"/>
                </a:cubicBezTo>
                <a:cubicBezTo>
                  <a:pt x="2340169" y="1254319"/>
                  <a:pt x="2288011" y="1210681"/>
                  <a:pt x="2343150" y="1238250"/>
                </a:cubicBezTo>
                <a:cubicBezTo>
                  <a:pt x="2353389" y="1243370"/>
                  <a:pt x="2361486" y="1252180"/>
                  <a:pt x="2371725" y="1257300"/>
                </a:cubicBezTo>
                <a:cubicBezTo>
                  <a:pt x="2403312" y="1273094"/>
                  <a:pt x="2400300" y="1255120"/>
                  <a:pt x="2400300" y="127635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Arial" charset="0"/>
            </a:endParaRPr>
          </a:p>
        </p:txBody>
      </p:sp>
      <p:sp>
        <p:nvSpPr>
          <p:cNvPr id="10" name="자유형 9"/>
          <p:cNvSpPr/>
          <p:nvPr/>
        </p:nvSpPr>
        <p:spPr bwMode="auto">
          <a:xfrm>
            <a:off x="3143250" y="3181350"/>
            <a:ext cx="2667000" cy="2305050"/>
          </a:xfrm>
          <a:custGeom>
            <a:avLst/>
            <a:gdLst>
              <a:gd name="connsiteX0" fmla="*/ 0 w 2667000"/>
              <a:gd name="connsiteY0" fmla="*/ 0 h 2305050"/>
              <a:gd name="connsiteX1" fmla="*/ 47625 w 2667000"/>
              <a:gd name="connsiteY1" fmla="*/ 19050 h 2305050"/>
              <a:gd name="connsiteX2" fmla="*/ 180975 w 2667000"/>
              <a:gd name="connsiteY2" fmla="*/ 85725 h 2305050"/>
              <a:gd name="connsiteX3" fmla="*/ 247650 w 2667000"/>
              <a:gd name="connsiteY3" fmla="*/ 114300 h 2305050"/>
              <a:gd name="connsiteX4" fmla="*/ 342900 w 2667000"/>
              <a:gd name="connsiteY4" fmla="*/ 171450 h 2305050"/>
              <a:gd name="connsiteX5" fmla="*/ 428625 w 2667000"/>
              <a:gd name="connsiteY5" fmla="*/ 209550 h 2305050"/>
              <a:gd name="connsiteX6" fmla="*/ 523875 w 2667000"/>
              <a:gd name="connsiteY6" fmla="*/ 266700 h 2305050"/>
              <a:gd name="connsiteX7" fmla="*/ 628650 w 2667000"/>
              <a:gd name="connsiteY7" fmla="*/ 304800 h 2305050"/>
              <a:gd name="connsiteX8" fmla="*/ 714375 w 2667000"/>
              <a:gd name="connsiteY8" fmla="*/ 352425 h 2305050"/>
              <a:gd name="connsiteX9" fmla="*/ 800100 w 2667000"/>
              <a:gd name="connsiteY9" fmla="*/ 390525 h 2305050"/>
              <a:gd name="connsiteX10" fmla="*/ 876300 w 2667000"/>
              <a:gd name="connsiteY10" fmla="*/ 419100 h 2305050"/>
              <a:gd name="connsiteX11" fmla="*/ 1019175 w 2667000"/>
              <a:gd name="connsiteY11" fmla="*/ 514350 h 2305050"/>
              <a:gd name="connsiteX12" fmla="*/ 1076325 w 2667000"/>
              <a:gd name="connsiteY12" fmla="*/ 542925 h 2305050"/>
              <a:gd name="connsiteX13" fmla="*/ 1123950 w 2667000"/>
              <a:gd name="connsiteY13" fmla="*/ 571500 h 2305050"/>
              <a:gd name="connsiteX14" fmla="*/ 1162050 w 2667000"/>
              <a:gd name="connsiteY14" fmla="*/ 590550 h 2305050"/>
              <a:gd name="connsiteX15" fmla="*/ 1266825 w 2667000"/>
              <a:gd name="connsiteY15" fmla="*/ 704850 h 2305050"/>
              <a:gd name="connsiteX16" fmla="*/ 1295400 w 2667000"/>
              <a:gd name="connsiteY16" fmla="*/ 723900 h 2305050"/>
              <a:gd name="connsiteX17" fmla="*/ 1352550 w 2667000"/>
              <a:gd name="connsiteY17" fmla="*/ 800100 h 2305050"/>
              <a:gd name="connsiteX18" fmla="*/ 1438275 w 2667000"/>
              <a:gd name="connsiteY18" fmla="*/ 885825 h 2305050"/>
              <a:gd name="connsiteX19" fmla="*/ 1466850 w 2667000"/>
              <a:gd name="connsiteY19" fmla="*/ 914400 h 2305050"/>
              <a:gd name="connsiteX20" fmla="*/ 1495425 w 2667000"/>
              <a:gd name="connsiteY20" fmla="*/ 952500 h 2305050"/>
              <a:gd name="connsiteX21" fmla="*/ 1533525 w 2667000"/>
              <a:gd name="connsiteY21" fmla="*/ 971550 h 2305050"/>
              <a:gd name="connsiteX22" fmla="*/ 1638300 w 2667000"/>
              <a:gd name="connsiteY22" fmla="*/ 1057275 h 2305050"/>
              <a:gd name="connsiteX23" fmla="*/ 1714500 w 2667000"/>
              <a:gd name="connsiteY23" fmla="*/ 1133475 h 2305050"/>
              <a:gd name="connsiteX24" fmla="*/ 1752600 w 2667000"/>
              <a:gd name="connsiteY24" fmla="*/ 1162050 h 2305050"/>
              <a:gd name="connsiteX25" fmla="*/ 1790700 w 2667000"/>
              <a:gd name="connsiteY25" fmla="*/ 1200150 h 2305050"/>
              <a:gd name="connsiteX26" fmla="*/ 1828800 w 2667000"/>
              <a:gd name="connsiteY26" fmla="*/ 1228725 h 2305050"/>
              <a:gd name="connsiteX27" fmla="*/ 1857375 w 2667000"/>
              <a:gd name="connsiteY27" fmla="*/ 1247775 h 2305050"/>
              <a:gd name="connsiteX28" fmla="*/ 1914525 w 2667000"/>
              <a:gd name="connsiteY28" fmla="*/ 1304925 h 2305050"/>
              <a:gd name="connsiteX29" fmla="*/ 1981200 w 2667000"/>
              <a:gd name="connsiteY29" fmla="*/ 1352550 h 2305050"/>
              <a:gd name="connsiteX30" fmla="*/ 2000250 w 2667000"/>
              <a:gd name="connsiteY30" fmla="*/ 1381125 h 2305050"/>
              <a:gd name="connsiteX31" fmla="*/ 2085975 w 2667000"/>
              <a:gd name="connsiteY31" fmla="*/ 1447800 h 2305050"/>
              <a:gd name="connsiteX32" fmla="*/ 2114550 w 2667000"/>
              <a:gd name="connsiteY32" fmla="*/ 1476375 h 2305050"/>
              <a:gd name="connsiteX33" fmla="*/ 2143125 w 2667000"/>
              <a:gd name="connsiteY33" fmla="*/ 1514475 h 2305050"/>
              <a:gd name="connsiteX34" fmla="*/ 2190750 w 2667000"/>
              <a:gd name="connsiteY34" fmla="*/ 1552575 h 2305050"/>
              <a:gd name="connsiteX35" fmla="*/ 2257425 w 2667000"/>
              <a:gd name="connsiteY35" fmla="*/ 1619250 h 2305050"/>
              <a:gd name="connsiteX36" fmla="*/ 2286000 w 2667000"/>
              <a:gd name="connsiteY36" fmla="*/ 1647825 h 2305050"/>
              <a:gd name="connsiteX37" fmla="*/ 2314575 w 2667000"/>
              <a:gd name="connsiteY37" fmla="*/ 1676400 h 2305050"/>
              <a:gd name="connsiteX38" fmla="*/ 2362200 w 2667000"/>
              <a:gd name="connsiteY38" fmla="*/ 1733550 h 2305050"/>
              <a:gd name="connsiteX39" fmla="*/ 2400300 w 2667000"/>
              <a:gd name="connsiteY39" fmla="*/ 1800225 h 2305050"/>
              <a:gd name="connsiteX40" fmla="*/ 2438400 w 2667000"/>
              <a:gd name="connsiteY40" fmla="*/ 1876425 h 2305050"/>
              <a:gd name="connsiteX41" fmla="*/ 2514600 w 2667000"/>
              <a:gd name="connsiteY41" fmla="*/ 2000250 h 2305050"/>
              <a:gd name="connsiteX42" fmla="*/ 2543175 w 2667000"/>
              <a:gd name="connsiteY42" fmla="*/ 2047875 h 2305050"/>
              <a:gd name="connsiteX43" fmla="*/ 2581275 w 2667000"/>
              <a:gd name="connsiteY43" fmla="*/ 2095500 h 2305050"/>
              <a:gd name="connsiteX44" fmla="*/ 2600325 w 2667000"/>
              <a:gd name="connsiteY44" fmla="*/ 2133600 h 2305050"/>
              <a:gd name="connsiteX45" fmla="*/ 2619375 w 2667000"/>
              <a:gd name="connsiteY45" fmla="*/ 2162175 h 2305050"/>
              <a:gd name="connsiteX46" fmla="*/ 2628900 w 2667000"/>
              <a:gd name="connsiteY46" fmla="*/ 2190750 h 2305050"/>
              <a:gd name="connsiteX47" fmla="*/ 2667000 w 2667000"/>
              <a:gd name="connsiteY47" fmla="*/ 2286000 h 2305050"/>
              <a:gd name="connsiteX48" fmla="*/ 2667000 w 2667000"/>
              <a:gd name="connsiteY48" fmla="*/ 2305050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667000" h="2305050">
                <a:moveTo>
                  <a:pt x="0" y="0"/>
                </a:moveTo>
                <a:cubicBezTo>
                  <a:pt x="15875" y="6350"/>
                  <a:pt x="32173" y="11731"/>
                  <a:pt x="47625" y="19050"/>
                </a:cubicBezTo>
                <a:cubicBezTo>
                  <a:pt x="92538" y="40324"/>
                  <a:pt x="135297" y="66149"/>
                  <a:pt x="180975" y="85725"/>
                </a:cubicBezTo>
                <a:cubicBezTo>
                  <a:pt x="203200" y="95250"/>
                  <a:pt x="226280" y="102986"/>
                  <a:pt x="247650" y="114300"/>
                </a:cubicBezTo>
                <a:cubicBezTo>
                  <a:pt x="280374" y="131624"/>
                  <a:pt x="310135" y="154205"/>
                  <a:pt x="342900" y="171450"/>
                </a:cubicBezTo>
                <a:cubicBezTo>
                  <a:pt x="370572" y="186014"/>
                  <a:pt x="400953" y="194986"/>
                  <a:pt x="428625" y="209550"/>
                </a:cubicBezTo>
                <a:cubicBezTo>
                  <a:pt x="461390" y="226795"/>
                  <a:pt x="490445" y="250781"/>
                  <a:pt x="523875" y="266700"/>
                </a:cubicBezTo>
                <a:cubicBezTo>
                  <a:pt x="557427" y="282677"/>
                  <a:pt x="594761" y="289550"/>
                  <a:pt x="628650" y="304800"/>
                </a:cubicBezTo>
                <a:cubicBezTo>
                  <a:pt x="658459" y="318214"/>
                  <a:pt x="685137" y="337806"/>
                  <a:pt x="714375" y="352425"/>
                </a:cubicBezTo>
                <a:cubicBezTo>
                  <a:pt x="742344" y="366409"/>
                  <a:pt x="771185" y="378619"/>
                  <a:pt x="800100" y="390525"/>
                </a:cubicBezTo>
                <a:cubicBezTo>
                  <a:pt x="825184" y="400854"/>
                  <a:pt x="852037" y="406968"/>
                  <a:pt x="876300" y="419100"/>
                </a:cubicBezTo>
                <a:cubicBezTo>
                  <a:pt x="953607" y="457753"/>
                  <a:pt x="948236" y="470695"/>
                  <a:pt x="1019175" y="514350"/>
                </a:cubicBezTo>
                <a:cubicBezTo>
                  <a:pt x="1037314" y="525513"/>
                  <a:pt x="1057627" y="532726"/>
                  <a:pt x="1076325" y="542925"/>
                </a:cubicBezTo>
                <a:cubicBezTo>
                  <a:pt x="1092578" y="551790"/>
                  <a:pt x="1107766" y="562509"/>
                  <a:pt x="1123950" y="571500"/>
                </a:cubicBezTo>
                <a:cubicBezTo>
                  <a:pt x="1136362" y="578396"/>
                  <a:pt x="1151061" y="581559"/>
                  <a:pt x="1162050" y="590550"/>
                </a:cubicBezTo>
                <a:cubicBezTo>
                  <a:pt x="1284783" y="690968"/>
                  <a:pt x="1182130" y="620155"/>
                  <a:pt x="1266825" y="704850"/>
                </a:cubicBezTo>
                <a:cubicBezTo>
                  <a:pt x="1274920" y="712945"/>
                  <a:pt x="1287742" y="715391"/>
                  <a:pt x="1295400" y="723900"/>
                </a:cubicBezTo>
                <a:cubicBezTo>
                  <a:pt x="1316640" y="747500"/>
                  <a:pt x="1330099" y="777649"/>
                  <a:pt x="1352550" y="800100"/>
                </a:cubicBezTo>
                <a:lnTo>
                  <a:pt x="1438275" y="885825"/>
                </a:lnTo>
                <a:cubicBezTo>
                  <a:pt x="1447800" y="895350"/>
                  <a:pt x="1458768" y="903624"/>
                  <a:pt x="1466850" y="914400"/>
                </a:cubicBezTo>
                <a:cubicBezTo>
                  <a:pt x="1476375" y="927100"/>
                  <a:pt x="1483372" y="942169"/>
                  <a:pt x="1495425" y="952500"/>
                </a:cubicBezTo>
                <a:cubicBezTo>
                  <a:pt x="1506206" y="961741"/>
                  <a:pt x="1522075" y="963153"/>
                  <a:pt x="1533525" y="971550"/>
                </a:cubicBezTo>
                <a:cubicBezTo>
                  <a:pt x="1569914" y="998235"/>
                  <a:pt x="1606392" y="1025367"/>
                  <a:pt x="1638300" y="1057275"/>
                </a:cubicBezTo>
                <a:cubicBezTo>
                  <a:pt x="1663700" y="1082675"/>
                  <a:pt x="1685763" y="1111922"/>
                  <a:pt x="1714500" y="1133475"/>
                </a:cubicBezTo>
                <a:cubicBezTo>
                  <a:pt x="1727200" y="1143000"/>
                  <a:pt x="1740653" y="1151596"/>
                  <a:pt x="1752600" y="1162050"/>
                </a:cubicBezTo>
                <a:cubicBezTo>
                  <a:pt x="1766117" y="1173877"/>
                  <a:pt x="1777183" y="1188323"/>
                  <a:pt x="1790700" y="1200150"/>
                </a:cubicBezTo>
                <a:cubicBezTo>
                  <a:pt x="1802647" y="1210604"/>
                  <a:pt x="1815882" y="1219498"/>
                  <a:pt x="1828800" y="1228725"/>
                </a:cubicBezTo>
                <a:cubicBezTo>
                  <a:pt x="1838115" y="1235379"/>
                  <a:pt x="1848819" y="1240170"/>
                  <a:pt x="1857375" y="1247775"/>
                </a:cubicBezTo>
                <a:cubicBezTo>
                  <a:pt x="1877511" y="1265673"/>
                  <a:pt x="1892109" y="1289981"/>
                  <a:pt x="1914525" y="1304925"/>
                </a:cubicBezTo>
                <a:cubicBezTo>
                  <a:pt x="1930750" y="1315742"/>
                  <a:pt x="1969385" y="1340735"/>
                  <a:pt x="1981200" y="1352550"/>
                </a:cubicBezTo>
                <a:cubicBezTo>
                  <a:pt x="1989295" y="1360645"/>
                  <a:pt x="1991779" y="1373424"/>
                  <a:pt x="2000250" y="1381125"/>
                </a:cubicBezTo>
                <a:cubicBezTo>
                  <a:pt x="2027036" y="1405476"/>
                  <a:pt x="2060377" y="1422202"/>
                  <a:pt x="2085975" y="1447800"/>
                </a:cubicBezTo>
                <a:cubicBezTo>
                  <a:pt x="2095500" y="1457325"/>
                  <a:pt x="2105784" y="1466148"/>
                  <a:pt x="2114550" y="1476375"/>
                </a:cubicBezTo>
                <a:cubicBezTo>
                  <a:pt x="2124881" y="1488428"/>
                  <a:pt x="2131900" y="1503250"/>
                  <a:pt x="2143125" y="1514475"/>
                </a:cubicBezTo>
                <a:cubicBezTo>
                  <a:pt x="2157500" y="1528850"/>
                  <a:pt x="2175764" y="1538838"/>
                  <a:pt x="2190750" y="1552575"/>
                </a:cubicBezTo>
                <a:cubicBezTo>
                  <a:pt x="2213919" y="1573814"/>
                  <a:pt x="2235200" y="1597025"/>
                  <a:pt x="2257425" y="1619250"/>
                </a:cubicBezTo>
                <a:lnTo>
                  <a:pt x="2286000" y="1647825"/>
                </a:lnTo>
                <a:cubicBezTo>
                  <a:pt x="2295525" y="1657350"/>
                  <a:pt x="2307103" y="1665192"/>
                  <a:pt x="2314575" y="1676400"/>
                </a:cubicBezTo>
                <a:cubicBezTo>
                  <a:pt x="2341097" y="1716183"/>
                  <a:pt x="2325530" y="1696880"/>
                  <a:pt x="2362200" y="1733550"/>
                </a:cubicBezTo>
                <a:cubicBezTo>
                  <a:pt x="2383229" y="1796636"/>
                  <a:pt x="2355449" y="1723338"/>
                  <a:pt x="2400300" y="1800225"/>
                </a:cubicBezTo>
                <a:cubicBezTo>
                  <a:pt x="2414609" y="1824755"/>
                  <a:pt x="2424311" y="1851769"/>
                  <a:pt x="2438400" y="1876425"/>
                </a:cubicBezTo>
                <a:cubicBezTo>
                  <a:pt x="2511248" y="2003909"/>
                  <a:pt x="2441381" y="1885192"/>
                  <a:pt x="2514600" y="2000250"/>
                </a:cubicBezTo>
                <a:cubicBezTo>
                  <a:pt x="2524539" y="2015869"/>
                  <a:pt x="2532558" y="2032708"/>
                  <a:pt x="2543175" y="2047875"/>
                </a:cubicBezTo>
                <a:cubicBezTo>
                  <a:pt x="2554833" y="2064530"/>
                  <a:pt x="2569998" y="2078584"/>
                  <a:pt x="2581275" y="2095500"/>
                </a:cubicBezTo>
                <a:cubicBezTo>
                  <a:pt x="2589151" y="2107314"/>
                  <a:pt x="2593280" y="2121272"/>
                  <a:pt x="2600325" y="2133600"/>
                </a:cubicBezTo>
                <a:cubicBezTo>
                  <a:pt x="2606005" y="2143539"/>
                  <a:pt x="2614255" y="2151936"/>
                  <a:pt x="2619375" y="2162175"/>
                </a:cubicBezTo>
                <a:cubicBezTo>
                  <a:pt x="2623865" y="2171155"/>
                  <a:pt x="2624945" y="2181522"/>
                  <a:pt x="2628900" y="2190750"/>
                </a:cubicBezTo>
                <a:cubicBezTo>
                  <a:pt x="2640285" y="2217315"/>
                  <a:pt x="2667000" y="2257093"/>
                  <a:pt x="2667000" y="2286000"/>
                </a:cubicBezTo>
                <a:lnTo>
                  <a:pt x="2667000" y="230505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434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DD896-0521-4B33-BCB2-E9DEA256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스타일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90741345-26C5-44A9-8BAD-725402895E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58498"/>
              </p:ext>
            </p:extLst>
          </p:nvPr>
        </p:nvGraphicFramePr>
        <p:xfrm>
          <a:off x="1104900" y="1524001"/>
          <a:ext cx="7781925" cy="1371600"/>
        </p:xfrm>
        <a:graphic>
          <a:graphicData uri="http://schemas.openxmlformats.org/drawingml/2006/table">
            <a:tbl>
              <a:tblPr/>
              <a:tblGrid>
                <a:gridCol w="193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5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속성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hlinkClick r:id="rId2"/>
                        </a:rPr>
                        <a:t>list-style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리스트에 대한 속성을 한줄로 설정한다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hlinkClick r:id="rId3"/>
                        </a:rPr>
                        <a:t>list-style-image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리스트 항목 마커를 이미지로 지정한다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.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hlinkClick r:id="rId4"/>
                        </a:rPr>
                        <a:t>list-style-position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리스트 마커의 위치를 안쪽인지 바깥쪽인지를 지정한다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.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hlinkClick r:id="rId5"/>
                        </a:rPr>
                        <a:t>list-style-type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리스트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마커의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 타입을 지정한다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.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8B8A82D9-D203-4D17-B465-EA5C60963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4" y="3495675"/>
            <a:ext cx="6410325" cy="2407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0605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수평 리스트 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1009650" y="1443037"/>
            <a:ext cx="8096250" cy="50498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html&gt;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&lt;html&gt;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&lt;head&gt;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&lt;style&gt;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{ 	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list-style:none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text-align:center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	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border-top:1px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solid red;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border-bottom:1px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solid red;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padding:10px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0;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	}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li { </a:t>
            </a:r>
            <a:r>
              <a:rPr lang="en-US" altLang="ko-KR" sz="1600" kern="0" dirty="0">
                <a:solidFill>
                  <a:srgbClr val="FF0000"/>
                </a:solidFill>
                <a:ea typeface="굴림체"/>
              </a:rPr>
              <a:t>	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FF0000"/>
                </a:solidFill>
                <a:ea typeface="굴림체"/>
              </a:rPr>
              <a:t>			</a:t>
            </a:r>
            <a:r>
              <a:rPr lang="en-US" altLang="ko-KR" sz="1600" kern="0" dirty="0" err="1">
                <a:solidFill>
                  <a:srgbClr val="FF0000"/>
                </a:solidFill>
                <a:ea typeface="굴림체"/>
              </a:rPr>
              <a:t>display:inline</a:t>
            </a:r>
            <a:r>
              <a:rPr lang="en-US" altLang="ko-KR" sz="1600" kern="0" dirty="0">
                <a:solidFill>
                  <a:srgbClr val="FF0000"/>
                </a:solidFill>
                <a:ea typeface="굴림체"/>
              </a:rPr>
              <a:t>;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text-transform:uppercase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	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padding:0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10px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letter-spacing:10px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	}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li a {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text-decoration:none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color:black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 }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li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a:hover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{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text-decoration:underline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 }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&lt;/style&gt;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&lt;/head&gt;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ea typeface="굴림체"/>
            </a:endParaRPr>
          </a:p>
        </p:txBody>
      </p:sp>
    </p:spTree>
    <p:extLst>
      <p:ext uri="{BB962C8B-B14F-4D97-AF65-F5344CB8AC3E}">
        <p14:creationId xmlns:p14="http://schemas.microsoft.com/office/powerpoint/2010/main" val="3453894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수평 리스트 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1752600" y="1905002"/>
            <a:ext cx="8212138" cy="24193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&lt;li&gt;&lt;a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="#"&gt;Home&lt;/a&gt;&lt;/li&gt;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&lt;li&gt;&lt;a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="#"&gt;Blog&lt;/a&gt;&lt;/li&gt;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&lt;li&gt;&lt;a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="#"&gt;About&lt;/a&gt;&lt;/li&gt;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&lt;li&gt;&lt;a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="#"&gt;Contact&lt;/a&gt;&lt;/li&gt;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26625" name="_x474639432" descr="EMB00002228312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206" y="4448175"/>
            <a:ext cx="6752532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933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7F88A-C2EC-49C8-B9C8-26605463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레이아웃이란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890FCE-B370-4052-A015-4B01FA22F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웹페이지에서 </a:t>
            </a:r>
            <a:r>
              <a:rPr lang="en-US" altLang="ko-KR" dirty="0"/>
              <a:t>HTML </a:t>
            </a:r>
            <a:r>
              <a:rPr lang="ko-KR" altLang="en-US" dirty="0"/>
              <a:t>요소의 위치</a:t>
            </a:r>
            <a:r>
              <a:rPr lang="en-US" altLang="ko-KR" dirty="0"/>
              <a:t>, </a:t>
            </a:r>
            <a:r>
              <a:rPr lang="ko-KR" altLang="en-US" dirty="0"/>
              <a:t>크기 등을 결정하는 것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/>
              <a:t>집안에서의 가구 배치와 비슷하다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54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7BDE4-C3AF-450E-80D3-53B01554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블록요소와 인라인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F64D0F-7815-4CF1-B62E-7D6AB8F5E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블록</a:t>
            </a:r>
            <a:r>
              <a:rPr lang="en-US" altLang="ko-KR" dirty="0"/>
              <a:t>(block) </a:t>
            </a:r>
            <a:r>
              <a:rPr lang="ko-KR" altLang="en-US" dirty="0"/>
              <a:t>요소 </a:t>
            </a:r>
            <a:r>
              <a:rPr lang="en-US" altLang="ko-KR" dirty="0"/>
              <a:t>- </a:t>
            </a:r>
            <a:r>
              <a:rPr lang="ko-KR" altLang="en-US" dirty="0"/>
              <a:t>화면의 한 줄을 전부 차지한다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ko-KR" altLang="en-US" dirty="0"/>
              <a:t>인라인</a:t>
            </a:r>
            <a:r>
              <a:rPr lang="en-US" altLang="ko-KR" dirty="0"/>
              <a:t>(inline) </a:t>
            </a:r>
            <a:r>
              <a:rPr lang="ko-KR" altLang="en-US" dirty="0"/>
              <a:t>요소 </a:t>
            </a:r>
            <a:r>
              <a:rPr lang="en-US" altLang="ko-KR" dirty="0"/>
              <a:t>- </a:t>
            </a:r>
            <a:r>
              <a:rPr lang="ko-KR" altLang="en-US" dirty="0"/>
              <a:t>한 줄에 차례대로 배치된다</a:t>
            </a:r>
            <a:r>
              <a:rPr lang="en-US" altLang="ko-KR" dirty="0"/>
              <a:t>. </a:t>
            </a:r>
            <a:r>
              <a:rPr lang="ko-KR" altLang="en-US" dirty="0"/>
              <a:t>현재 줄에서 필요한 만큼의 너비만을 차지한다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465FCE0-8435-43F4-A336-E4778101E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54413"/>
            <a:ext cx="58674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567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D4FE4-0671-4CE5-81E5-1FDF8F395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75B3E-F221-4E4D-A285-8FA2D1154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줄을 전부 차지</a:t>
            </a:r>
            <a:endParaRPr lang="en-US" altLang="ko-KR" dirty="0"/>
          </a:p>
          <a:p>
            <a:r>
              <a:rPr lang="en-US" altLang="ko-KR" dirty="0"/>
              <a:t>&lt;h1&gt;, &lt;p&gt;, &lt;ul&gt;, &lt;li&gt;, &lt;table&gt;, &lt;blockquote&gt;, &lt;pre&gt;, &lt;div&gt; &lt;form&gt; , &lt;header&gt;, &lt;nav&gt; </a:t>
            </a:r>
            <a:r>
              <a:rPr lang="ko-KR" altLang="en-US" dirty="0"/>
              <a:t>요소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E2BFD2C-1643-4E14-B6AC-D7DFD58C8369}"/>
              </a:ext>
            </a:extLst>
          </p:cNvPr>
          <p:cNvSpPr txBox="1">
            <a:spLocks/>
          </p:cNvSpPr>
          <p:nvPr/>
        </p:nvSpPr>
        <p:spPr bwMode="auto">
          <a:xfrm>
            <a:off x="984250" y="3429000"/>
            <a:ext cx="8212138" cy="1714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</a:rPr>
              <a:t> style="background-color: red"&gt;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h1</a:t>
            </a:r>
            <a:r>
              <a:rPr lang="ko-KR" altLang="en-US" sz="1600" kern="0" dirty="0">
                <a:solidFill>
                  <a:srgbClr val="000000"/>
                </a:solidFill>
              </a:rPr>
              <a:t>으로 정의된 부분입니다</a:t>
            </a:r>
            <a:r>
              <a:rPr lang="en-US" altLang="ko-KR" sz="1600" kern="0" dirty="0">
                <a:solidFill>
                  <a:srgbClr val="000000"/>
                </a:solidFill>
              </a:rPr>
              <a:t>.&lt;/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&lt;div style="background-color: aqua"&gt;div</a:t>
            </a:r>
            <a:r>
              <a:rPr lang="ko-KR" altLang="en-US" sz="1600" kern="0" dirty="0">
                <a:solidFill>
                  <a:srgbClr val="000000"/>
                </a:solidFill>
              </a:rPr>
              <a:t>로 정의된 부분입니다</a:t>
            </a:r>
            <a:r>
              <a:rPr lang="en-US" altLang="ko-KR" sz="1600" kern="0" dirty="0">
                <a:solidFill>
                  <a:srgbClr val="000000"/>
                </a:solidFill>
              </a:rPr>
              <a:t>.&lt;/div&gt;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 style="background-color: yellow"&gt;p</a:t>
            </a:r>
            <a:r>
              <a:rPr lang="ko-KR" altLang="en-US" sz="1600" kern="0" dirty="0">
                <a:solidFill>
                  <a:srgbClr val="000000"/>
                </a:solidFill>
              </a:rPr>
              <a:t>로 정의된 부분입니다</a:t>
            </a:r>
            <a:r>
              <a:rPr lang="en-US" altLang="ko-KR" sz="1600" kern="0" dirty="0">
                <a:solidFill>
                  <a:srgbClr val="000000"/>
                </a:solidFill>
              </a:rPr>
              <a:t>.&lt;/p&gt;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&lt;pre style="background-color: green"&gt;pre</a:t>
            </a:r>
            <a:r>
              <a:rPr lang="ko-KR" altLang="en-US" sz="1600" kern="0" dirty="0">
                <a:solidFill>
                  <a:srgbClr val="000000"/>
                </a:solidFill>
              </a:rPr>
              <a:t>로 정의된 부분입니다</a:t>
            </a:r>
            <a:r>
              <a:rPr lang="en-US" altLang="ko-KR" sz="1600" kern="0" dirty="0">
                <a:solidFill>
                  <a:srgbClr val="000000"/>
                </a:solidFill>
              </a:rPr>
              <a:t>.&lt;/pre&gt;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382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970C2-3651-42BA-BB96-ECE6D8B3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인라인요소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80941-7CD4-4F11-9602-0E4ECB449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인라인 요소들은 한 줄 안에 차례대로 배치</a:t>
            </a:r>
            <a:endParaRPr lang="en-US" altLang="ko-KR" dirty="0"/>
          </a:p>
          <a:p>
            <a:r>
              <a:rPr lang="en-US" altLang="ko-KR" dirty="0"/>
              <a:t>&lt;a&gt;, &lt;</a:t>
            </a:r>
            <a:r>
              <a:rPr lang="en-US" altLang="ko-KR" dirty="0" err="1"/>
              <a:t>img</a:t>
            </a:r>
            <a:r>
              <a:rPr lang="en-US" altLang="ko-KR" dirty="0"/>
              <a:t>&gt;, &lt;strong&gt;, &lt;</a:t>
            </a:r>
            <a:r>
              <a:rPr lang="en-US" altLang="ko-KR" dirty="0" err="1"/>
              <a:t>em</a:t>
            </a:r>
            <a:r>
              <a:rPr lang="en-US" altLang="ko-KR" dirty="0"/>
              <a:t>&gt;, &lt;</a:t>
            </a:r>
            <a:r>
              <a:rPr lang="en-US" altLang="ko-KR" dirty="0" err="1"/>
              <a:t>br</a:t>
            </a:r>
            <a:r>
              <a:rPr lang="en-US" altLang="ko-KR" dirty="0"/>
              <a:t>&gt;, &lt;input&gt;, &lt;span&gt; </a:t>
            </a:r>
            <a:r>
              <a:rPr lang="ko-KR" altLang="en-US" dirty="0"/>
              <a:t>요소</a:t>
            </a:r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795208A-4547-490F-8489-44A7D471FA88}"/>
              </a:ext>
            </a:extLst>
          </p:cNvPr>
          <p:cNvSpPr txBox="1">
            <a:spLocks/>
          </p:cNvSpPr>
          <p:nvPr/>
        </p:nvSpPr>
        <p:spPr bwMode="auto">
          <a:xfrm>
            <a:off x="838200" y="3035300"/>
            <a:ext cx="8212138" cy="1714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em</a:t>
            </a:r>
            <a:r>
              <a:rPr lang="en-US" altLang="ko-KR" sz="1600" kern="0" dirty="0">
                <a:solidFill>
                  <a:srgbClr val="000000"/>
                </a:solidFill>
              </a:rPr>
              <a:t> style="background-color: red"&gt;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em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</a:rPr>
              <a:t>요소</a:t>
            </a:r>
            <a:r>
              <a:rPr lang="en-US" altLang="ko-KR" sz="1600" kern="0" dirty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em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&lt;span style="background-color: aqua"&gt;span </a:t>
            </a:r>
            <a:r>
              <a:rPr lang="ko-KR" altLang="en-US" sz="1600" kern="0" dirty="0">
                <a:solidFill>
                  <a:srgbClr val="000000"/>
                </a:solidFill>
              </a:rPr>
              <a:t>요소</a:t>
            </a:r>
            <a:r>
              <a:rPr lang="en-US" altLang="ko-KR" sz="1600" kern="0" dirty="0">
                <a:solidFill>
                  <a:srgbClr val="000000"/>
                </a:solidFill>
              </a:rPr>
              <a:t>&lt;/span&gt;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pome.png</a:t>
            </a:r>
            <a:r>
              <a:rPr lang="en-US" altLang="ko-KR" sz="1600" kern="0" dirty="0">
                <a:solidFill>
                  <a:srgbClr val="000000"/>
                </a:solidFill>
              </a:rPr>
              <a:t>" width="60" height="60" /&gt;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="http://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www.w3c.org</a:t>
            </a:r>
            <a:r>
              <a:rPr lang="en-US" altLang="ko-KR" sz="1600" kern="0" dirty="0">
                <a:solidFill>
                  <a:srgbClr val="000000"/>
                </a:solidFill>
              </a:rPr>
              <a:t>"&gt;a </a:t>
            </a:r>
            <a:r>
              <a:rPr lang="ko-KR" altLang="en-US" sz="1600" kern="0" dirty="0">
                <a:solidFill>
                  <a:srgbClr val="000000"/>
                </a:solidFill>
              </a:rPr>
              <a:t>요소</a:t>
            </a:r>
            <a:r>
              <a:rPr lang="en-US" altLang="ko-KR" sz="1600" kern="0" dirty="0">
                <a:solidFill>
                  <a:srgbClr val="000000"/>
                </a:solidFill>
              </a:rPr>
              <a:t>&lt;/a&gt;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468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3310B-F8F2-4B83-826D-62A764EB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r>
              <a:rPr lang="ko-KR" altLang="en-US" dirty="0"/>
              <a:t>의 </a:t>
            </a:r>
            <a:r>
              <a:rPr lang="en-US" altLang="ko-KR" dirty="0"/>
              <a:t>display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5755DF-AAE8-4833-B88C-F2CEECD30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속성 </a:t>
            </a:r>
            <a:r>
              <a:rPr lang="en-US" altLang="ko-KR" dirty="0"/>
              <a:t>display</a:t>
            </a:r>
            <a:r>
              <a:rPr lang="ko-KR" altLang="en-US" dirty="0"/>
              <a:t>를 </a:t>
            </a:r>
            <a:r>
              <a:rPr lang="en-US" altLang="ko-KR" dirty="0"/>
              <a:t>block</a:t>
            </a:r>
            <a:r>
              <a:rPr lang="ko-KR" altLang="en-US" dirty="0"/>
              <a:t>으로 설정하면 </a:t>
            </a:r>
            <a:r>
              <a:rPr lang="en-US" altLang="ko-KR" dirty="0"/>
              <a:t>-&gt; </a:t>
            </a:r>
            <a:r>
              <a:rPr lang="ko-KR" altLang="en-US" dirty="0"/>
              <a:t>블록 요소처럼 배치</a:t>
            </a:r>
            <a:endParaRPr lang="en-US" altLang="ko-KR" dirty="0"/>
          </a:p>
          <a:p>
            <a:r>
              <a:rPr lang="en-US" altLang="ko-KR" dirty="0"/>
              <a:t>display</a:t>
            </a:r>
            <a:r>
              <a:rPr lang="ko-KR" altLang="en-US" dirty="0"/>
              <a:t>를 </a:t>
            </a:r>
            <a:r>
              <a:rPr lang="en-US" altLang="ko-KR" dirty="0"/>
              <a:t>inline</a:t>
            </a:r>
            <a:r>
              <a:rPr lang="ko-KR" altLang="en-US" dirty="0"/>
              <a:t>으로 설정</a:t>
            </a:r>
            <a:r>
              <a:rPr lang="en-US" altLang="ko-KR" dirty="0"/>
              <a:t>-&gt;</a:t>
            </a:r>
            <a:r>
              <a:rPr lang="ko-KR" altLang="en-US" dirty="0"/>
              <a:t> 인라인 요소처럼 배치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display:block</a:t>
            </a:r>
            <a:r>
              <a:rPr lang="en-US" altLang="ko-KR" dirty="0"/>
              <a:t> : </a:t>
            </a:r>
            <a:r>
              <a:rPr lang="ko-KR" altLang="en-US" dirty="0"/>
              <a:t>블록</a:t>
            </a:r>
            <a:r>
              <a:rPr lang="en-US" altLang="ko-KR" dirty="0"/>
              <a:t>(block)</a:t>
            </a:r>
          </a:p>
          <a:p>
            <a:pPr lvl="1"/>
            <a:r>
              <a:rPr lang="en-US" altLang="ko-KR" dirty="0" err="1"/>
              <a:t>display:inline</a:t>
            </a:r>
            <a:r>
              <a:rPr lang="en-US" altLang="ko-KR" dirty="0"/>
              <a:t> : </a:t>
            </a:r>
            <a:r>
              <a:rPr lang="ko-KR" altLang="en-US" dirty="0"/>
              <a:t>인라인</a:t>
            </a:r>
            <a:r>
              <a:rPr lang="en-US" altLang="ko-KR" dirty="0"/>
              <a:t>(inline)</a:t>
            </a:r>
          </a:p>
          <a:p>
            <a:pPr lvl="1"/>
            <a:r>
              <a:rPr lang="en-US" altLang="ko-KR" dirty="0" err="1"/>
              <a:t>display:none</a:t>
            </a:r>
            <a:r>
              <a:rPr lang="en-US" altLang="ko-KR" dirty="0"/>
              <a:t> : </a:t>
            </a:r>
            <a:r>
              <a:rPr lang="ko-KR" altLang="en-US" dirty="0"/>
              <a:t>없는 것으로 간주됨</a:t>
            </a:r>
          </a:p>
          <a:p>
            <a:pPr lvl="1"/>
            <a:r>
              <a:rPr lang="en-US" altLang="ko-KR" dirty="0" err="1"/>
              <a:t>display:hidden</a:t>
            </a:r>
            <a:r>
              <a:rPr lang="en-US" altLang="ko-KR" dirty="0"/>
              <a:t> : </a:t>
            </a:r>
            <a:r>
              <a:rPr lang="ko-KR" altLang="en-US" dirty="0"/>
              <a:t>화면에서 </a:t>
            </a:r>
            <a:r>
              <a:rPr lang="ko-KR" altLang="en-US" dirty="0" err="1"/>
              <a:t>감춰짐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644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292350" y="604837"/>
            <a:ext cx="8212138" cy="5648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&lt;title&gt;display </a:t>
            </a:r>
            <a:r>
              <a:rPr lang="ko-KR" altLang="en-US" sz="1600" kern="0" dirty="0">
                <a:solidFill>
                  <a:srgbClr val="000000"/>
                </a:solidFill>
              </a:rPr>
              <a:t>속성</a:t>
            </a:r>
            <a:r>
              <a:rPr lang="en-US" altLang="ko-KR" sz="1600" kern="0" dirty="0">
                <a:solidFill>
                  <a:srgbClr val="000000"/>
                </a:solidFill>
              </a:rPr>
              <a:t>&lt;/title&gt;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.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menubar</a:t>
            </a:r>
            <a:r>
              <a:rPr lang="en-US" altLang="ko-KR" sz="1600" kern="0" dirty="0">
                <a:solidFill>
                  <a:srgbClr val="000000"/>
                </a:solidFill>
              </a:rPr>
              <a:t> li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display: inline;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background-color: yellow;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border: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1px</a:t>
            </a:r>
            <a:r>
              <a:rPr lang="en-US" altLang="ko-KR" sz="1600" kern="0" dirty="0">
                <a:solidFill>
                  <a:srgbClr val="000000"/>
                </a:solidFill>
              </a:rPr>
              <a:t> solid;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border-color: red;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margin: 0;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padding: .</a:t>
            </a:r>
            <a:r>
              <a:rPr lang="en-US" altLang="ko-KR" sz="1600" kern="0" dirty="0" err="1">
                <a:solidFill>
                  <a:srgbClr val="000000"/>
                </a:solidFill>
              </a:rPr>
              <a:t>5em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 class="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menubar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&lt;li&gt;&lt;a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="”#”"&gt;</a:t>
            </a:r>
            <a:r>
              <a:rPr lang="ko-KR" altLang="en-US" sz="1600" kern="0" dirty="0">
                <a:solidFill>
                  <a:srgbClr val="000000"/>
                </a:solidFill>
              </a:rPr>
              <a:t>홈으로</a:t>
            </a:r>
            <a:r>
              <a:rPr lang="en-US" altLang="ko-KR" sz="1600" kern="0" dirty="0">
                <a:solidFill>
                  <a:srgbClr val="000000"/>
                </a:solidFill>
              </a:rPr>
              <a:t>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&lt;li&gt;&lt;a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="”#”"&gt;</a:t>
            </a:r>
            <a:r>
              <a:rPr lang="ko-KR" altLang="en-US" sz="1600" kern="0" dirty="0">
                <a:solidFill>
                  <a:srgbClr val="000000"/>
                </a:solidFill>
              </a:rPr>
              <a:t>회사 소개</a:t>
            </a:r>
            <a:r>
              <a:rPr lang="en-US" altLang="ko-KR" sz="1600" kern="0" dirty="0">
                <a:solidFill>
                  <a:srgbClr val="000000"/>
                </a:solidFill>
              </a:rPr>
              <a:t>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&lt;li&gt;&lt;a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="”#”"&gt;</a:t>
            </a:r>
            <a:r>
              <a:rPr lang="ko-KR" altLang="en-US" sz="1600" kern="0" dirty="0">
                <a:solidFill>
                  <a:srgbClr val="000000"/>
                </a:solidFill>
              </a:rPr>
              <a:t>제품 소개</a:t>
            </a:r>
            <a:r>
              <a:rPr lang="en-US" altLang="ko-KR" sz="1600" kern="0" dirty="0">
                <a:solidFill>
                  <a:srgbClr val="000000"/>
                </a:solidFill>
              </a:rPr>
              <a:t>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&lt;li&gt;&lt;a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="”#”"&gt;</a:t>
            </a:r>
            <a:r>
              <a:rPr lang="ko-KR" altLang="en-US" sz="1600" kern="0" dirty="0">
                <a:solidFill>
                  <a:srgbClr val="000000"/>
                </a:solidFill>
              </a:rPr>
              <a:t>질문과 대답</a:t>
            </a:r>
            <a:r>
              <a:rPr lang="en-US" altLang="ko-KR" sz="1600" kern="0" dirty="0">
                <a:solidFill>
                  <a:srgbClr val="000000"/>
                </a:solidFill>
              </a:rPr>
              <a:t>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&lt;li&gt;&lt;a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="”#”"&gt;</a:t>
            </a:r>
            <a:r>
              <a:rPr lang="ko-KR" altLang="en-US" sz="1600" kern="0" dirty="0">
                <a:solidFill>
                  <a:srgbClr val="000000"/>
                </a:solidFill>
              </a:rPr>
              <a:t>연락처</a:t>
            </a:r>
            <a:r>
              <a:rPr lang="en-US" altLang="ko-KR" sz="1600" kern="0" dirty="0">
                <a:solidFill>
                  <a:srgbClr val="000000"/>
                </a:solidFill>
              </a:rPr>
              <a:t>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6145" name="_x182487160" descr="EMB000018ec3db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11262"/>
            <a:ext cx="45283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EEFD76-B2A1-41CF-A462-3399ADA4B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57525"/>
            <a:ext cx="45624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4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21CD6-6148-4493-8A98-94ADF2B5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박스모델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F953DD-95F7-4B80-8086-37EEFC95B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요소들을 박스</a:t>
            </a:r>
            <a:r>
              <a:rPr lang="en-US" altLang="ko-KR" dirty="0"/>
              <a:t>(</a:t>
            </a:r>
            <a:r>
              <a:rPr lang="ko-KR" altLang="en-US" dirty="0"/>
              <a:t>사각형</a:t>
            </a:r>
            <a:r>
              <a:rPr lang="en-US" altLang="ko-KR" dirty="0"/>
              <a:t>) </a:t>
            </a:r>
            <a:r>
              <a:rPr lang="ko-KR" altLang="en-US" dirty="0"/>
              <a:t>형태로 그리는 것</a:t>
            </a:r>
          </a:p>
          <a:p>
            <a:r>
              <a:rPr lang="ko-KR" altLang="en-US" dirty="0"/>
              <a:t>박스는 배치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경계 등의 속성을 가진다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16E4D0E-6CAD-41D2-A124-DADA34F22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86075"/>
            <a:ext cx="8089753" cy="329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307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요소의 위치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top, bottom, left, right </a:t>
            </a:r>
            <a:r>
              <a:rPr lang="ko-KR" altLang="en-US" dirty="0"/>
              <a:t>속성으로 결정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4" y="2738439"/>
            <a:ext cx="65436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274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위치 설정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정적 위치 설정</a:t>
            </a:r>
            <a:r>
              <a:rPr lang="en-US" altLang="ko-KR" dirty="0"/>
              <a:t>(static positioning) - </a:t>
            </a:r>
            <a:r>
              <a:rPr lang="ko-KR" altLang="en-US" dirty="0"/>
              <a:t>정상적인 흐름에 따른 배치</a:t>
            </a:r>
          </a:p>
          <a:p>
            <a:pPr lvl="0"/>
            <a:r>
              <a:rPr lang="ko-KR" altLang="en-US" dirty="0"/>
              <a:t>상대 위치 설정</a:t>
            </a:r>
            <a:r>
              <a:rPr lang="en-US" altLang="ko-KR" dirty="0"/>
              <a:t>(relative positioning) - </a:t>
            </a:r>
            <a:r>
              <a:rPr lang="ko-KR" altLang="en-US" dirty="0"/>
              <a:t>정상적인 위치가 기준점이 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ko-KR" altLang="en-US" dirty="0"/>
              <a:t>절대 위치 설정</a:t>
            </a:r>
            <a:r>
              <a:rPr lang="en-US" altLang="ko-KR" dirty="0"/>
              <a:t>(absolute positioning) - </a:t>
            </a:r>
            <a:r>
              <a:rPr lang="ko-KR" altLang="en-US" dirty="0"/>
              <a:t>컨테이너의 원점이 기준점이 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ko-KR" altLang="en-US" dirty="0"/>
              <a:t>고정 위치 설정</a:t>
            </a:r>
            <a:r>
              <a:rPr lang="en-US" altLang="ko-KR" dirty="0"/>
              <a:t>(fixed positioning) - </a:t>
            </a:r>
            <a:r>
              <a:rPr lang="ko-KR" altLang="en-US" dirty="0"/>
              <a:t>윈도우의 원점이 기준점이 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593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위치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8125"/>
            <a:ext cx="10515600" cy="4351338"/>
          </a:xfrm>
        </p:spPr>
        <p:txBody>
          <a:bodyPr/>
          <a:lstStyle/>
          <a:p>
            <a:r>
              <a:rPr lang="ko-KR" altLang="en-US" b="1" dirty="0"/>
              <a:t>정적 위치 설정</a:t>
            </a:r>
            <a:r>
              <a:rPr lang="en-US" altLang="ko-KR" b="1" dirty="0"/>
              <a:t>(static positioning)</a:t>
            </a:r>
            <a:endParaRPr lang="en-US" altLang="ko-KR" dirty="0"/>
          </a:p>
          <a:p>
            <a:pPr lvl="1"/>
            <a:r>
              <a:rPr lang="ko-KR" altLang="en-US" dirty="0"/>
              <a:t>블록 요소들은 박스처럼 상하로 쌓이게 되고 </a:t>
            </a:r>
            <a:r>
              <a:rPr lang="ko-KR" altLang="en-US" dirty="0" err="1"/>
              <a:t>인라인</a:t>
            </a:r>
            <a:r>
              <a:rPr lang="ko-KR" altLang="en-US" dirty="0"/>
              <a:t> 요소들은 한 줄에 차례대로 배치</a:t>
            </a:r>
          </a:p>
        </p:txBody>
      </p:sp>
      <p:pic>
        <p:nvPicPr>
          <p:cNvPr id="5" name="_x182687080" descr="EMB000018ec3dba">
            <a:extLst>
              <a:ext uri="{FF2B5EF4-FFF2-40B4-BE49-F238E27FC236}">
                <a16:creationId xmlns:a16="http://schemas.microsoft.com/office/drawing/2014/main" id="{7A006983-EA14-4299-B194-7AEC98A77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664" y="3052763"/>
            <a:ext cx="5138225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617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상대 위치 설정</a:t>
            </a:r>
            <a:r>
              <a:rPr lang="en-US" altLang="ko-KR" b="1" dirty="0"/>
              <a:t>(relative positioning)</a:t>
            </a:r>
          </a:p>
          <a:p>
            <a:pPr lvl="1"/>
            <a:r>
              <a:rPr lang="ko-KR" altLang="en-US" dirty="0"/>
              <a:t>정상적인 위치에서 상대적으로 요소가 배치</a:t>
            </a:r>
          </a:p>
        </p:txBody>
      </p:sp>
      <p:pic>
        <p:nvPicPr>
          <p:cNvPr id="11265" name="_x182521592" descr="EMB000018ec3d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820" y="3265488"/>
            <a:ext cx="4135575" cy="225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B90D2BA6-79C0-4361-99E7-362B58B5516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상대 위치 설정</a:t>
            </a:r>
          </a:p>
        </p:txBody>
      </p:sp>
    </p:spTree>
    <p:extLst>
      <p:ext uri="{BB962C8B-B14F-4D97-AF65-F5344CB8AC3E}">
        <p14:creationId xmlns:p14="http://schemas.microsoft.com/office/powerpoint/2010/main" val="828853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절대 위치</a:t>
            </a:r>
            <a:r>
              <a:rPr lang="en-US" altLang="ko-KR" b="1" dirty="0"/>
              <a:t>(absolute positioning)</a:t>
            </a:r>
          </a:p>
          <a:p>
            <a:pPr lvl="1"/>
            <a:r>
              <a:rPr lang="ko-KR" altLang="en-US" dirty="0"/>
              <a:t>전체 페이지를 기준으로 시작 위치에서 </a:t>
            </a:r>
            <a:r>
              <a:rPr lang="en-US" altLang="ko-KR" dirty="0"/>
              <a:t>top, left, bottom, right </a:t>
            </a:r>
            <a:r>
              <a:rPr lang="ko-KR" altLang="en-US" dirty="0"/>
              <a:t>만큼 떨어진 위치에 배치</a:t>
            </a:r>
          </a:p>
        </p:txBody>
      </p:sp>
      <p:pic>
        <p:nvPicPr>
          <p:cNvPr id="12289" name="_x181835208" descr="EMB000018ec3db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483" y="3201082"/>
            <a:ext cx="4691908" cy="256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D38C2F6E-9B90-451F-8863-8E52F397A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절대 위치 설정</a:t>
            </a:r>
          </a:p>
        </p:txBody>
      </p:sp>
    </p:spTree>
    <p:extLst>
      <p:ext uri="{BB962C8B-B14F-4D97-AF65-F5344CB8AC3E}">
        <p14:creationId xmlns:p14="http://schemas.microsoft.com/office/powerpoint/2010/main" val="3812039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고정 위치 설정</a:t>
            </a:r>
            <a:r>
              <a:rPr lang="en-US" altLang="ko-KR" b="1" dirty="0"/>
              <a:t>(fixed positioning)</a:t>
            </a:r>
          </a:p>
          <a:p>
            <a:pPr lvl="1"/>
            <a:r>
              <a:rPr lang="ko-KR" altLang="en-US" dirty="0"/>
              <a:t>브라우저 윈도우에 상대적으로 요소의 위치를 잡는 것</a:t>
            </a:r>
          </a:p>
        </p:txBody>
      </p:sp>
      <p:pic>
        <p:nvPicPr>
          <p:cNvPr id="14337" name="_x182987176" descr="EMB000018ec3d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366" y="3154362"/>
            <a:ext cx="3207724" cy="169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6602E604-A073-4119-983F-23FDD89D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정적 위치 설정</a:t>
            </a:r>
          </a:p>
        </p:txBody>
      </p:sp>
    </p:spTree>
    <p:extLst>
      <p:ext uri="{BB962C8B-B14F-4D97-AF65-F5344CB8AC3E}">
        <p14:creationId xmlns:p14="http://schemas.microsoft.com/office/powerpoint/2010/main" val="4135569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고정 위치 설정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190750" y="1333501"/>
            <a:ext cx="8212138" cy="407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&lt;p&gt;block #1&lt;/p&gt;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 id="two"&gt;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block #2&lt;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position: fixed;&lt;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top:0px</a:t>
            </a:r>
            <a:r>
              <a:rPr lang="en-US" altLang="ko-KR" sz="1600" kern="0" dirty="0">
                <a:solidFill>
                  <a:srgbClr val="000000"/>
                </a:solidFill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right:10px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&lt;p&gt;block #3&lt;/p&gt;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&lt;p&gt;block #4&lt;/p&gt;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&lt;p&gt;block #5&lt;/p&gt;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&lt;p&gt;block #6&lt;/p&gt;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&lt;p&gt;block #7&lt;/p&gt;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&lt;p&gt;block #8&lt;/p&gt;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&lt;p&gt;block #9&lt;/p&gt;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&lt;p&gt;block #10&lt;/p&gt;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&lt;p&gt;block #11&lt;/p&gt;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13313" name="_x182987176" descr="EMB000018ec3db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820" y="1630364"/>
            <a:ext cx="4106069" cy="207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_x182964016" descr="EMB000018ec3dc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820" y="3933826"/>
            <a:ext cx="4106069" cy="207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292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float</a:t>
            </a:r>
            <a:r>
              <a:rPr lang="ko-KR" altLang="en-US" dirty="0"/>
              <a:t> 속성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</a:t>
            </a:r>
            <a:r>
              <a:rPr lang="ko-KR" altLang="en-US" dirty="0" err="1"/>
              <a:t>콘텐츠</a:t>
            </a:r>
            <a:r>
              <a:rPr lang="ko-KR" altLang="en-US" dirty="0"/>
              <a:t> 주위로 다른 </a:t>
            </a:r>
            <a:r>
              <a:rPr lang="ko-KR" altLang="en-US" dirty="0" err="1"/>
              <a:t>콘텐츠들이</a:t>
            </a:r>
            <a:r>
              <a:rPr lang="ko-KR" altLang="en-US" dirty="0"/>
              <a:t> 물처럼 흘러가는 스타일 지정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514" y="2262189"/>
            <a:ext cx="36671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043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190750" y="1228726"/>
            <a:ext cx="8212138" cy="3590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img.a</a:t>
            </a:r>
            <a:r>
              <a:rPr lang="en-US" altLang="ko-KR" sz="1600" kern="0" dirty="0">
                <a:solidFill>
                  <a:srgbClr val="000000"/>
                </a:solidFill>
              </a:rPr>
              <a:t> {            float: left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class="a"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sunshine.jpg</a:t>
            </a:r>
            <a:r>
              <a:rPr lang="en-US" altLang="ko-KR" sz="1600" kern="0" dirty="0">
                <a:solidFill>
                  <a:srgbClr val="000000"/>
                </a:solidFill>
              </a:rPr>
              <a:t>" width="160" height="120"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</a:t>
            </a:r>
            <a:r>
              <a:rPr lang="ko-KR" altLang="en-US" sz="1600" kern="0" dirty="0">
                <a:solidFill>
                  <a:srgbClr val="000000"/>
                </a:solidFill>
              </a:rPr>
              <a:t>생활이 그대를 속일지라도     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</a:rPr>
              <a:t>      슬퍼하거나 노여워 말라</a:t>
            </a:r>
            <a:r>
              <a:rPr lang="en-US" altLang="ko-KR" sz="1600" kern="0" dirty="0">
                <a:solidFill>
                  <a:srgbClr val="000000"/>
                </a:solidFill>
              </a:rPr>
              <a:t>.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	...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16385" name="_x183056816" descr="EMB000018ec3dc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819" y="4448176"/>
            <a:ext cx="4106069" cy="205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638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190750" y="1228725"/>
            <a:ext cx="8212138" cy="5124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float: left;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110px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90px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margin: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5px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h3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</a:rPr>
              <a:t>이미지 갤러리</a:t>
            </a:r>
            <a:r>
              <a:rPr lang="en-US" altLang="ko-KR" sz="1600" kern="0" dirty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h3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sunshine.jpg</a:t>
            </a:r>
            <a:r>
              <a:rPr lang="en-US" altLang="ko-KR" sz="1600" kern="0" dirty="0">
                <a:solidFill>
                  <a:srgbClr val="000000"/>
                </a:solidFill>
              </a:rPr>
              <a:t>" width="100" height="90"&gt;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lion.png</a:t>
            </a:r>
            <a:r>
              <a:rPr lang="en-US" altLang="ko-KR" sz="1600" kern="0" dirty="0">
                <a:solidFill>
                  <a:srgbClr val="000000"/>
                </a:solidFill>
              </a:rPr>
              <a:t>" width="100" height="90"&gt;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storm.jpg</a:t>
            </a:r>
            <a:r>
              <a:rPr lang="en-US" altLang="ko-KR" sz="1600" kern="0" dirty="0">
                <a:solidFill>
                  <a:srgbClr val="000000"/>
                </a:solidFill>
              </a:rPr>
              <a:t>" width="100" height="90"&gt;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sunshine.jpg</a:t>
            </a:r>
            <a:r>
              <a:rPr lang="en-US" altLang="ko-KR" sz="1600" kern="0" dirty="0">
                <a:solidFill>
                  <a:srgbClr val="000000"/>
                </a:solidFill>
              </a:rPr>
              <a:t>" width="100" height="90"&gt;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lion.png</a:t>
            </a:r>
            <a:r>
              <a:rPr lang="en-US" altLang="ko-KR" sz="1600" kern="0" dirty="0">
                <a:solidFill>
                  <a:srgbClr val="000000"/>
                </a:solidFill>
              </a:rPr>
              <a:t>" width="100" height="90"&gt;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storm.jpg</a:t>
            </a:r>
            <a:r>
              <a:rPr lang="en-US" altLang="ko-KR" sz="1600" kern="0" dirty="0">
                <a:solidFill>
                  <a:srgbClr val="000000"/>
                </a:solidFill>
              </a:rPr>
              <a:t>" width="100" height="90"&gt;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17409" name="_x182483144" descr="EMB000018ec3dc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132" y="1171575"/>
            <a:ext cx="4018756" cy="303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09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082C30D-41BA-438A-81C4-D52956391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683" y="1690688"/>
            <a:ext cx="7286625" cy="460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26CC0C6F-B3B8-46A0-AC31-D32F9C90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박스모델의 속성</a:t>
            </a:r>
          </a:p>
        </p:txBody>
      </p:sp>
    </p:spTree>
    <p:extLst>
      <p:ext uri="{BB962C8B-B14F-4D97-AF65-F5344CB8AC3E}">
        <p14:creationId xmlns:p14="http://schemas.microsoft.com/office/powerpoint/2010/main" val="4282175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float</a:t>
            </a:r>
            <a:r>
              <a:rPr lang="ko-KR" altLang="en-US" dirty="0"/>
              <a:t>의 용도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6396"/>
            <a:ext cx="10515600" cy="4351338"/>
          </a:xfrm>
        </p:spPr>
        <p:txBody>
          <a:bodyPr/>
          <a:lstStyle/>
          <a:p>
            <a:r>
              <a:rPr lang="ko-KR" altLang="en-US" dirty="0"/>
              <a:t>레이아웃에 많이 사용된다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1976439"/>
            <a:ext cx="737235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885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clear</a:t>
            </a:r>
            <a:r>
              <a:rPr lang="ko-KR" altLang="en-US" dirty="0"/>
              <a:t> 속성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6396"/>
            <a:ext cx="10515600" cy="4351338"/>
          </a:xfrm>
        </p:spPr>
        <p:txBody>
          <a:bodyPr/>
          <a:lstStyle/>
          <a:p>
            <a:r>
              <a:rPr lang="en-US" altLang="ko-KR" dirty="0"/>
              <a:t>float </a:t>
            </a:r>
            <a:r>
              <a:rPr lang="ko-KR" altLang="en-US" dirty="0"/>
              <a:t>속성을</a:t>
            </a:r>
            <a:r>
              <a:rPr lang="en-US" altLang="ko-KR" dirty="0"/>
              <a:t> </a:t>
            </a:r>
            <a:r>
              <a:rPr lang="ko-KR" altLang="en-US" dirty="0"/>
              <a:t>중단할 때 사용된다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9" y="1971675"/>
            <a:ext cx="81438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8048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overflow </a:t>
            </a:r>
            <a:r>
              <a:rPr lang="ko-KR" altLang="en-US" dirty="0"/>
              <a:t>속성</a:t>
            </a:r>
            <a:r>
              <a:rPr lang="en-US" altLang="ko-KR" dirty="0"/>
              <a:t>:</a:t>
            </a:r>
            <a:r>
              <a:rPr lang="ko-KR" altLang="en-US" dirty="0"/>
              <a:t> 자식 요소가 부모 요소의 범위를 벗어났을 때</a:t>
            </a:r>
            <a:r>
              <a:rPr lang="en-US" altLang="ko-KR" dirty="0"/>
              <a:t>, </a:t>
            </a:r>
            <a:r>
              <a:rPr lang="ko-KR" altLang="en-US" dirty="0"/>
              <a:t>어떻게 처리할 것인지를 지정</a:t>
            </a:r>
          </a:p>
          <a:p>
            <a:pPr lvl="0"/>
            <a:endParaRPr lang="en-US" altLang="ko-KR" dirty="0"/>
          </a:p>
          <a:p>
            <a:pPr lvl="1"/>
            <a:r>
              <a:rPr lang="en-US" altLang="ko-KR" dirty="0"/>
              <a:t>hidden – </a:t>
            </a:r>
            <a:r>
              <a:rPr lang="ko-KR" altLang="en-US" dirty="0"/>
              <a:t>부모 영역을 벗어나는 부분을 보이지 않게 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scroll – </a:t>
            </a:r>
            <a:r>
              <a:rPr lang="ko-KR" altLang="en-US" dirty="0"/>
              <a:t>부모 영역을 벗어나는 부분을 스크롤 할 수 있도록 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auto – </a:t>
            </a:r>
            <a:r>
              <a:rPr lang="ko-KR" altLang="en-US" dirty="0"/>
              <a:t>자동으로 </a:t>
            </a:r>
            <a:r>
              <a:rPr lang="ko-KR" altLang="en-US" dirty="0" err="1"/>
              <a:t>스크롤바가</a:t>
            </a:r>
            <a:r>
              <a:rPr lang="ko-KR" altLang="en-US" dirty="0"/>
              <a:t> 나타난다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1B9DE9F-AE26-4FC8-B9A3-7290AF54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overflow </a:t>
            </a:r>
            <a:r>
              <a:rPr lang="ko-KR" altLang="en-US" dirty="0"/>
              <a:t>속성</a:t>
            </a:r>
          </a:p>
        </p:txBody>
      </p:sp>
    </p:spTree>
    <p:extLst>
      <p:ext uri="{BB962C8B-B14F-4D97-AF65-F5344CB8AC3E}">
        <p14:creationId xmlns:p14="http://schemas.microsoft.com/office/powerpoint/2010/main" val="1113507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533650" y="657225"/>
            <a:ext cx="8212138" cy="5543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p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background-color: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lightgreen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200px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50px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#target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border: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1px</a:t>
            </a:r>
            <a:r>
              <a:rPr lang="en-US" altLang="ko-KR" sz="1600" kern="0" dirty="0">
                <a:solidFill>
                  <a:srgbClr val="000000"/>
                </a:solidFill>
              </a:rPr>
              <a:t> solid black;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300px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overflow: scroll;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&lt;div id=target&gt;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&lt;p&gt;block #1&lt;/p&gt;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&lt;p&gt;block #2&lt;/p&gt;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&lt;p&gt;block #3&lt;/p&gt;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&lt;p&gt;block #4&lt;/p&gt;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&lt;p&gt;block #5&lt;/p&gt;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26625" name="_x183130552" descr="EMB000018ec3d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2976563"/>
            <a:ext cx="3878442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573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&lt;div&gt;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이용한 레이아웃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1552575"/>
            <a:ext cx="392430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099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190750" y="1228725"/>
            <a:ext cx="8212138" cy="3795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&lt;title&gt;My Blog Page&lt;/title&gt;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#header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background-color: yellow;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width: 100%;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50px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#</a:t>
            </a:r>
            <a:r>
              <a:rPr lang="en-US" altLang="ko-KR" sz="1600" kern="0" dirty="0" err="1">
                <a:solidFill>
                  <a:srgbClr val="000000"/>
                </a:solidFill>
              </a:rPr>
              <a:t>nav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width: 30%;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background-color: red;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float: left;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750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190750" y="1228726"/>
            <a:ext cx="8212138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#content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width: 70%;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background-color: blue;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float: right;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#footer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background-color: aqua;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width: 100%;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50px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clear: both;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&lt;div id="wrapper"&gt;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&lt;div id="header"&gt; header 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&lt;div id="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nav</a:t>
            </a:r>
            <a:r>
              <a:rPr lang="en-US" altLang="ko-KR" sz="1600" kern="0" dirty="0">
                <a:solidFill>
                  <a:srgbClr val="000000"/>
                </a:solidFill>
              </a:rPr>
              <a:t>"&gt;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nav</a:t>
            </a:r>
            <a:r>
              <a:rPr lang="en-US" altLang="ko-KR" sz="1600" kern="0" dirty="0">
                <a:solidFill>
                  <a:srgbClr val="000000"/>
                </a:solidFill>
              </a:rPr>
              <a:t> 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&lt;div id="content"&gt; content 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&lt;div id="footer"&gt; footer 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29697" name="_x183269832" descr="EMB000018ec3dd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210" y="1914526"/>
            <a:ext cx="4679679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277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시맨틱</a:t>
            </a:r>
            <a:r>
              <a:rPr lang="en-US" altLang="ko-KR" dirty="0"/>
              <a:t> </a:t>
            </a:r>
            <a:r>
              <a:rPr lang="ko-KR" altLang="en-US" dirty="0"/>
              <a:t>요소 레이아웃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1695450"/>
            <a:ext cx="748665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08172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시맨틱</a:t>
            </a:r>
            <a:r>
              <a:rPr lang="ko-KR" altLang="en-US" dirty="0"/>
              <a:t> 요소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714625" y="1476370"/>
          <a:ext cx="7734300" cy="3324230"/>
        </p:xfrm>
        <a:graphic>
          <a:graphicData uri="http://schemas.openxmlformats.org/drawingml/2006/table">
            <a:tbl>
              <a:tblPr/>
              <a:tblGrid>
                <a:gridCol w="15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태그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설명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&lt;header&gt;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문서의 머리말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(header)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4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&lt;hgroup&gt;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&lt;h1&gt;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에서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&lt;h6&gt;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요소들의 그룹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4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&lt;nav&gt;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내비게이션 링크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4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&lt;article&gt;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문서의 내용이나 블로그의 포스트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4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&lt;section&gt;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문서의 섹션을 의미한다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4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&lt;aside&gt;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사이드바와 같이 옆에 위치하는 내용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4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&lt;footer&gt;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문서의 꼬리말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(footer)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4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&lt;figure&gt;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그림이나 도표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4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&lt;time&gt;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날짜와 시간을 표시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041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38913" name="_x474700544" descr="EMB000018ec3dd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87" y="1390650"/>
            <a:ext cx="7716838" cy="466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71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9DAAD55-C7A5-4B9A-A5DF-DBA0BA42A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배경색과 배경 이미지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0240A4-6783-456A-968D-E55CC828C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요소에 배경색과 배경 이미지가 설정되어 있는 경우에</a:t>
            </a:r>
            <a:r>
              <a:rPr lang="en-US" altLang="ko-KR" dirty="0"/>
              <a:t>, </a:t>
            </a:r>
            <a:r>
              <a:rPr lang="ko-KR" altLang="en-US" dirty="0"/>
              <a:t>패딩은 투명하므로 배경 이미지와 배경색이 보이게 된다</a:t>
            </a:r>
          </a:p>
          <a:p>
            <a:endParaRPr lang="ko-KR" altLang="en-US" dirty="0"/>
          </a:p>
        </p:txBody>
      </p:sp>
      <p:pic>
        <p:nvPicPr>
          <p:cNvPr id="5" name="_x254943376" descr="EMB0000222830b7">
            <a:extLst>
              <a:ext uri="{FF2B5EF4-FFF2-40B4-BE49-F238E27FC236}">
                <a16:creationId xmlns:a16="http://schemas.microsoft.com/office/drawing/2014/main" id="{310ACD12-107D-4C82-8128-13F4901DE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2889947"/>
            <a:ext cx="3582352" cy="333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4640FA-FED1-471B-B178-E153FEFB0966}"/>
              </a:ext>
            </a:extLst>
          </p:cNvPr>
          <p:cNvSpPr/>
          <p:nvPr/>
        </p:nvSpPr>
        <p:spPr>
          <a:xfrm>
            <a:off x="6329608" y="5952351"/>
            <a:ext cx="1697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FF0000"/>
                </a:solidFill>
              </a:rPr>
              <a:t>(</a:t>
            </a:r>
            <a:r>
              <a:rPr lang="ko-KR" altLang="en-US" sz="1200" i="1" dirty="0">
                <a:solidFill>
                  <a:srgbClr val="FF0000"/>
                </a:solidFill>
              </a:rPr>
              <a:t>그림 출처</a:t>
            </a:r>
            <a:r>
              <a:rPr lang="en-US" altLang="ko-KR" sz="1200" i="1" dirty="0">
                <a:solidFill>
                  <a:srgbClr val="FF0000"/>
                </a:solidFill>
              </a:rPr>
              <a:t>: Jon Hicks)</a:t>
            </a:r>
          </a:p>
        </p:txBody>
      </p:sp>
    </p:spTree>
    <p:extLst>
      <p:ext uri="{BB962C8B-B14F-4D97-AF65-F5344CB8AC3E}">
        <p14:creationId xmlns:p14="http://schemas.microsoft.com/office/powerpoint/2010/main" val="8573791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table-cell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display </a:t>
            </a:r>
            <a:r>
              <a:rPr lang="ko-KR" altLang="en-US" dirty="0"/>
              <a:t>속성에 </a:t>
            </a:r>
            <a:r>
              <a:rPr lang="en-US" altLang="ko-KR" dirty="0"/>
              <a:t>table-cell</a:t>
            </a:r>
            <a:r>
              <a:rPr lang="ko-KR" altLang="en-US" dirty="0"/>
              <a:t>을 하면</a:t>
            </a:r>
            <a:r>
              <a:rPr lang="en-US" altLang="ko-KR" dirty="0"/>
              <a:t> </a:t>
            </a:r>
            <a:r>
              <a:rPr lang="ko-KR" altLang="en-US" dirty="0"/>
              <a:t>자식 요소들을 테이블의 셀처럼 배치하라는 의미가 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4" y="2752725"/>
            <a:ext cx="57435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231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CSS3</a:t>
            </a:r>
            <a:r>
              <a:rPr lang="en-US" altLang="ko-KR" dirty="0"/>
              <a:t>: </a:t>
            </a:r>
            <a:r>
              <a:rPr lang="ko-KR" altLang="en-US" dirty="0"/>
              <a:t>전환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146301" y="1550036"/>
            <a:ext cx="8212138" cy="42919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div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50px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border: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1px</a:t>
            </a:r>
            <a:r>
              <a:rPr lang="en-US" altLang="ko-KR" sz="1600" kern="0" dirty="0">
                <a:solidFill>
                  <a:srgbClr val="000000"/>
                </a:solidFill>
              </a:rPr>
              <a:t> solid black;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background: yellow;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transition: width 5s;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div:hover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200px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&lt;div&gt;</a:t>
            </a:r>
            <a:r>
              <a:rPr lang="ko-KR" altLang="en-US" sz="1600" kern="0" dirty="0">
                <a:solidFill>
                  <a:srgbClr val="000000"/>
                </a:solidFill>
              </a:rPr>
              <a:t>마우스를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올려보세요</a:t>
            </a:r>
            <a:r>
              <a:rPr lang="en-US" altLang="ko-KR" sz="1600" kern="0" dirty="0">
                <a:solidFill>
                  <a:srgbClr val="000000"/>
                </a:solidFill>
              </a:rPr>
              <a:t>.&lt;/div&gt;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43009" name="_x474698064" descr="EMB000018ec3d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462" y="2879408"/>
            <a:ext cx="4083427" cy="127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1996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CSS3</a:t>
            </a:r>
            <a:r>
              <a:rPr lang="en-US" altLang="ko-KR" dirty="0"/>
              <a:t>: </a:t>
            </a:r>
            <a:r>
              <a:rPr lang="ko-KR" altLang="en-US" dirty="0"/>
              <a:t>전환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702050" y="552450"/>
            <a:ext cx="8212138" cy="575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p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50px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border: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1px</a:t>
            </a:r>
            <a:r>
              <a:rPr lang="en-US" altLang="ko-KR" sz="1600" kern="0" dirty="0">
                <a:solidFill>
                  <a:srgbClr val="000000"/>
                </a:solidFill>
              </a:rPr>
              <a:t> solid black;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background: yellow;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transition: width 5s height 5s border 5s, transform 5s;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-</a:t>
            </a:r>
            <a:r>
              <a:rPr lang="en-US" altLang="ko-KR" sz="1600" kern="0" dirty="0" err="1">
                <a:solidFill>
                  <a:srgbClr val="000000"/>
                </a:solidFill>
              </a:rPr>
              <a:t>webkit</a:t>
            </a:r>
            <a:r>
              <a:rPr lang="en-US" altLang="ko-KR" sz="1600" kern="0" dirty="0">
                <a:solidFill>
                  <a:srgbClr val="000000"/>
                </a:solidFill>
              </a:rPr>
              <a:t>-transition: width 5s, height 5s, border 5s, -</a:t>
            </a:r>
            <a:r>
              <a:rPr lang="en-US" altLang="ko-KR" sz="1600" kern="0" dirty="0" err="1">
                <a:solidFill>
                  <a:srgbClr val="000000"/>
                </a:solidFill>
              </a:rPr>
              <a:t>webkit</a:t>
            </a:r>
            <a:r>
              <a:rPr lang="en-US" altLang="ko-KR" sz="1600" kern="0" dirty="0">
                <a:solidFill>
                  <a:srgbClr val="000000"/>
                </a:solidFill>
              </a:rPr>
              <a:t>-transform 5s;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p:hover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200px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border: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10px</a:t>
            </a:r>
            <a:r>
              <a:rPr lang="en-US" altLang="ko-KR" sz="1600" kern="0" dirty="0">
                <a:solidFill>
                  <a:srgbClr val="000000"/>
                </a:solidFill>
              </a:rPr>
              <a:t> solid red;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transform: rotate(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180deg</a:t>
            </a:r>
            <a:r>
              <a:rPr lang="en-US" altLang="ko-KR" sz="1600" kern="0" dirty="0">
                <a:solidFill>
                  <a:srgbClr val="000000"/>
                </a:solidFill>
              </a:rPr>
              <a:t>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-</a:t>
            </a:r>
            <a:r>
              <a:rPr lang="en-US" altLang="ko-KR" sz="1600" kern="0" dirty="0" err="1">
                <a:solidFill>
                  <a:srgbClr val="000000"/>
                </a:solidFill>
              </a:rPr>
              <a:t>webkit</a:t>
            </a:r>
            <a:r>
              <a:rPr lang="en-US" altLang="ko-KR" sz="1600" kern="0" dirty="0">
                <a:solidFill>
                  <a:srgbClr val="000000"/>
                </a:solidFill>
              </a:rPr>
              <a:t>-transform: rotate(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180deg</a:t>
            </a:r>
            <a:r>
              <a:rPr lang="en-US" altLang="ko-KR" sz="1600" kern="0" dirty="0">
                <a:solidFill>
                  <a:srgbClr val="000000"/>
                </a:solidFill>
              </a:rPr>
              <a:t>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</a:t>
            </a:r>
            <a:r>
              <a:rPr lang="ko-KR" altLang="en-US" sz="1600" kern="0" dirty="0">
                <a:solidFill>
                  <a:srgbClr val="000000"/>
                </a:solidFill>
              </a:rPr>
              <a:t>마우스를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올려보세요</a:t>
            </a:r>
            <a:r>
              <a:rPr lang="en-US" altLang="ko-KR" sz="1600" kern="0" dirty="0">
                <a:solidFill>
                  <a:srgbClr val="000000"/>
                </a:solidFill>
              </a:rPr>
              <a:t>.&lt;/p&gt;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44033" name="_x474699264" descr="EMB000018ec3de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278" y="3387726"/>
            <a:ext cx="3273182" cy="201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0177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CSS3</a:t>
            </a:r>
            <a:r>
              <a:rPr lang="en-US" altLang="ko-KR" dirty="0"/>
              <a:t> </a:t>
            </a:r>
            <a:r>
              <a:rPr lang="ko-KR" altLang="en-US" dirty="0"/>
              <a:t>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도형을 이동</a:t>
            </a:r>
            <a:r>
              <a:rPr lang="en-US" altLang="ko-KR" dirty="0"/>
              <a:t>,</a:t>
            </a:r>
            <a:r>
              <a:rPr lang="ko-KR" altLang="en-US" dirty="0"/>
              <a:t> 크기 변환</a:t>
            </a:r>
            <a:r>
              <a:rPr lang="en-US" altLang="ko-KR" dirty="0"/>
              <a:t>, </a:t>
            </a:r>
            <a:r>
              <a:rPr lang="ko-KR" altLang="en-US" dirty="0"/>
              <a:t>회전</a:t>
            </a:r>
            <a:endParaRPr lang="en-US" altLang="ko-KR" dirty="0"/>
          </a:p>
          <a:p>
            <a:r>
              <a:rPr lang="ko-KR" altLang="en-US" dirty="0"/>
              <a:t>도형의 크기나 형태</a:t>
            </a:r>
            <a:r>
              <a:rPr lang="en-US" altLang="ko-KR" dirty="0"/>
              <a:t>, </a:t>
            </a:r>
            <a:r>
              <a:rPr lang="ko-KR" altLang="en-US" dirty="0"/>
              <a:t>위치를 변환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차원 또는 </a:t>
            </a:r>
            <a:r>
              <a:rPr lang="en-US" altLang="ko-KR" dirty="0"/>
              <a:t>3</a:t>
            </a:r>
            <a:r>
              <a:rPr lang="ko-KR" altLang="en-US" dirty="0"/>
              <a:t>차원적으로 변환</a:t>
            </a:r>
          </a:p>
        </p:txBody>
      </p:sp>
      <p:pic>
        <p:nvPicPr>
          <p:cNvPr id="45057" name="_x474698704" descr="EMB000018ec3de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1825625"/>
            <a:ext cx="3143250" cy="352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0442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</a:t>
            </a:r>
            <a:r>
              <a:rPr lang="ko-KR" altLang="en-US" dirty="0"/>
              <a:t> 속성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transform: translate(</a:t>
            </a:r>
            <a:r>
              <a:rPr lang="en-US" altLang="ko-KR" dirty="0" err="1"/>
              <a:t>10px</a:t>
            </a:r>
            <a:r>
              <a:rPr lang="en-US" altLang="ko-KR" dirty="0"/>
              <a:t>, </a:t>
            </a:r>
            <a:r>
              <a:rPr lang="en-US" altLang="ko-KR" dirty="0" err="1"/>
              <a:t>10px</a:t>
            </a:r>
            <a:r>
              <a:rPr lang="en-US" altLang="ko-KR" dirty="0"/>
              <a:t>) - </a:t>
            </a:r>
            <a:r>
              <a:rPr lang="ko-KR" altLang="en-US" dirty="0"/>
              <a:t>평행이동</a:t>
            </a:r>
          </a:p>
          <a:p>
            <a:pPr lvl="0"/>
            <a:r>
              <a:rPr lang="en-US" altLang="ko-KR" dirty="0"/>
              <a:t>transform: rotate(</a:t>
            </a:r>
            <a:r>
              <a:rPr lang="en-US" altLang="ko-KR" dirty="0" err="1"/>
              <a:t>45deg</a:t>
            </a:r>
            <a:r>
              <a:rPr lang="en-US" altLang="ko-KR" dirty="0"/>
              <a:t>)	- </a:t>
            </a:r>
            <a:r>
              <a:rPr lang="ko-KR" altLang="en-US" dirty="0"/>
              <a:t>회전</a:t>
            </a:r>
          </a:p>
          <a:p>
            <a:pPr lvl="0"/>
            <a:r>
              <a:rPr lang="en-US" altLang="ko-KR" dirty="0"/>
              <a:t>transform: scale(2, 1.2)	- </a:t>
            </a:r>
            <a:r>
              <a:rPr lang="ko-KR" altLang="en-US" dirty="0" err="1"/>
              <a:t>크기변환</a:t>
            </a:r>
            <a:endParaRPr lang="ko-KR" altLang="en-US" dirty="0"/>
          </a:p>
          <a:p>
            <a:pPr lvl="0"/>
            <a:r>
              <a:rPr lang="en-US" altLang="ko-KR" dirty="0"/>
              <a:t>transform: skew(</a:t>
            </a:r>
            <a:r>
              <a:rPr lang="en-US" altLang="ko-KR" dirty="0" err="1"/>
              <a:t>20deg</a:t>
            </a:r>
            <a:r>
              <a:rPr lang="en-US" altLang="ko-KR" dirty="0"/>
              <a:t>, </a:t>
            </a:r>
            <a:r>
              <a:rPr lang="en-US" altLang="ko-KR" dirty="0" err="1"/>
              <a:t>10deg</a:t>
            </a:r>
            <a:r>
              <a:rPr lang="en-US" altLang="ko-KR" dirty="0"/>
              <a:t>)	- </a:t>
            </a:r>
            <a:r>
              <a:rPr lang="ko-KR" altLang="en-US" dirty="0"/>
              <a:t>비틀기 변환</a:t>
            </a:r>
          </a:p>
          <a:p>
            <a:pPr lvl="0"/>
            <a:r>
              <a:rPr lang="en-US" altLang="ko-KR" dirty="0"/>
              <a:t>transform: matrix()	- </a:t>
            </a:r>
            <a:r>
              <a:rPr lang="ko-KR" altLang="en-US" dirty="0"/>
              <a:t>일반적인 변환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5751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CSS3</a:t>
            </a:r>
            <a:r>
              <a:rPr lang="en-US" altLang="ko-KR" dirty="0"/>
              <a:t>: </a:t>
            </a:r>
            <a:r>
              <a:rPr lang="ko-KR" altLang="en-US" dirty="0"/>
              <a:t>전환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740150" y="552450"/>
            <a:ext cx="8212138" cy="575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div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50px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50px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background-color: yellow;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border: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1px</a:t>
            </a:r>
            <a:r>
              <a:rPr lang="en-US" altLang="ko-KR" sz="1600" kern="0" dirty="0">
                <a:solidFill>
                  <a:srgbClr val="000000"/>
                </a:solidFill>
              </a:rPr>
              <a:t> solid black;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text-align: center;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div#box2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transform: translate(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100px</a:t>
            </a:r>
            <a:r>
              <a:rPr lang="en-US" altLang="ko-KR" sz="1600" kern="0" dirty="0">
                <a:solidFill>
                  <a:srgbClr val="000000"/>
                </a:solidFill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0px</a:t>
            </a:r>
            <a:r>
              <a:rPr lang="en-US" altLang="ko-KR" sz="1600" kern="0" dirty="0">
                <a:solidFill>
                  <a:srgbClr val="000000"/>
                </a:solidFill>
              </a:rPr>
              <a:t>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background-color: blue;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div#box3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transform: scale(1.2, 1.2);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background-color: red;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div#box4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transform: rotate(</a:t>
            </a:r>
            <a:r>
              <a:rPr lang="en-US" altLang="ko-KR" sz="1600" kern="0" dirty="0" err="1">
                <a:solidFill>
                  <a:srgbClr val="000000"/>
                </a:solidFill>
              </a:rPr>
              <a:t>30deg</a:t>
            </a:r>
            <a:r>
              <a:rPr lang="en-US" altLang="ko-KR" sz="1600" kern="0" dirty="0">
                <a:solidFill>
                  <a:srgbClr val="000000"/>
                </a:solidFill>
              </a:rPr>
              <a:t>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background-color: green;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</p:txBody>
      </p:sp>
      <p:pic>
        <p:nvPicPr>
          <p:cNvPr id="47105" name="_x474698304" descr="EMB000018ec3de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6" y="2028825"/>
            <a:ext cx="2999379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469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CSS3</a:t>
            </a:r>
            <a:r>
              <a:rPr lang="en-US" altLang="ko-KR" dirty="0"/>
              <a:t>: </a:t>
            </a:r>
            <a:r>
              <a:rPr lang="ko-KR" altLang="en-US" dirty="0"/>
              <a:t>전환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38200" y="1624014"/>
            <a:ext cx="8212138" cy="1933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&lt;div id="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box1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Box1</a:t>
            </a:r>
            <a:r>
              <a:rPr lang="en-US" altLang="ko-KR" sz="1600" kern="0" dirty="0">
                <a:solidFill>
                  <a:srgbClr val="000000"/>
                </a:solidFill>
              </a:rPr>
              <a:t>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&lt;div id="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box2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Box2</a:t>
            </a:r>
            <a:r>
              <a:rPr lang="en-US" altLang="ko-KR" sz="1600" kern="0" dirty="0">
                <a:solidFill>
                  <a:srgbClr val="000000"/>
                </a:solidFill>
              </a:rPr>
              <a:t>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&lt;div id="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box3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Box3</a:t>
            </a:r>
            <a:r>
              <a:rPr lang="en-US" altLang="ko-KR" sz="1600" kern="0" dirty="0">
                <a:solidFill>
                  <a:srgbClr val="000000"/>
                </a:solidFill>
              </a:rPr>
              <a:t>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&lt;div id="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box4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Box4</a:t>
            </a:r>
            <a:r>
              <a:rPr lang="en-US" altLang="ko-KR" sz="1600" kern="0" dirty="0">
                <a:solidFill>
                  <a:srgbClr val="000000"/>
                </a:solidFill>
              </a:rPr>
              <a:t>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46081" name="_x474700544" descr="EMB000018ec3de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915" y="2289176"/>
            <a:ext cx="3024845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4326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CSS3</a:t>
            </a:r>
            <a:r>
              <a:rPr lang="en-US" altLang="ko-KR" dirty="0"/>
              <a:t> </a:t>
            </a:r>
            <a:r>
              <a:rPr lang="ko-KR" altLang="en-US" dirty="0"/>
              <a:t>애니메이션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273" y="3826827"/>
            <a:ext cx="3330296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1690688"/>
            <a:ext cx="5210175" cy="3098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7900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635250" y="668297"/>
            <a:ext cx="8212138" cy="5600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div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background: red;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position:relative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animation: 2s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myanim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animation-iteration-count: 10;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@</a:t>
            </a:r>
            <a:r>
              <a:rPr lang="en-US" altLang="ko-KR" sz="1600" kern="0" dirty="0" err="1">
                <a:solidFill>
                  <a:srgbClr val="000000"/>
                </a:solidFill>
              </a:rPr>
              <a:t>keyframes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myanim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0%   {</a:t>
            </a:r>
            <a:r>
              <a:rPr lang="en-US" altLang="ko-KR" sz="1600" kern="0" dirty="0" err="1">
                <a:solidFill>
                  <a:srgbClr val="000000"/>
                </a:solidFill>
              </a:rPr>
              <a:t>left:0px</a:t>
            </a:r>
            <a:r>
              <a:rPr lang="en-US" altLang="ko-KR" sz="1600" kern="0" dirty="0">
                <a:solidFill>
                  <a:srgbClr val="000000"/>
                </a:solidFill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top:0px</a:t>
            </a:r>
            <a:r>
              <a:rPr lang="en-US" altLang="ko-KR" sz="1600" kern="0" dirty="0">
                <a:solidFill>
                  <a:srgbClr val="000000"/>
                </a:solidFill>
              </a:rPr>
              <a:t>;}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25%  {</a:t>
            </a:r>
            <a:r>
              <a:rPr lang="en-US" altLang="ko-KR" sz="1600" kern="0" dirty="0" err="1">
                <a:solidFill>
                  <a:srgbClr val="000000"/>
                </a:solidFill>
              </a:rPr>
              <a:t>left:100px</a:t>
            </a:r>
            <a:r>
              <a:rPr lang="en-US" altLang="ko-KR" sz="1600" kern="0" dirty="0">
                <a:solidFill>
                  <a:srgbClr val="000000"/>
                </a:solidFill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top:0px</a:t>
            </a:r>
            <a:r>
              <a:rPr lang="en-US" altLang="ko-KR" sz="1600" kern="0" dirty="0">
                <a:solidFill>
                  <a:srgbClr val="000000"/>
                </a:solidFill>
              </a:rPr>
              <a:t>;}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50%  {</a:t>
            </a:r>
            <a:r>
              <a:rPr lang="en-US" altLang="ko-KR" sz="1600" kern="0" dirty="0" err="1">
                <a:solidFill>
                  <a:srgbClr val="000000"/>
                </a:solidFill>
              </a:rPr>
              <a:t>left:200px</a:t>
            </a:r>
            <a:r>
              <a:rPr lang="en-US" altLang="ko-KR" sz="1600" kern="0" dirty="0">
                <a:solidFill>
                  <a:srgbClr val="000000"/>
                </a:solidFill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top:0px</a:t>
            </a:r>
            <a:r>
              <a:rPr lang="en-US" altLang="ko-KR" sz="1600" kern="0" dirty="0">
                <a:solidFill>
                  <a:srgbClr val="000000"/>
                </a:solidFill>
              </a:rPr>
              <a:t>;}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75%  {</a:t>
            </a:r>
            <a:r>
              <a:rPr lang="en-US" altLang="ko-KR" sz="1600" kern="0" dirty="0" err="1">
                <a:solidFill>
                  <a:srgbClr val="000000"/>
                </a:solidFill>
              </a:rPr>
              <a:t>left:100px</a:t>
            </a:r>
            <a:r>
              <a:rPr lang="en-US" altLang="ko-KR" sz="1600" kern="0" dirty="0">
                <a:solidFill>
                  <a:srgbClr val="000000"/>
                </a:solidFill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top:0px</a:t>
            </a:r>
            <a:r>
              <a:rPr lang="en-US" altLang="ko-KR" sz="1600" kern="0" dirty="0">
                <a:solidFill>
                  <a:srgbClr val="000000"/>
                </a:solidFill>
              </a:rPr>
              <a:t>;}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100% {</a:t>
            </a:r>
            <a:r>
              <a:rPr lang="en-US" altLang="ko-KR" sz="1600" kern="0" dirty="0" err="1">
                <a:solidFill>
                  <a:srgbClr val="000000"/>
                </a:solidFill>
              </a:rPr>
              <a:t>left:0px</a:t>
            </a:r>
            <a:r>
              <a:rPr lang="en-US" altLang="ko-KR" sz="1600" kern="0" dirty="0">
                <a:solidFill>
                  <a:srgbClr val="000000"/>
                </a:solidFill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top:0px</a:t>
            </a:r>
            <a:r>
              <a:rPr lang="en-US" altLang="ko-KR" sz="1600" kern="0" dirty="0">
                <a:solidFill>
                  <a:srgbClr val="000000"/>
                </a:solidFill>
              </a:rPr>
              <a:t>;}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&lt;div&gt;&lt;/div&gt;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51201" name="_x474698784" descr="EMB000018ec3d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124" y="2600325"/>
            <a:ext cx="33191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12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254944416" descr="EMB0000222830be">
            <a:extLst>
              <a:ext uri="{FF2B5EF4-FFF2-40B4-BE49-F238E27FC236}">
                <a16:creationId xmlns:a16="http://schemas.microsoft.com/office/drawing/2014/main" id="{0814B38F-E451-4688-B267-3908DCE85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479385"/>
            <a:ext cx="1613317" cy="589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_x254942656" descr="EMB0000222830c3">
            <a:extLst>
              <a:ext uri="{FF2B5EF4-FFF2-40B4-BE49-F238E27FC236}">
                <a16:creationId xmlns:a16="http://schemas.microsoft.com/office/drawing/2014/main" id="{AE949911-FB77-46EC-8CB5-45BBC2D2B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273" y="775019"/>
            <a:ext cx="2595125" cy="169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_x254944576" descr="EMB0000222830c7">
            <a:extLst>
              <a:ext uri="{FF2B5EF4-FFF2-40B4-BE49-F238E27FC236}">
                <a16:creationId xmlns:a16="http://schemas.microsoft.com/office/drawing/2014/main" id="{F6DF0EA9-90E5-4B1F-AEE2-0C63C33BA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273" y="3428999"/>
            <a:ext cx="4469682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_x254943776" descr="EMB0000222830cc">
            <a:extLst>
              <a:ext uri="{FF2B5EF4-FFF2-40B4-BE49-F238E27FC236}">
                <a16:creationId xmlns:a16="http://schemas.microsoft.com/office/drawing/2014/main" id="{3FDF3CE7-4142-47DA-8962-7881033B3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75019"/>
            <a:ext cx="4707924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_x254942416" descr="EMB0000222830d3">
            <a:extLst>
              <a:ext uri="{FF2B5EF4-FFF2-40B4-BE49-F238E27FC236}">
                <a16:creationId xmlns:a16="http://schemas.microsoft.com/office/drawing/2014/main" id="{991A2831-C1B9-48B7-B331-C3B7D520B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521" y="4948277"/>
            <a:ext cx="4651186" cy="143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_x254943456" descr="EMB0000222830da">
            <a:extLst>
              <a:ext uri="{FF2B5EF4-FFF2-40B4-BE49-F238E27FC236}">
                <a16:creationId xmlns:a16="http://schemas.microsoft.com/office/drawing/2014/main" id="{1904320C-0DBA-4408-BC57-A6BFFC360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19" y="2468881"/>
            <a:ext cx="4095156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4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63462-A4D6-4FAD-AF55-4C40F708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마진과 패딩 설정하기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997AF507-FC31-4BCE-A3F1-7DE59C267C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779257"/>
              </p:ext>
            </p:extLst>
          </p:nvPr>
        </p:nvGraphicFramePr>
        <p:xfrm>
          <a:off x="1124235" y="1424940"/>
          <a:ext cx="7781639" cy="1851660"/>
        </p:xfrm>
        <a:graphic>
          <a:graphicData uri="http://schemas.openxmlformats.org/drawingml/2006/table">
            <a:tbl>
              <a:tblPr/>
              <a:tblGrid>
                <a:gridCol w="119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5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332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값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설명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auto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브라우저가 마진을 계산한다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.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length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마진을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px, pt, cm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단위로 지정할 수 있다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.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디폴트는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0px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이다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%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마진을 요소 폭의 퍼센트로 지정한다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.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inherit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마진이 부모 요소로부터 상속된다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.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1">
            <a:extLst>
              <a:ext uri="{FF2B5EF4-FFF2-40B4-BE49-F238E27FC236}">
                <a16:creationId xmlns:a16="http://schemas.microsoft.com/office/drawing/2014/main" id="{EA527EDC-7EB6-4F02-8459-E8F391EB8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4" y="3448050"/>
            <a:ext cx="4881562" cy="294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67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C8FACB-F7AC-4919-99BA-E1AEC3AC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박스의 크기 계산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CF3600F-FCE8-4851-AB07-D4B869355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154" y="1999298"/>
            <a:ext cx="7065645" cy="393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925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F12FE-B23D-4935-AD7E-24C12991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 설정하기 </a:t>
            </a:r>
          </a:p>
        </p:txBody>
      </p:sp>
      <p:graphicFrame>
        <p:nvGraphicFramePr>
          <p:cNvPr id="3" name="내용 개체 틀 3">
            <a:extLst>
              <a:ext uri="{FF2B5EF4-FFF2-40B4-BE49-F238E27FC236}">
                <a16:creationId xmlns:a16="http://schemas.microsoft.com/office/drawing/2014/main" id="{26505938-CFFC-4729-B51A-66DE9682AF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0387347"/>
              </p:ext>
            </p:extLst>
          </p:nvPr>
        </p:nvGraphicFramePr>
        <p:xfrm>
          <a:off x="1162050" y="1428753"/>
          <a:ext cx="7734300" cy="2590795"/>
        </p:xfrm>
        <a:graphic>
          <a:graphicData uri="http://schemas.openxmlformats.org/drawingml/2006/table">
            <a:tbl>
              <a:tblPr/>
              <a:tblGrid>
                <a:gridCol w="258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162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속성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설명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1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  <a:hlinkClick r:id="rId2"/>
                        </a:rPr>
                        <a:t>background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한줄에서 모든 배경 속성을 정의한다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.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8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  <a:hlinkClick r:id="rId3"/>
                        </a:rPr>
                        <a:t>background-attachment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배경 이미지가 고정되어 있는지 스크롤되는지를 지정한다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.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1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  <a:hlinkClick r:id="rId4"/>
                        </a:rPr>
                        <a:t>background-color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배경색을 정의한다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.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1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  <a:hlinkClick r:id="rId5"/>
                        </a:rPr>
                        <a:t>background-image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배경 이미지를 정의한다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.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1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  <a:hlinkClick r:id="rId6"/>
                        </a:rPr>
                        <a:t>background-position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배경 이미지의 시작위치를 지정한다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.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1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  <a:hlinkClick r:id="rId7"/>
                        </a:rPr>
                        <a:t>background-repeat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배경 이미지의 반복 여부를 지정한다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.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77A85F-A529-4CF1-A881-8A50439959E8}"/>
              </a:ext>
            </a:extLst>
          </p:cNvPr>
          <p:cNvSpPr txBox="1">
            <a:spLocks/>
          </p:cNvSpPr>
          <p:nvPr/>
        </p:nvSpPr>
        <p:spPr bwMode="auto">
          <a:xfrm>
            <a:off x="676275" y="4572000"/>
            <a:ext cx="8212138" cy="1076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600" dirty="0"/>
              <a:t>body { background-color: red; } 		/* </a:t>
            </a:r>
            <a:r>
              <a:rPr lang="ko-KR" altLang="en-US" sz="1600" dirty="0"/>
              <a:t>배경을 빨간색으로 설정한다 *</a:t>
            </a:r>
            <a:r>
              <a:rPr lang="en-US" altLang="ko-KR" sz="1600" dirty="0"/>
              <a:t>/</a:t>
            </a:r>
            <a:endParaRPr lang="ko-KR" altLang="en-US" sz="1600" dirty="0"/>
          </a:p>
          <a:p>
            <a:pPr marL="0" indent="0" latinLnBrk="0">
              <a:buNone/>
            </a:pPr>
            <a:r>
              <a:rPr lang="en-US" altLang="ko-KR" sz="1600" dirty="0"/>
              <a:t>body { background-color: </a:t>
            </a:r>
            <a:r>
              <a:rPr lang="en-US" altLang="ko-KR" sz="1600" dirty="0" err="1"/>
              <a:t>rgb</a:t>
            </a:r>
            <a:r>
              <a:rPr lang="en-US" altLang="ko-KR" sz="1600" dirty="0"/>
              <a:t>(255,0,0); }	/* </a:t>
            </a:r>
            <a:r>
              <a:rPr lang="ko-KR" altLang="en-US" sz="1600" dirty="0"/>
              <a:t>배경을 빨간색으로 설정한다 *</a:t>
            </a:r>
            <a:r>
              <a:rPr lang="en-US" altLang="ko-KR" sz="1600" dirty="0"/>
              <a:t>/</a:t>
            </a:r>
            <a:endParaRPr lang="ko-KR" altLang="en-US" sz="1600" dirty="0"/>
          </a:p>
          <a:p>
            <a:pPr marL="0" indent="0" latinLnBrk="0">
              <a:buNone/>
            </a:pPr>
            <a:r>
              <a:rPr lang="en-US" altLang="ko-KR" sz="1600" dirty="0"/>
              <a:t>body { background-color: #</a:t>
            </a:r>
            <a:r>
              <a:rPr lang="en-US" altLang="ko-KR" sz="1600" dirty="0" err="1"/>
              <a:t>ff0000</a:t>
            </a:r>
            <a:r>
              <a:rPr lang="en-US" altLang="ko-KR" sz="1600" dirty="0"/>
              <a:t>; }	/* </a:t>
            </a:r>
            <a:r>
              <a:rPr lang="ko-KR" altLang="en-US" sz="1600" dirty="0"/>
              <a:t>배경을 빨간색으로 설정한다 *</a:t>
            </a:r>
            <a:r>
              <a:rPr lang="en-US" altLang="ko-KR" sz="1600" dirty="0"/>
              <a:t>/</a:t>
            </a:r>
            <a:endParaRPr lang="ko-KR" altLang="en-US" sz="1600" dirty="0"/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ko-KR" altLang="en-US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825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D63F830-4069-4EAC-B96B-041365758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 스타일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2488A3-2AF0-4726-ABF3-6D57A5C9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a:link - </a:t>
            </a:r>
            <a:r>
              <a:rPr lang="ko-KR" altLang="en-US" dirty="0" err="1"/>
              <a:t>방문되지</a:t>
            </a:r>
            <a:r>
              <a:rPr lang="ko-KR" altLang="en-US" dirty="0"/>
              <a:t> 않은 링크의 스타일</a:t>
            </a:r>
          </a:p>
          <a:p>
            <a:r>
              <a:rPr lang="en-US" altLang="ko-KR" dirty="0"/>
              <a:t>a:visited - </a:t>
            </a:r>
            <a:r>
              <a:rPr lang="ko-KR" altLang="en-US" dirty="0" err="1"/>
              <a:t>방문된</a:t>
            </a:r>
            <a:r>
              <a:rPr lang="ko-KR" altLang="en-US" dirty="0"/>
              <a:t> 링크의 스타일</a:t>
            </a:r>
          </a:p>
          <a:p>
            <a:r>
              <a:rPr lang="en-US" altLang="ko-KR" dirty="0"/>
              <a:t>a:hover - </a:t>
            </a:r>
            <a:r>
              <a:rPr lang="ko-KR" altLang="en-US" dirty="0"/>
              <a:t>마우스가 위에 있을 때의 스타일</a:t>
            </a:r>
          </a:p>
          <a:p>
            <a:r>
              <a:rPr lang="en-US" altLang="ko-KR" dirty="0"/>
              <a:t>a:active - </a:t>
            </a:r>
            <a:r>
              <a:rPr lang="ko-KR" altLang="en-US" dirty="0"/>
              <a:t>마우스로 클릭되는 때의 스타일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840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2452</Words>
  <Application>Microsoft Office PowerPoint</Application>
  <PresentationFormat>와이드스크린</PresentationFormat>
  <Paragraphs>485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5" baseType="lpstr">
      <vt:lpstr>맑은 고딕</vt:lpstr>
      <vt:lpstr>Arial</vt:lpstr>
      <vt:lpstr>Century Schoolbook</vt:lpstr>
      <vt:lpstr>Symbol</vt:lpstr>
      <vt:lpstr>Trebuchet MS</vt:lpstr>
      <vt:lpstr>Wingdings</vt:lpstr>
      <vt:lpstr>Office 테마</vt:lpstr>
      <vt:lpstr>웹 기술 활용</vt:lpstr>
      <vt:lpstr>박스모델</vt:lpstr>
      <vt:lpstr>박스모델의 속성</vt:lpstr>
      <vt:lpstr>배경색과 배경 이미지</vt:lpstr>
      <vt:lpstr>PowerPoint 프레젠테이션</vt:lpstr>
      <vt:lpstr>마진과 패딩 설정하기</vt:lpstr>
      <vt:lpstr>박스의 크기 계산</vt:lpstr>
      <vt:lpstr>배경 설정하기 </vt:lpstr>
      <vt:lpstr>링크 스타일</vt:lpstr>
      <vt:lpstr>링크 예제</vt:lpstr>
      <vt:lpstr>리스트 스타일</vt:lpstr>
      <vt:lpstr>수평 리스트 예제</vt:lpstr>
      <vt:lpstr>수평 리스트 예제</vt:lpstr>
      <vt:lpstr>레이아웃이란?</vt:lpstr>
      <vt:lpstr>블록요소와 인라인 요소</vt:lpstr>
      <vt:lpstr>블록요소</vt:lpstr>
      <vt:lpstr>인라인요소</vt:lpstr>
      <vt:lpstr>CSS의 display 속성</vt:lpstr>
      <vt:lpstr>예제</vt:lpstr>
      <vt:lpstr>요소의 위치</vt:lpstr>
      <vt:lpstr>위치 설정 방법</vt:lpstr>
      <vt:lpstr>정적 위치 설정</vt:lpstr>
      <vt:lpstr>PowerPoint 프레젠테이션</vt:lpstr>
      <vt:lpstr>절대 위치 설정</vt:lpstr>
      <vt:lpstr>정적 위치 설정</vt:lpstr>
      <vt:lpstr>고정 위치 설정</vt:lpstr>
      <vt:lpstr>float 속성</vt:lpstr>
      <vt:lpstr>예제</vt:lpstr>
      <vt:lpstr>예제</vt:lpstr>
      <vt:lpstr>float의 용도</vt:lpstr>
      <vt:lpstr>clear 속성 </vt:lpstr>
      <vt:lpstr>overflow 속성</vt:lpstr>
      <vt:lpstr>예제 </vt:lpstr>
      <vt:lpstr>&lt;div&gt;를 이용한 레이아웃</vt:lpstr>
      <vt:lpstr>예제 </vt:lpstr>
      <vt:lpstr>예제 </vt:lpstr>
      <vt:lpstr>시맨틱 요소 레이아웃</vt:lpstr>
      <vt:lpstr>시맨틱 요소</vt:lpstr>
      <vt:lpstr>예제</vt:lpstr>
      <vt:lpstr>table-cell 속성</vt:lpstr>
      <vt:lpstr>CSS3: 전환 </vt:lpstr>
      <vt:lpstr>CSS3: 전환 </vt:lpstr>
      <vt:lpstr>CSS3 변환</vt:lpstr>
      <vt:lpstr>transform 속성 </vt:lpstr>
      <vt:lpstr>CSS3: 전환 </vt:lpstr>
      <vt:lpstr>CSS3: 전환 </vt:lpstr>
      <vt:lpstr>CSS3 애니메이션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</dc:title>
  <dc:creator>유상현</dc:creator>
  <cp:lastModifiedBy>상현 유</cp:lastModifiedBy>
  <cp:revision>12</cp:revision>
  <dcterms:created xsi:type="dcterms:W3CDTF">2019-03-01T02:15:21Z</dcterms:created>
  <dcterms:modified xsi:type="dcterms:W3CDTF">2019-09-23T15:06:30Z</dcterms:modified>
</cp:coreProperties>
</file>