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79" r:id="rId4"/>
    <p:sldId id="283" r:id="rId5"/>
    <p:sldId id="280" r:id="rId6"/>
    <p:sldId id="286" r:id="rId7"/>
    <p:sldId id="284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569"/>
    <a:srgbClr val="7833A6"/>
    <a:srgbClr val="D96C9F"/>
    <a:srgbClr val="F8CCCC"/>
    <a:srgbClr val="1C115B"/>
    <a:srgbClr val="5C6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CD2F9-9C95-4DCF-9ECE-36269EF2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28A56-7EE3-4EE1-B6DF-94E54DAA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2BDDD-73BE-4400-BD87-61D8160F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391B9-C287-4791-9EB0-2F13CD67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CEF4F-D114-4B7A-B28D-F462073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E9D-C5EC-40E6-AFE5-C9044D04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FA0A9-A546-4343-8866-B192B0E2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580D9-E14D-485F-BA72-DA1AE6A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CBF54-9812-4442-9C7A-069FE5F5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35CA-BE5E-4E3E-9259-D467F0E7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71DEF-8AB0-404F-8350-8A6560F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05DAF-09C0-4750-8046-566F8AB0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85200-9FA8-486B-AEFF-BE92BD94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61559-51F0-4A0B-B52D-E1BAD0AF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7AD43-4D49-4AC7-8B8E-A03C9603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2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8316CDD-161E-4519-B6B4-B1C8458FA020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3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EF82-9C2A-4A8C-AF78-3E91FB7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1BCEC-8500-4824-BAC1-FD002065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167D-2774-49CA-936C-DA1ED21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CDF76-99D4-4E09-97C9-4DF40146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34AC0-AE5E-437B-803C-6EA84181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87CFA-6835-48D6-B330-D06A4BD1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41F17-5D21-4AEE-BAB6-0A846DF6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B21A-D89E-4FFF-A5CB-204E6D05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70778-C7E8-4486-B240-D5A3B9E4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A3F9D-9C82-4F9C-87A9-0F0D507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69EB0-057B-4799-A801-61FA6038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BBADE-BD6E-4B27-8DC3-27FC88980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06A78-8DAC-4CEC-BC9E-A59BFEAB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4BC12-43AA-4E93-B1E3-C342255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F97AE-B3B8-4C81-A929-42A4A734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1C084-1AA2-42AE-8BEF-8ABEE7EB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3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D54A-C4CC-4E4E-85A1-C88CB16B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94097-2C99-4C0A-94B7-43F2FA1D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F8FBD-7001-481D-8500-E47413FF7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BC837-952D-4A73-8562-3593BECE8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CD318B-A76D-448B-9CBC-7E3A3C76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2EDF3-1EE0-4081-98EF-62EFFD69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B9D8D-8264-4119-81F1-0467B71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0A3B5-82F5-4BB9-8C95-6ECAAAE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B9C9-1A6F-4228-B056-78C0DDDD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E7872A-3C66-492B-908A-83628821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972C6-3A16-476A-B8BE-87615669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20CA4-66B3-485C-B250-7A20744E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5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C0D76-2054-479D-A421-C167D6E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916441-6C9F-452E-B8CD-C2614C6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5C188-D202-4BE1-A749-2C395376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2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6B2F9-D6E1-433C-9FA1-66CECE2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4383A-485D-432E-91EE-27E57919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A8ED3-FDB5-4FF1-937D-888D6253D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72487-FF29-444C-8BEF-7BAAC6E9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11DB-375C-4327-BEA5-738623E8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85095-9714-4971-A3B1-2749FBD8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0CB30-F7EB-45AE-A3AA-96DBDC09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4C953-DB52-4F8E-82DB-2EEB84C82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A359A-D56E-45B5-B35F-FE5C6BFE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5444B-6E63-4F93-B108-4711F382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42470-5625-4E00-9BD4-64D7004E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39E3F-67C0-4E68-BA21-CEA30999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2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8F56C-3B9D-42C7-B803-2620FDE8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B58A8-0794-40D0-9D36-CA59FC4E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AB3B8-CE40-42CB-BD97-70B421BE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5F61-04E1-4ECD-B522-715E131D83C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935AA-E5D5-4F4F-96B4-DFBB0D07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5AF9-1021-419C-A0EF-0B8360C01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9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92DE582-3CD3-498D-BADC-2C32400C9932}"/>
              </a:ext>
            </a:extLst>
          </p:cNvPr>
          <p:cNvSpPr txBox="1"/>
          <p:nvPr/>
        </p:nvSpPr>
        <p:spPr>
          <a:xfrm>
            <a:off x="7266840" y="5019944"/>
            <a:ext cx="2927927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팀장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조성윤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20203316</a:t>
            </a:r>
          </a:p>
          <a:p>
            <a:pPr algn="ctr"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팀원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박수현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20203308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93B5C7-2624-4833-AA69-22CF2FF9E0FD}"/>
              </a:ext>
            </a:extLst>
          </p:cNvPr>
          <p:cNvGrpSpPr/>
          <p:nvPr/>
        </p:nvGrpSpPr>
        <p:grpSpPr>
          <a:xfrm>
            <a:off x="2565772" y="1838056"/>
            <a:ext cx="7060455" cy="2069806"/>
            <a:chOff x="1997232" y="1883481"/>
            <a:chExt cx="7060455" cy="206980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956786-D2C8-472B-9138-A571B2C86914}"/>
                </a:ext>
              </a:extLst>
            </p:cNvPr>
            <p:cNvGrpSpPr/>
            <p:nvPr/>
          </p:nvGrpSpPr>
          <p:grpSpPr>
            <a:xfrm>
              <a:off x="1997233" y="1883481"/>
              <a:ext cx="7060454" cy="1802288"/>
              <a:chOff x="2171700" y="1699693"/>
              <a:chExt cx="7060454" cy="1802288"/>
            </a:xfrm>
          </p:grpSpPr>
          <p:grpSp>
            <p:nvGrpSpPr>
              <p:cNvPr id="7171" name="그룹 6">
                <a:extLst>
                  <a:ext uri="{FF2B5EF4-FFF2-40B4-BE49-F238E27FC236}">
                    <a16:creationId xmlns:a16="http://schemas.microsoft.com/office/drawing/2014/main" id="{29338DCE-2962-4B8B-87E2-9CA081755C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1700" y="2414588"/>
                <a:ext cx="2503488" cy="1077912"/>
                <a:chOff x="3268663" y="2240868"/>
                <a:chExt cx="3763441" cy="162018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86A2BA18-BFC4-4C38-A202-90E798C00FA8}"/>
                    </a:ext>
                  </a:extLst>
                </p:cNvPr>
                <p:cNvSpPr/>
                <p:nvPr/>
              </p:nvSpPr>
              <p:spPr>
                <a:xfrm>
                  <a:off x="3268663" y="2240868"/>
                  <a:ext cx="3095233" cy="1620180"/>
                </a:xfrm>
                <a:prstGeom prst="rect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4800" b="1" dirty="0">
                      <a:latin typeface="+mj-ea"/>
                      <a:ea typeface="+mj-ea"/>
                    </a:rPr>
                    <a:t>FCB</a:t>
                  </a:r>
                  <a:endParaRPr lang="ko-KR" altLang="en-US" sz="48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" name="직각 삼각형 4">
                  <a:extLst>
                    <a:ext uri="{FF2B5EF4-FFF2-40B4-BE49-F238E27FC236}">
                      <a16:creationId xmlns:a16="http://schemas.microsoft.com/office/drawing/2014/main" id="{761E6D07-7F8A-43E1-9FFD-25F305053AAB}"/>
                    </a:ext>
                  </a:extLst>
                </p:cNvPr>
                <p:cNvSpPr/>
                <p:nvPr/>
              </p:nvSpPr>
              <p:spPr>
                <a:xfrm rot="5400000">
                  <a:off x="6437912" y="2150147"/>
                  <a:ext cx="503472" cy="684913"/>
                </a:xfrm>
                <a:prstGeom prst="rt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1637FC8-DF02-47F9-81B5-09AD5FA52E4B}"/>
                  </a:ext>
                </a:extLst>
              </p:cNvPr>
              <p:cNvSpPr/>
              <p:nvPr/>
            </p:nvSpPr>
            <p:spPr>
              <a:xfrm>
                <a:off x="5058413" y="2432343"/>
                <a:ext cx="107950" cy="107950"/>
              </a:xfrm>
              <a:prstGeom prst="ellipse">
                <a:avLst/>
              </a:prstGeom>
              <a:solidFill>
                <a:srgbClr val="445569"/>
              </a:solidFill>
              <a:ln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5B573B1-796A-410E-A80C-25524A77DCCD}"/>
                  </a:ext>
                </a:extLst>
              </p:cNvPr>
              <p:cNvSpPr/>
              <p:nvPr/>
            </p:nvSpPr>
            <p:spPr>
              <a:xfrm>
                <a:off x="5855195" y="2432343"/>
                <a:ext cx="107950" cy="107950"/>
              </a:xfrm>
              <a:prstGeom prst="ellipse">
                <a:avLst/>
              </a:prstGeom>
              <a:solidFill>
                <a:srgbClr val="445569"/>
              </a:solidFill>
              <a:ln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C8303-DC1E-4A39-A4D0-7ACD58A82CA9}"/>
                  </a:ext>
                </a:extLst>
              </p:cNvPr>
              <p:cNvSpPr txBox="1"/>
              <p:nvPr/>
            </p:nvSpPr>
            <p:spPr>
              <a:xfrm>
                <a:off x="2171700" y="1699693"/>
                <a:ext cx="4774176" cy="553998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D96C9F"/>
                    </a:solidFill>
                    <a:latin typeface="+mj-ea"/>
                    <a:ea typeface="+mj-ea"/>
                  </a:rPr>
                  <a:t>핸드폰 카메라</a:t>
                </a: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D96C9F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rPr>
                  <a:t>이용한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764551-2E3C-4CE0-8578-C50F699EA4F6}"/>
                  </a:ext>
                </a:extLst>
              </p:cNvPr>
              <p:cNvSpPr txBox="1"/>
              <p:nvPr/>
            </p:nvSpPr>
            <p:spPr>
              <a:xfrm>
                <a:off x="4659598" y="2486318"/>
                <a:ext cx="4572556" cy="1015663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833A6"/>
                    </a:solidFill>
                    <a:latin typeface="+mj-ea"/>
                    <a:ea typeface="+mj-ea"/>
                  </a:rPr>
                  <a:t>점자 번역기</a:t>
                </a:r>
                <a:endParaRPr lang="ko-KR" altLang="en-US" sz="6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6B29CA-76D5-4B02-AB7A-601D4C7C5AF0}"/>
                </a:ext>
              </a:extLst>
            </p:cNvPr>
            <p:cNvSpPr txBox="1"/>
            <p:nvPr/>
          </p:nvSpPr>
          <p:spPr>
            <a:xfrm>
              <a:off x="1997232" y="3676288"/>
              <a:ext cx="2058987" cy="27699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Find Camera </a:t>
              </a:r>
              <a:r>
                <a:rPr lang="en-US" altLang="ko-KR" b="1" dirty="0">
                  <a:solidFill>
                    <a:srgbClr val="445569"/>
                  </a:solidFill>
                  <a:latin typeface="+mj-ea"/>
                  <a:ea typeface="+mj-ea"/>
                </a:rPr>
                <a:t>Braille 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 advTm="277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5D625B-356B-4F02-8080-74B8E045B6AC}"/>
              </a:ext>
            </a:extLst>
          </p:cNvPr>
          <p:cNvSpPr/>
          <p:nvPr/>
        </p:nvSpPr>
        <p:spPr>
          <a:xfrm>
            <a:off x="495377" y="852256"/>
            <a:ext cx="4987771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02D0A5-5DB2-4C51-A195-5BA70F985909}"/>
              </a:ext>
            </a:extLst>
          </p:cNvPr>
          <p:cNvSpPr/>
          <p:nvPr/>
        </p:nvSpPr>
        <p:spPr>
          <a:xfrm>
            <a:off x="6582285" y="852256"/>
            <a:ext cx="4987771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046F7-8263-488E-88F4-896EA70AA099}"/>
              </a:ext>
            </a:extLst>
          </p:cNvPr>
          <p:cNvSpPr txBox="1"/>
          <p:nvPr/>
        </p:nvSpPr>
        <p:spPr>
          <a:xfrm>
            <a:off x="1367841" y="1277150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팀장</a:t>
            </a: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조성윤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8C2EB-D7B1-4446-85D0-3045C32E4180}"/>
              </a:ext>
            </a:extLst>
          </p:cNvPr>
          <p:cNvSpPr txBox="1"/>
          <p:nvPr/>
        </p:nvSpPr>
        <p:spPr>
          <a:xfrm>
            <a:off x="7454749" y="1277150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팀원</a:t>
            </a: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박수현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9E99AD-038B-4D0D-8F0A-A5BD85FA3851}"/>
              </a:ext>
            </a:extLst>
          </p:cNvPr>
          <p:cNvCxnSpPr>
            <a:cxnSpLocks/>
          </p:cNvCxnSpPr>
          <p:nvPr/>
        </p:nvCxnSpPr>
        <p:spPr>
          <a:xfrm>
            <a:off x="2989263" y="393700"/>
            <a:ext cx="883126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14B757B1-C6C1-4FB5-847C-5ECBCDA8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82740-BA33-4F0F-9487-78F0C9688D5C}"/>
              </a:ext>
            </a:extLst>
          </p:cNvPr>
          <p:cNvSpPr txBox="1"/>
          <p:nvPr/>
        </p:nvSpPr>
        <p:spPr>
          <a:xfrm>
            <a:off x="848933" y="9142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팀원 업무분담</a:t>
            </a:r>
          </a:p>
        </p:txBody>
      </p:sp>
      <p:pic>
        <p:nvPicPr>
          <p:cNvPr id="15" name="그래픽 14" descr="카메라">
            <a:extLst>
              <a:ext uri="{FF2B5EF4-FFF2-40B4-BE49-F238E27FC236}">
                <a16:creationId xmlns:a16="http://schemas.microsoft.com/office/drawing/2014/main" id="{B5A6B29D-9E06-4219-99C6-A5889A427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445" y="2245724"/>
            <a:ext cx="2279636" cy="227963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499586-D882-4337-A4C0-E21341748722}"/>
              </a:ext>
            </a:extLst>
          </p:cNvPr>
          <p:cNvGrpSpPr/>
          <p:nvPr/>
        </p:nvGrpSpPr>
        <p:grpSpPr>
          <a:xfrm>
            <a:off x="8238478" y="2355920"/>
            <a:ext cx="1664055" cy="2351469"/>
            <a:chOff x="7803472" y="2341853"/>
            <a:chExt cx="2034465" cy="287489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E9BED38-7E96-4A05-A199-92056CEC1DC8}"/>
                </a:ext>
              </a:extLst>
            </p:cNvPr>
            <p:cNvSpPr/>
            <p:nvPr/>
          </p:nvSpPr>
          <p:spPr>
            <a:xfrm>
              <a:off x="7803472" y="2341853"/>
              <a:ext cx="736846" cy="736846"/>
            </a:xfrm>
            <a:prstGeom prst="ellipse">
              <a:avLst/>
            </a:prstGeom>
            <a:solidFill>
              <a:srgbClr val="D96C9F"/>
            </a:solidFill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2F6688-9443-4841-B530-FCB9BEE16121}"/>
                </a:ext>
              </a:extLst>
            </p:cNvPr>
            <p:cNvSpPr/>
            <p:nvPr/>
          </p:nvSpPr>
          <p:spPr>
            <a:xfrm>
              <a:off x="7803472" y="3410877"/>
              <a:ext cx="736846" cy="736846"/>
            </a:xfrm>
            <a:prstGeom prst="ellipse">
              <a:avLst/>
            </a:prstGeom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C8F2D8-4448-4A10-A971-DCAD3D721337}"/>
                </a:ext>
              </a:extLst>
            </p:cNvPr>
            <p:cNvSpPr/>
            <p:nvPr/>
          </p:nvSpPr>
          <p:spPr>
            <a:xfrm>
              <a:off x="7803472" y="4479901"/>
              <a:ext cx="736846" cy="736846"/>
            </a:xfrm>
            <a:prstGeom prst="ellipse">
              <a:avLst/>
            </a:prstGeom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BAC3B3-D327-433E-A5F7-AC0C8DAB5738}"/>
                </a:ext>
              </a:extLst>
            </p:cNvPr>
            <p:cNvSpPr/>
            <p:nvPr/>
          </p:nvSpPr>
          <p:spPr>
            <a:xfrm>
              <a:off x="9101091" y="2341853"/>
              <a:ext cx="736846" cy="736846"/>
            </a:xfrm>
            <a:prstGeom prst="ellipse">
              <a:avLst/>
            </a:prstGeom>
            <a:solidFill>
              <a:srgbClr val="D96C9F"/>
            </a:solidFill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E2F2A7-74F4-4C79-82FB-6FA49665BEAB}"/>
                </a:ext>
              </a:extLst>
            </p:cNvPr>
            <p:cNvSpPr/>
            <p:nvPr/>
          </p:nvSpPr>
          <p:spPr>
            <a:xfrm>
              <a:off x="9101091" y="3410877"/>
              <a:ext cx="736846" cy="736846"/>
            </a:xfrm>
            <a:prstGeom prst="ellipse">
              <a:avLst/>
            </a:prstGeom>
            <a:solidFill>
              <a:srgbClr val="D96C9F"/>
            </a:solidFill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D65BA2E-CA8F-4E5E-88B3-94DDDFFD8CFD}"/>
                </a:ext>
              </a:extLst>
            </p:cNvPr>
            <p:cNvSpPr/>
            <p:nvPr/>
          </p:nvSpPr>
          <p:spPr>
            <a:xfrm>
              <a:off x="9101091" y="4479901"/>
              <a:ext cx="736846" cy="736846"/>
            </a:xfrm>
            <a:prstGeom prst="ellipse">
              <a:avLst/>
            </a:prstGeom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55E120-7075-46ED-8D43-DAB447446331}"/>
              </a:ext>
            </a:extLst>
          </p:cNvPr>
          <p:cNvSpPr txBox="1"/>
          <p:nvPr/>
        </p:nvSpPr>
        <p:spPr>
          <a:xfrm>
            <a:off x="1367841" y="5170747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카메라 인식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8669B-BEB4-48D8-98E3-D8548683D437}"/>
              </a:ext>
            </a:extLst>
          </p:cNvPr>
          <p:cNvSpPr txBox="1"/>
          <p:nvPr/>
        </p:nvSpPr>
        <p:spPr>
          <a:xfrm>
            <a:off x="7454749" y="5170747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점자 번역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23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1E4ED937-FAB0-442C-A161-251349E1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48F3DE-A5D3-4A38-8B9D-EAEA299C8F96}"/>
              </a:ext>
            </a:extLst>
          </p:cNvPr>
          <p:cNvCxnSpPr>
            <a:cxnSpLocks/>
          </p:cNvCxnSpPr>
          <p:nvPr/>
        </p:nvCxnSpPr>
        <p:spPr>
          <a:xfrm>
            <a:off x="2989263" y="393700"/>
            <a:ext cx="883126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9E204-990D-4433-9295-FE03CAE17CAA}"/>
              </a:ext>
            </a:extLst>
          </p:cNvPr>
          <p:cNvSpPr txBox="1"/>
          <p:nvPr/>
        </p:nvSpPr>
        <p:spPr>
          <a:xfrm>
            <a:off x="848933" y="9142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프로그램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E7585-3E96-4D08-AAE2-56A82FE50B57}"/>
              </a:ext>
            </a:extLst>
          </p:cNvPr>
          <p:cNvSpPr txBox="1"/>
          <p:nvPr/>
        </p:nvSpPr>
        <p:spPr>
          <a:xfrm>
            <a:off x="5687504" y="745592"/>
            <a:ext cx="5961263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FCB: Find Camera Braille</a:t>
            </a:r>
            <a:endParaRPr lang="ko-KR" altLang="en-US" sz="6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4D93D-D040-41EA-BC72-69A4DA83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" y="1299590"/>
            <a:ext cx="4258820" cy="425882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3002EC-642C-44FF-9E30-C48CF543AB8F}"/>
              </a:ext>
            </a:extLst>
          </p:cNvPr>
          <p:cNvGrpSpPr/>
          <p:nvPr/>
        </p:nvGrpSpPr>
        <p:grpSpPr>
          <a:xfrm>
            <a:off x="6445136" y="1607216"/>
            <a:ext cx="4445998" cy="3643568"/>
            <a:chOff x="6029652" y="2344988"/>
            <a:chExt cx="4785156" cy="3921514"/>
          </a:xfrm>
        </p:grpSpPr>
        <p:pic>
          <p:nvPicPr>
            <p:cNvPr id="12" name="그래픽 11" descr="카메라">
              <a:extLst>
                <a:ext uri="{FF2B5EF4-FFF2-40B4-BE49-F238E27FC236}">
                  <a16:creationId xmlns:a16="http://schemas.microsoft.com/office/drawing/2014/main" id="{629D1A56-42A6-46F1-B758-BE07A9A2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3779" y="2344988"/>
              <a:ext cx="1571674" cy="1571674"/>
            </a:xfrm>
            <a:prstGeom prst="rect">
              <a:avLst/>
            </a:prstGeom>
          </p:spPr>
        </p:pic>
        <p:pic>
          <p:nvPicPr>
            <p:cNvPr id="8" name="그래픽 7" descr="이미지">
              <a:extLst>
                <a:ext uri="{FF2B5EF4-FFF2-40B4-BE49-F238E27FC236}">
                  <a16:creationId xmlns:a16="http://schemas.microsoft.com/office/drawing/2014/main" id="{0CB7E56F-AF65-4E6C-B0A6-D49EC823E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43134" y="2344988"/>
              <a:ext cx="1571674" cy="1571674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3BF1F28-BDE9-49E5-B2C7-63B86C5F2747}"/>
                </a:ext>
              </a:extLst>
            </p:cNvPr>
            <p:cNvGrpSpPr/>
            <p:nvPr/>
          </p:nvGrpSpPr>
          <p:grpSpPr>
            <a:xfrm>
              <a:off x="9505187" y="4786192"/>
              <a:ext cx="1047565" cy="1480310"/>
              <a:chOff x="7803472" y="2341853"/>
              <a:chExt cx="2034465" cy="2874894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B942C62-F93F-4C86-BAB0-399F0E04AB4B}"/>
                  </a:ext>
                </a:extLst>
              </p:cNvPr>
              <p:cNvSpPr/>
              <p:nvPr/>
            </p:nvSpPr>
            <p:spPr>
              <a:xfrm>
                <a:off x="7803472" y="2341853"/>
                <a:ext cx="736846" cy="736846"/>
              </a:xfrm>
              <a:prstGeom prst="ellipse">
                <a:avLst/>
              </a:prstGeom>
              <a:solidFill>
                <a:srgbClr val="1C115B"/>
              </a:solidFill>
              <a:ln w="38100">
                <a:solidFill>
                  <a:srgbClr val="1C115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AFECEEB-CBC1-4717-B544-BC7AF4563586}"/>
                  </a:ext>
                </a:extLst>
              </p:cNvPr>
              <p:cNvSpPr/>
              <p:nvPr/>
            </p:nvSpPr>
            <p:spPr>
              <a:xfrm>
                <a:off x="7803472" y="3410877"/>
                <a:ext cx="736846" cy="736846"/>
              </a:xfrm>
              <a:prstGeom prst="ellipse">
                <a:avLst/>
              </a:prstGeom>
              <a:ln w="38100">
                <a:solidFill>
                  <a:srgbClr val="1C115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54AA39C-F235-4E3B-A504-5F9B67D4ACDB}"/>
                  </a:ext>
                </a:extLst>
              </p:cNvPr>
              <p:cNvSpPr/>
              <p:nvPr/>
            </p:nvSpPr>
            <p:spPr>
              <a:xfrm>
                <a:off x="7803472" y="4479901"/>
                <a:ext cx="736846" cy="736846"/>
              </a:xfrm>
              <a:prstGeom prst="ellipse">
                <a:avLst/>
              </a:prstGeom>
              <a:ln w="38100">
                <a:solidFill>
                  <a:srgbClr val="1C115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4F5BD5C-3043-4784-B188-EA203BA9D02F}"/>
                  </a:ext>
                </a:extLst>
              </p:cNvPr>
              <p:cNvSpPr/>
              <p:nvPr/>
            </p:nvSpPr>
            <p:spPr>
              <a:xfrm>
                <a:off x="9101091" y="2341853"/>
                <a:ext cx="736846" cy="736846"/>
              </a:xfrm>
              <a:prstGeom prst="ellipse">
                <a:avLst/>
              </a:prstGeom>
              <a:solidFill>
                <a:srgbClr val="1C115B"/>
              </a:solidFill>
              <a:ln w="38100">
                <a:solidFill>
                  <a:srgbClr val="1C115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52C37C-8A14-4099-B88B-D476B567006B}"/>
                  </a:ext>
                </a:extLst>
              </p:cNvPr>
              <p:cNvSpPr/>
              <p:nvPr/>
            </p:nvSpPr>
            <p:spPr>
              <a:xfrm>
                <a:off x="9101091" y="3410877"/>
                <a:ext cx="736846" cy="736846"/>
              </a:xfrm>
              <a:prstGeom prst="ellipse">
                <a:avLst/>
              </a:prstGeom>
              <a:solidFill>
                <a:srgbClr val="1C115B"/>
              </a:solidFill>
              <a:ln w="38100">
                <a:solidFill>
                  <a:srgbClr val="1C115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6F69935-F0E6-492A-A23B-CD874DBF5F66}"/>
                  </a:ext>
                </a:extLst>
              </p:cNvPr>
              <p:cNvSpPr/>
              <p:nvPr/>
            </p:nvSpPr>
            <p:spPr>
              <a:xfrm>
                <a:off x="9101091" y="4479901"/>
                <a:ext cx="736846" cy="736846"/>
              </a:xfrm>
              <a:prstGeom prst="ellipse">
                <a:avLst/>
              </a:prstGeom>
              <a:ln w="38100">
                <a:solidFill>
                  <a:srgbClr val="1C115B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FF4335-82C8-4799-8B96-765BDAC10E2C}"/>
                </a:ext>
              </a:extLst>
            </p:cNvPr>
            <p:cNvSpPr txBox="1"/>
            <p:nvPr/>
          </p:nvSpPr>
          <p:spPr>
            <a:xfrm>
              <a:off x="6029652" y="4839883"/>
              <a:ext cx="2199927" cy="12311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ㄱㄴㄷㄹ</a:t>
              </a:r>
              <a:endPara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A B C D</a:t>
              </a:r>
              <a:endParaRPr lang="ko-KR" altLang="en-US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F9C67AE6-B0A2-478E-A31E-E7E310263DB7}"/>
                </a:ext>
              </a:extLst>
            </p:cNvPr>
            <p:cNvSpPr/>
            <p:nvPr/>
          </p:nvSpPr>
          <p:spPr>
            <a:xfrm>
              <a:off x="8353446" y="2885158"/>
              <a:ext cx="568192" cy="615553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880114B9-9AD2-4A9E-8E47-E23DA6F25553}"/>
                </a:ext>
              </a:extLst>
            </p:cNvPr>
            <p:cNvSpPr/>
            <p:nvPr/>
          </p:nvSpPr>
          <p:spPr>
            <a:xfrm rot="5400000">
              <a:off x="9744874" y="3967902"/>
              <a:ext cx="568192" cy="615553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14305F7-988C-4545-AF17-A187A054B51E}"/>
                </a:ext>
              </a:extLst>
            </p:cNvPr>
            <p:cNvSpPr/>
            <p:nvPr/>
          </p:nvSpPr>
          <p:spPr>
            <a:xfrm rot="10800000">
              <a:off x="8433345" y="5218570"/>
              <a:ext cx="568192" cy="615553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AE3A192-63D0-4945-BBC2-962A540F3C64}"/>
              </a:ext>
            </a:extLst>
          </p:cNvPr>
          <p:cNvSpPr txBox="1"/>
          <p:nvPr/>
        </p:nvSpPr>
        <p:spPr>
          <a:xfrm>
            <a:off x="5697830" y="5688651"/>
            <a:ext cx="5961263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카메라로 사진을 찍어 점자를 추출해낸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후 번역해주는 어플</a:t>
            </a:r>
            <a:endParaRPr lang="ko-KR" altLang="en-US" sz="4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2345543"/>
      </p:ext>
    </p:extLst>
  </p:cSld>
  <p:clrMapOvr>
    <a:masterClrMapping/>
  </p:clrMapOvr>
  <p:transition spd="slow" advTm="170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1E4ED937-FAB0-442C-A161-251349E1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48F3DE-A5D3-4A38-8B9D-EAEA299C8F96}"/>
              </a:ext>
            </a:extLst>
          </p:cNvPr>
          <p:cNvCxnSpPr>
            <a:cxnSpLocks/>
          </p:cNvCxnSpPr>
          <p:nvPr/>
        </p:nvCxnSpPr>
        <p:spPr>
          <a:xfrm>
            <a:off x="2373709" y="393700"/>
            <a:ext cx="944681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9E204-990D-4433-9295-FE03CAE17CAA}"/>
              </a:ext>
            </a:extLst>
          </p:cNvPr>
          <p:cNvSpPr txBox="1"/>
          <p:nvPr/>
        </p:nvSpPr>
        <p:spPr>
          <a:xfrm>
            <a:off x="848933" y="91429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응용 기술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9464EA-8DAA-45F5-8BAA-4B1759E6D784}"/>
              </a:ext>
            </a:extLst>
          </p:cNvPr>
          <p:cNvGrpSpPr/>
          <p:nvPr/>
        </p:nvGrpSpPr>
        <p:grpSpPr>
          <a:xfrm>
            <a:off x="488150" y="2910872"/>
            <a:ext cx="11215700" cy="3214976"/>
            <a:chOff x="355361" y="2809436"/>
            <a:chExt cx="11215700" cy="32149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6C1732-B8B2-4174-9E56-466BB50CDFAF}"/>
                </a:ext>
              </a:extLst>
            </p:cNvPr>
            <p:cNvGrpSpPr/>
            <p:nvPr/>
          </p:nvGrpSpPr>
          <p:grpSpPr>
            <a:xfrm>
              <a:off x="355361" y="2809436"/>
              <a:ext cx="2959208" cy="3214976"/>
              <a:chOff x="435742" y="2606170"/>
              <a:chExt cx="2959208" cy="321497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178EC02-B8AB-48B6-A1C7-A0A944F99F94}"/>
                  </a:ext>
                </a:extLst>
              </p:cNvPr>
              <p:cNvSpPr/>
              <p:nvPr/>
            </p:nvSpPr>
            <p:spPr>
              <a:xfrm>
                <a:off x="435742" y="5359481"/>
                <a:ext cx="2959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</a:rPr>
                  <a:t>ANDROID CAMERA API</a:t>
                </a:r>
                <a:endParaRPr lang="ko-KR" altLang="en-US" sz="2400" b="1" dirty="0"/>
              </a:p>
            </p:txBody>
          </p:sp>
          <p:pic>
            <p:nvPicPr>
              <p:cNvPr id="32" name="그림 31" descr="그리기, 음식, 방이(가) 표시된 사진&#10;&#10;자동 생성된 설명">
                <a:extLst>
                  <a:ext uri="{FF2B5EF4-FFF2-40B4-BE49-F238E27FC236}">
                    <a16:creationId xmlns:a16="http://schemas.microsoft.com/office/drawing/2014/main" id="{DB259B7A-76D6-46BC-ABF2-18F50DC32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080" y="2606170"/>
                <a:ext cx="2434531" cy="263013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EAF1A97-01C1-42C9-880C-7A470754BD15}"/>
                </a:ext>
              </a:extLst>
            </p:cNvPr>
            <p:cNvGrpSpPr/>
            <p:nvPr/>
          </p:nvGrpSpPr>
          <p:grpSpPr>
            <a:xfrm>
              <a:off x="6027142" y="2898373"/>
              <a:ext cx="5543919" cy="3126039"/>
              <a:chOff x="6124796" y="2649799"/>
              <a:chExt cx="5543919" cy="312603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2E7F9B-26D1-4C8F-8FED-FFAD86F305B3}"/>
                  </a:ext>
                </a:extLst>
              </p:cNvPr>
              <p:cNvSpPr/>
              <p:nvPr/>
            </p:nvSpPr>
            <p:spPr>
              <a:xfrm>
                <a:off x="6490361" y="5314173"/>
                <a:ext cx="5103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445569"/>
                    </a:solidFill>
                  </a:rPr>
                  <a:t>UNICODE TRANSLATION SYSTEM</a:t>
                </a:r>
                <a:endParaRPr lang="ko-KR" altLang="en-US" sz="2400" b="1" dirty="0">
                  <a:solidFill>
                    <a:srgbClr val="445569"/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A404C15-8428-4069-89DA-AEAB155B878A}"/>
                  </a:ext>
                </a:extLst>
              </p:cNvPr>
              <p:cNvGrpSpPr/>
              <p:nvPr/>
            </p:nvGrpSpPr>
            <p:grpSpPr>
              <a:xfrm>
                <a:off x="6124796" y="2649799"/>
                <a:ext cx="5543919" cy="2452255"/>
                <a:chOff x="6064336" y="2560862"/>
                <a:chExt cx="5543919" cy="2452255"/>
              </a:xfrm>
            </p:grpSpPr>
            <p:pic>
              <p:nvPicPr>
                <p:cNvPr id="33" name="그림 32" descr="표지판, 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FAB54C34-0322-4C09-9633-C443C05788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4336" y="2560862"/>
                  <a:ext cx="2254474" cy="2452255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54CAD38E-BA29-468C-887F-CCA08FF99A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0689" y="2962689"/>
                  <a:ext cx="3087566" cy="182647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58B39A5-B424-45EA-9486-EF7E861D1655}"/>
                </a:ext>
              </a:extLst>
            </p:cNvPr>
            <p:cNvCxnSpPr>
              <a:cxnSpLocks/>
            </p:cNvCxnSpPr>
            <p:nvPr/>
          </p:nvCxnSpPr>
          <p:spPr>
            <a:xfrm>
              <a:off x="3314569" y="4203582"/>
              <a:ext cx="2450234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C04617-7EBE-4A44-96FC-D9700EB6908B}"/>
              </a:ext>
            </a:extLst>
          </p:cNvPr>
          <p:cNvSpPr/>
          <p:nvPr/>
        </p:nvSpPr>
        <p:spPr>
          <a:xfrm>
            <a:off x="2053800" y="908591"/>
            <a:ext cx="7687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445569"/>
                </a:solidFill>
                <a:latin typeface="+mj-ea"/>
              </a:rPr>
              <a:t>안드로이드 </a:t>
            </a:r>
            <a:r>
              <a:rPr lang="en-US" altLang="ko-KR" sz="4000" b="1" dirty="0">
                <a:solidFill>
                  <a:srgbClr val="D96C9F"/>
                </a:solidFill>
                <a:latin typeface="+mj-ea"/>
              </a:rPr>
              <a:t>CAMERA API</a:t>
            </a:r>
          </a:p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</a:rPr>
              <a:t>+ </a:t>
            </a:r>
            <a:r>
              <a:rPr lang="en-US" altLang="ko-KR" sz="4000" b="1" dirty="0">
                <a:solidFill>
                  <a:srgbClr val="7833A6"/>
                </a:solidFill>
                <a:latin typeface="+mj-ea"/>
              </a:rPr>
              <a:t>UNICODE</a:t>
            </a:r>
            <a:r>
              <a:rPr lang="ko-KR" altLang="en-US" sz="4000" b="1" dirty="0">
                <a:solidFill>
                  <a:srgbClr val="445569"/>
                </a:solidFill>
                <a:latin typeface="+mj-ea"/>
              </a:rPr>
              <a:t>를 통한 점자 번역</a:t>
            </a:r>
          </a:p>
        </p:txBody>
      </p:sp>
    </p:spTree>
    <p:extLst>
      <p:ext uri="{BB962C8B-B14F-4D97-AF65-F5344CB8AC3E}">
        <p14:creationId xmlns:p14="http://schemas.microsoft.com/office/powerpoint/2010/main" val="1095643801"/>
      </p:ext>
    </p:extLst>
  </p:cSld>
  <p:clrMapOvr>
    <a:masterClrMapping/>
  </p:clrMapOvr>
  <p:transition spd="slow" advTm="170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1E4ED937-FAB0-442C-A161-251349E1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48F3DE-A5D3-4A38-8B9D-EAEA299C8F96}"/>
              </a:ext>
            </a:extLst>
          </p:cNvPr>
          <p:cNvCxnSpPr>
            <a:cxnSpLocks/>
          </p:cNvCxnSpPr>
          <p:nvPr/>
        </p:nvCxnSpPr>
        <p:spPr>
          <a:xfrm>
            <a:off x="3169328" y="393700"/>
            <a:ext cx="8651197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9E204-990D-4433-9295-FE03CAE17CAA}"/>
              </a:ext>
            </a:extLst>
          </p:cNvPr>
          <p:cNvSpPr txBox="1"/>
          <p:nvPr/>
        </p:nvSpPr>
        <p:spPr>
          <a:xfrm>
            <a:off x="848933" y="91429"/>
            <a:ext cx="22493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주요 기능 소개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4B17DC-606A-4E21-9A55-EF697864C06B}"/>
              </a:ext>
            </a:extLst>
          </p:cNvPr>
          <p:cNvGrpSpPr/>
          <p:nvPr/>
        </p:nvGrpSpPr>
        <p:grpSpPr>
          <a:xfrm>
            <a:off x="4363462" y="676275"/>
            <a:ext cx="3456117" cy="6039675"/>
            <a:chOff x="4363462" y="676275"/>
            <a:chExt cx="3456117" cy="603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0433045-EFE6-438D-9CBE-F5FF737B1645}"/>
                </a:ext>
              </a:extLst>
            </p:cNvPr>
            <p:cNvGrpSpPr/>
            <p:nvPr/>
          </p:nvGrpSpPr>
          <p:grpSpPr>
            <a:xfrm>
              <a:off x="4476929" y="676275"/>
              <a:ext cx="3238142" cy="6039675"/>
              <a:chOff x="848933" y="676273"/>
              <a:chExt cx="3238142" cy="6039675"/>
            </a:xfrm>
          </p:grpSpPr>
          <p:pic>
            <p:nvPicPr>
              <p:cNvPr id="62" name="Picture 6" descr="스마트 폰 개요 아이콘 개념 프리미엄 벡터">
                <a:extLst>
                  <a:ext uri="{FF2B5EF4-FFF2-40B4-BE49-F238E27FC236}">
                    <a16:creationId xmlns:a16="http://schemas.microsoft.com/office/drawing/2014/main" id="{7B4D30F8-FB44-473A-A6B0-B8463E5C8B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99" t="15544" r="36699" b="15231"/>
              <a:stretch/>
            </p:blipFill>
            <p:spPr bwMode="auto">
              <a:xfrm>
                <a:off x="848933" y="676273"/>
                <a:ext cx="3238142" cy="6039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3AB1273B-4BBB-4F9B-A857-12AD37063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2013" y="1577018"/>
                <a:ext cx="1851982" cy="1851982"/>
              </a:xfrm>
              <a:prstGeom prst="rect">
                <a:avLst/>
              </a:prstGeom>
            </p:spPr>
          </p:pic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BBD38AD-824A-45D9-BE0B-477E2F5E1C51}"/>
                  </a:ext>
                </a:extLst>
              </p:cNvPr>
              <p:cNvSpPr/>
              <p:nvPr/>
            </p:nvSpPr>
            <p:spPr>
              <a:xfrm>
                <a:off x="1649868" y="3826276"/>
                <a:ext cx="1627315" cy="754602"/>
              </a:xfrm>
              <a:prstGeom prst="roundRect">
                <a:avLst/>
              </a:prstGeom>
              <a:solidFill>
                <a:srgbClr val="F8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3F512CAD-34CA-42BF-B434-F882A257C20E}"/>
                  </a:ext>
                </a:extLst>
              </p:cNvPr>
              <p:cNvSpPr/>
              <p:nvPr/>
            </p:nvSpPr>
            <p:spPr>
              <a:xfrm>
                <a:off x="1649868" y="4863450"/>
                <a:ext cx="1627315" cy="754602"/>
              </a:xfrm>
              <a:prstGeom prst="roundRect">
                <a:avLst/>
              </a:prstGeom>
              <a:solidFill>
                <a:srgbClr val="F8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720BF9-3549-4218-B68A-FE16EABD798C}"/>
                  </a:ext>
                </a:extLst>
              </p:cNvPr>
              <p:cNvSpPr txBox="1"/>
              <p:nvPr/>
            </p:nvSpPr>
            <p:spPr>
              <a:xfrm>
                <a:off x="1649867" y="4018911"/>
                <a:ext cx="1627316" cy="369332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카메라</a:t>
                </a:r>
                <a:endParaRPr lang="ko-KR" altLang="en-US" sz="4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87EF73-2B74-4E0B-AF16-58D118B6AFAA}"/>
                  </a:ext>
                </a:extLst>
              </p:cNvPr>
              <p:cNvSpPr txBox="1"/>
              <p:nvPr/>
            </p:nvSpPr>
            <p:spPr>
              <a:xfrm>
                <a:off x="1649867" y="5056085"/>
                <a:ext cx="1627316" cy="369332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일반번역</a:t>
                </a:r>
                <a:endParaRPr lang="ko-KR" altLang="en-US" sz="4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47" name="그래픽 46" descr="줄 화살표: 일자형">
              <a:extLst>
                <a:ext uri="{FF2B5EF4-FFF2-40B4-BE49-F238E27FC236}">
                  <a16:creationId xmlns:a16="http://schemas.microsoft.com/office/drawing/2014/main" id="{179B8473-F722-4272-B65A-05BD3D8CC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3462" y="3746379"/>
              <a:ext cx="914400" cy="914400"/>
            </a:xfrm>
            <a:prstGeom prst="rect">
              <a:avLst/>
            </a:prstGeom>
          </p:spPr>
        </p:pic>
        <p:pic>
          <p:nvPicPr>
            <p:cNvPr id="94" name="그래픽 93" descr="줄 화살표: 일자형">
              <a:extLst>
                <a:ext uri="{FF2B5EF4-FFF2-40B4-BE49-F238E27FC236}">
                  <a16:creationId xmlns:a16="http://schemas.microsoft.com/office/drawing/2014/main" id="{6AC966BE-A88B-4948-8FCA-AB0F619E3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905179" y="4780882"/>
              <a:ext cx="914400" cy="914400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DE4742E-D8B6-4705-8D7E-012DFE72C63A}"/>
              </a:ext>
            </a:extLst>
          </p:cNvPr>
          <p:cNvSpPr txBox="1"/>
          <p:nvPr/>
        </p:nvSpPr>
        <p:spPr>
          <a:xfrm>
            <a:off x="962073" y="3696112"/>
            <a:ext cx="3344656" cy="129266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카메라로 사진을 찍어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점자를 추출해낸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후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번역</a:t>
            </a:r>
            <a:endParaRPr lang="ko-KR" altLang="en-US" sz="4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291695-B7F7-4BC2-8E9F-D1AA8576D1D5}"/>
              </a:ext>
            </a:extLst>
          </p:cNvPr>
          <p:cNvSpPr txBox="1"/>
          <p:nvPr/>
        </p:nvSpPr>
        <p:spPr>
          <a:xfrm>
            <a:off x="7927047" y="4591751"/>
            <a:ext cx="3344656" cy="129266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카메라 연동이 실패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할 경우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간단한 점자 번역</a:t>
            </a:r>
            <a:endParaRPr lang="ko-KR" altLang="en-US" sz="4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604234"/>
      </p:ext>
    </p:extLst>
  </p:cSld>
  <p:clrMapOvr>
    <a:masterClrMapping/>
  </p:clrMapOvr>
  <p:transition spd="slow" advTm="170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1E4ED937-FAB0-442C-A161-251349E1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48F3DE-A5D3-4A38-8B9D-EAEA299C8F96}"/>
              </a:ext>
            </a:extLst>
          </p:cNvPr>
          <p:cNvCxnSpPr>
            <a:cxnSpLocks/>
          </p:cNvCxnSpPr>
          <p:nvPr/>
        </p:nvCxnSpPr>
        <p:spPr>
          <a:xfrm>
            <a:off x="3169328" y="393700"/>
            <a:ext cx="8651197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9E204-990D-4433-9295-FE03CAE17CAA}"/>
              </a:ext>
            </a:extLst>
          </p:cNvPr>
          <p:cNvSpPr txBox="1"/>
          <p:nvPr/>
        </p:nvSpPr>
        <p:spPr>
          <a:xfrm>
            <a:off x="848933" y="91429"/>
            <a:ext cx="22493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주요 기능 소개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BF5629-DA75-4F19-BB23-3E6334CA2AAE}"/>
              </a:ext>
            </a:extLst>
          </p:cNvPr>
          <p:cNvGrpSpPr/>
          <p:nvPr/>
        </p:nvGrpSpPr>
        <p:grpSpPr>
          <a:xfrm>
            <a:off x="1591419" y="676273"/>
            <a:ext cx="10229106" cy="6039675"/>
            <a:chOff x="643935" y="669615"/>
            <a:chExt cx="10229106" cy="60396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35431D-030F-4D96-B313-CCBE9867D4D3}"/>
                </a:ext>
              </a:extLst>
            </p:cNvPr>
            <p:cNvGrpSpPr/>
            <p:nvPr/>
          </p:nvGrpSpPr>
          <p:grpSpPr>
            <a:xfrm>
              <a:off x="5129993" y="669615"/>
              <a:ext cx="3238142" cy="6039675"/>
              <a:chOff x="4399822" y="676273"/>
              <a:chExt cx="3238142" cy="6039675"/>
            </a:xfrm>
          </p:grpSpPr>
          <p:pic>
            <p:nvPicPr>
              <p:cNvPr id="40" name="Picture 6" descr="스마트 폰 개요 아이콘 개념 프리미엄 벡터">
                <a:extLst>
                  <a:ext uri="{FF2B5EF4-FFF2-40B4-BE49-F238E27FC236}">
                    <a16:creationId xmlns:a16="http://schemas.microsoft.com/office/drawing/2014/main" id="{BADC62FD-A01B-48DE-B336-C1DEF0962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99" t="15544" r="36699" b="15231"/>
              <a:stretch/>
            </p:blipFill>
            <p:spPr bwMode="auto">
              <a:xfrm>
                <a:off x="4399822" y="676273"/>
                <a:ext cx="3238142" cy="6039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사각형: 둥근 위쪽 모서리 41">
                <a:extLst>
                  <a:ext uri="{FF2B5EF4-FFF2-40B4-BE49-F238E27FC236}">
                    <a16:creationId xmlns:a16="http://schemas.microsoft.com/office/drawing/2014/main" id="{F7DC7761-7628-4C68-93A0-53EC1A35E4CE}"/>
                  </a:ext>
                </a:extLst>
              </p:cNvPr>
              <p:cNvSpPr/>
              <p:nvPr/>
            </p:nvSpPr>
            <p:spPr>
              <a:xfrm>
                <a:off x="4901293" y="1287460"/>
                <a:ext cx="2235200" cy="1864113"/>
              </a:xfrm>
              <a:prstGeom prst="round2SameRect">
                <a:avLst>
                  <a:gd name="adj1" fmla="val 9091"/>
                  <a:gd name="adj2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사각형: 둥근 위쪽 모서리 42">
                <a:extLst>
                  <a:ext uri="{FF2B5EF4-FFF2-40B4-BE49-F238E27FC236}">
                    <a16:creationId xmlns:a16="http://schemas.microsoft.com/office/drawing/2014/main" id="{3CBA3753-507D-461A-A364-164A1310041E}"/>
                  </a:ext>
                </a:extLst>
              </p:cNvPr>
              <p:cNvSpPr/>
              <p:nvPr/>
            </p:nvSpPr>
            <p:spPr>
              <a:xfrm rot="10800000">
                <a:off x="4901293" y="3151573"/>
                <a:ext cx="2235200" cy="3046434"/>
              </a:xfrm>
              <a:prstGeom prst="round2SameRect">
                <a:avLst>
                  <a:gd name="adj1" fmla="val 9091"/>
                  <a:gd name="adj2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pic>
            <p:nvPicPr>
              <p:cNvPr id="1028" name="Picture 4" descr="혞 on Twitter: &quot;음료캔에 써진 점자는 탄산이든뭐든 '음료' 하나밖에 없었는데 오늘 '탄산'이라고 써진 음료캔을 발견했습니다  세상은 점차 넓어지고 있었습니다… &quot;">
                <a:extLst>
                  <a:ext uri="{FF2B5EF4-FFF2-40B4-BE49-F238E27FC236}">
                    <a16:creationId xmlns:a16="http://schemas.microsoft.com/office/drawing/2014/main" id="{4027F978-65B2-4CD6-83F8-49F5F793F4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53" t="50000" r="26956" b="23533"/>
              <a:stretch/>
            </p:blipFill>
            <p:spPr bwMode="auto">
              <a:xfrm>
                <a:off x="4969604" y="1794605"/>
                <a:ext cx="2098575" cy="1285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1F4ADEE-87FD-4491-B18B-706CFDF31EA9}"/>
                  </a:ext>
                </a:extLst>
              </p:cNvPr>
              <p:cNvCxnSpPr>
                <a:stCxn id="43" idx="0"/>
                <a:endCxn id="43" idx="2"/>
              </p:cNvCxnSpPr>
              <p:nvPr/>
            </p:nvCxnSpPr>
            <p:spPr>
              <a:xfrm>
                <a:off x="4901293" y="4674790"/>
                <a:ext cx="2235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0A9674-2804-407D-A300-D1C0D7B15EAE}"/>
                  </a:ext>
                </a:extLst>
              </p:cNvPr>
              <p:cNvSpPr txBox="1"/>
              <p:nvPr/>
            </p:nvSpPr>
            <p:spPr>
              <a:xfrm>
                <a:off x="4901291" y="3201187"/>
                <a:ext cx="1322773" cy="276999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833A6"/>
                    </a:solidFill>
                    <a:latin typeface="+mj-ea"/>
                    <a:ea typeface="+mj-ea"/>
                  </a:rPr>
                  <a:t>인식된 점자</a:t>
                </a:r>
                <a:endParaRPr lang="ko-KR" altLang="en-US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833A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FD1447-69D6-47CD-A845-FD4CA6F2CB65}"/>
                  </a:ext>
                </a:extLst>
              </p:cNvPr>
              <p:cNvSpPr txBox="1"/>
              <p:nvPr/>
            </p:nvSpPr>
            <p:spPr>
              <a:xfrm>
                <a:off x="4901292" y="4742167"/>
                <a:ext cx="727152" cy="276999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833A6"/>
                    </a:solidFill>
                    <a:latin typeface="+mj-ea"/>
                    <a:ea typeface="+mj-ea"/>
                  </a:rPr>
                  <a:t>번역</a:t>
                </a:r>
                <a:endParaRPr lang="ko-KR" altLang="en-US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833A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6D50A2D-6F7E-498D-A2B1-41C70A910BE6}"/>
                  </a:ext>
                </a:extLst>
              </p:cNvPr>
              <p:cNvSpPr txBox="1"/>
              <p:nvPr/>
            </p:nvSpPr>
            <p:spPr>
              <a:xfrm>
                <a:off x="4901291" y="5124241"/>
                <a:ext cx="727152" cy="312158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0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rPr>
                  <a:t>탄산</a:t>
                </a:r>
                <a:endParaRPr lang="ko-KR" altLang="en-US" sz="40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22952FD-B610-4159-8DD9-34C5BDFB5DEC}"/>
                  </a:ext>
                </a:extLst>
              </p:cNvPr>
              <p:cNvSpPr/>
              <p:nvPr/>
            </p:nvSpPr>
            <p:spPr>
              <a:xfrm>
                <a:off x="4969604" y="3339452"/>
                <a:ext cx="1216406" cy="67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800" kern="0" dirty="0">
                    <a:solidFill>
                      <a:srgbClr val="000000"/>
                    </a:solidFill>
                    <a:latin typeface="NewJumja" pitchFamily="2" charset="0"/>
                    <a:ea typeface="함초롬바탕" panose="02030604000101010101" pitchFamily="18" charset="-127"/>
                  </a:rPr>
                  <a:t>h3l3</a:t>
                </a:r>
                <a:endParaRPr lang="en-US" altLang="ko-KR" sz="14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</p:txBody>
          </p:sp>
        </p:grp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8E0C80D5-D21A-41AB-8B11-D8B03CEBEF41}"/>
                </a:ext>
              </a:extLst>
            </p:cNvPr>
            <p:cNvSpPr/>
            <p:nvPr/>
          </p:nvSpPr>
          <p:spPr>
            <a:xfrm>
              <a:off x="4242075" y="3352377"/>
              <a:ext cx="527920" cy="571924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그래픽 26" descr="줄 화살표: 일자형">
              <a:extLst>
                <a:ext uri="{FF2B5EF4-FFF2-40B4-BE49-F238E27FC236}">
                  <a16:creationId xmlns:a16="http://schemas.microsoft.com/office/drawing/2014/main" id="{BEA2F852-4EE8-4424-ACB3-5A754DFA0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795052" y="4872112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807860-5D40-46B9-9378-90DFC6F6717A}"/>
                </a:ext>
              </a:extLst>
            </p:cNvPr>
            <p:cNvSpPr txBox="1"/>
            <p:nvPr/>
          </p:nvSpPr>
          <p:spPr>
            <a:xfrm>
              <a:off x="8869605" y="4627331"/>
              <a:ext cx="2003436" cy="1477328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1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차적으로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한글 시도 후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영어</a:t>
              </a: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문장부호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추가</a:t>
              </a:r>
              <a:endParaRPr lang="ko-KR" altLang="en-US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FF65B2B-6A79-4D6E-92D8-28ECEBC288F6}"/>
                </a:ext>
              </a:extLst>
            </p:cNvPr>
            <p:cNvGrpSpPr/>
            <p:nvPr/>
          </p:nvGrpSpPr>
          <p:grpSpPr>
            <a:xfrm>
              <a:off x="643935" y="669615"/>
              <a:ext cx="3238142" cy="6039675"/>
              <a:chOff x="284482" y="707313"/>
              <a:chExt cx="3238142" cy="603967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3327EF-CC5B-49F2-9654-661C5166DCE5}"/>
                  </a:ext>
                </a:extLst>
              </p:cNvPr>
              <p:cNvGrpSpPr/>
              <p:nvPr/>
            </p:nvGrpSpPr>
            <p:grpSpPr>
              <a:xfrm>
                <a:off x="284482" y="707313"/>
                <a:ext cx="3238142" cy="6039675"/>
                <a:chOff x="848933" y="676273"/>
                <a:chExt cx="3238142" cy="6039675"/>
              </a:xfrm>
            </p:grpSpPr>
            <p:pic>
              <p:nvPicPr>
                <p:cNvPr id="1030" name="Picture 6" descr="스마트 폰 개요 아이콘 개념 프리미엄 벡터">
                  <a:extLst>
                    <a:ext uri="{FF2B5EF4-FFF2-40B4-BE49-F238E27FC236}">
                      <a16:creationId xmlns:a16="http://schemas.microsoft.com/office/drawing/2014/main" id="{4CB9D831-E385-4BFC-90D8-64B1133DA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99" t="15544" r="36699" b="15231"/>
                <a:stretch/>
              </p:blipFill>
              <p:spPr bwMode="auto">
                <a:xfrm>
                  <a:off x="848933" y="676273"/>
                  <a:ext cx="3238142" cy="60396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" name="Picture 2" descr="Galaxy S10 Camera App Install 3rd Party Filter 01">
                  <a:extLst>
                    <a:ext uri="{FF2B5EF4-FFF2-40B4-BE49-F238E27FC236}">
                      <a16:creationId xmlns:a16="http://schemas.microsoft.com/office/drawing/2014/main" id="{B2875971-31AF-4A70-8ADE-66B03B8C7C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24" t="2600" r="52118" b="6295"/>
                <a:stretch/>
              </p:blipFill>
              <p:spPr bwMode="auto">
                <a:xfrm>
                  <a:off x="1208931" y="1346143"/>
                  <a:ext cx="2503503" cy="4660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9" name="Picture 4" descr="혞 on Twitter: &quot;음료캔에 써진 점자는 탄산이든뭐든 '음료' 하나밖에 없었는데 오늘 '탄산'이라고 써진 음료캔을 발견했습니다  세상은 점차 넓어지고 있었습니다… &quot;">
                <a:extLst>
                  <a:ext uri="{FF2B5EF4-FFF2-40B4-BE49-F238E27FC236}">
                    <a16:creationId xmlns:a16="http://schemas.microsoft.com/office/drawing/2014/main" id="{F0A75484-531C-4113-8EB3-5D6AD82C7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35" t="39177" r="22326" b="13865"/>
              <a:stretch/>
            </p:blipFill>
            <p:spPr bwMode="auto">
              <a:xfrm>
                <a:off x="644479" y="2201662"/>
                <a:ext cx="2453789" cy="2281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6924095"/>
      </p:ext>
    </p:extLst>
  </p:cSld>
  <p:clrMapOvr>
    <a:masterClrMapping/>
  </p:clrMapOvr>
  <p:transition spd="slow" advTm="170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1E4ED937-FAB0-442C-A161-251349E1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48F3DE-A5D3-4A38-8B9D-EAEA299C8F96}"/>
              </a:ext>
            </a:extLst>
          </p:cNvPr>
          <p:cNvCxnSpPr>
            <a:cxnSpLocks/>
          </p:cNvCxnSpPr>
          <p:nvPr/>
        </p:nvCxnSpPr>
        <p:spPr>
          <a:xfrm>
            <a:off x="2373709" y="393700"/>
            <a:ext cx="944681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9E204-990D-4433-9295-FE03CAE17CAA}"/>
              </a:ext>
            </a:extLst>
          </p:cNvPr>
          <p:cNvSpPr txBox="1"/>
          <p:nvPr/>
        </p:nvSpPr>
        <p:spPr>
          <a:xfrm>
            <a:off x="848933" y="91429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E67FE3-FB21-4127-B1E8-93282686E2E1}"/>
              </a:ext>
            </a:extLst>
          </p:cNvPr>
          <p:cNvSpPr/>
          <p:nvPr/>
        </p:nvSpPr>
        <p:spPr>
          <a:xfrm>
            <a:off x="506027" y="852256"/>
            <a:ext cx="3417903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6ECFD80-658E-460A-8093-DD9AC33C6148}"/>
              </a:ext>
            </a:extLst>
          </p:cNvPr>
          <p:cNvSpPr/>
          <p:nvPr/>
        </p:nvSpPr>
        <p:spPr>
          <a:xfrm>
            <a:off x="4387048" y="852254"/>
            <a:ext cx="3417903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95DC29A-843D-4A0A-A6DB-8028A4A53114}"/>
              </a:ext>
            </a:extLst>
          </p:cNvPr>
          <p:cNvSpPr/>
          <p:nvPr/>
        </p:nvSpPr>
        <p:spPr>
          <a:xfrm>
            <a:off x="8268070" y="852254"/>
            <a:ext cx="3417903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1C7F1-1EA2-4A59-8D58-C031737E984E}"/>
              </a:ext>
            </a:extLst>
          </p:cNvPr>
          <p:cNvSpPr txBox="1"/>
          <p:nvPr/>
        </p:nvSpPr>
        <p:spPr>
          <a:xfrm>
            <a:off x="506026" y="975437"/>
            <a:ext cx="3417903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 Main Tool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67AAB-132C-4D3F-A7A3-1D8290DA8E7D}"/>
              </a:ext>
            </a:extLst>
          </p:cNvPr>
          <p:cNvSpPr txBox="1"/>
          <p:nvPr/>
        </p:nvSpPr>
        <p:spPr>
          <a:xfrm>
            <a:off x="4387047" y="975436"/>
            <a:ext cx="3417903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 Language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98170-33CE-4A8F-A385-9DDABA859C2B}"/>
              </a:ext>
            </a:extLst>
          </p:cNvPr>
          <p:cNvSpPr txBox="1"/>
          <p:nvPr/>
        </p:nvSpPr>
        <p:spPr>
          <a:xfrm>
            <a:off x="8268068" y="975435"/>
            <a:ext cx="3417903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Version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688A31-497D-425D-9AA9-D66EBF6518CC}"/>
              </a:ext>
            </a:extLst>
          </p:cNvPr>
          <p:cNvGrpSpPr/>
          <p:nvPr/>
        </p:nvGrpSpPr>
        <p:grpSpPr>
          <a:xfrm>
            <a:off x="994308" y="2395201"/>
            <a:ext cx="2441338" cy="2526148"/>
            <a:chOff x="1361960" y="2569635"/>
            <a:chExt cx="1706033" cy="1765299"/>
          </a:xfrm>
        </p:grpSpPr>
        <p:pic>
          <p:nvPicPr>
            <p:cNvPr id="43" name="그림 42" descr="그리기, 음식, 셔츠이(가) 표시된 사진&#10;&#10;자동 생성된 설명">
              <a:extLst>
                <a:ext uri="{FF2B5EF4-FFF2-40B4-BE49-F238E27FC236}">
                  <a16:creationId xmlns:a16="http://schemas.microsoft.com/office/drawing/2014/main" id="{0BFC14B4-D917-451F-99F5-6A966664C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7" t="24927" r="10148" b="27657"/>
            <a:stretch/>
          </p:blipFill>
          <p:spPr>
            <a:xfrm>
              <a:off x="1361960" y="3429000"/>
              <a:ext cx="1706033" cy="905934"/>
            </a:xfrm>
            <a:prstGeom prst="rect">
              <a:avLst/>
            </a:prstGeom>
          </p:spPr>
        </p:pic>
        <p:pic>
          <p:nvPicPr>
            <p:cNvPr id="49" name="그림 48" descr="그리기, 음식, 셔츠이(가) 표시된 사진&#10;&#10;자동 생성된 설명">
              <a:extLst>
                <a:ext uri="{FF2B5EF4-FFF2-40B4-BE49-F238E27FC236}">
                  <a16:creationId xmlns:a16="http://schemas.microsoft.com/office/drawing/2014/main" id="{441D86DE-DBDD-43AD-93FF-CACF5252C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4" t="24390" r="63058" b="25978"/>
            <a:stretch/>
          </p:blipFill>
          <p:spPr>
            <a:xfrm>
              <a:off x="1806459" y="2569635"/>
              <a:ext cx="817034" cy="948266"/>
            </a:xfrm>
            <a:prstGeom prst="rect">
              <a:avLst/>
            </a:prstGeom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FC4AFF7C-C227-434A-8178-B34D667D5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0" t="10789" r="24287" b="15930"/>
          <a:stretch/>
        </p:blipFill>
        <p:spPr>
          <a:xfrm>
            <a:off x="5173970" y="2469342"/>
            <a:ext cx="1844056" cy="245200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E8858E4-2122-44AA-BE87-13E6707BFB6E}"/>
              </a:ext>
            </a:extLst>
          </p:cNvPr>
          <p:cNvGrpSpPr/>
          <p:nvPr/>
        </p:nvGrpSpPr>
        <p:grpSpPr>
          <a:xfrm>
            <a:off x="8576844" y="2146088"/>
            <a:ext cx="2800350" cy="3453491"/>
            <a:chOff x="8576844" y="2172722"/>
            <a:chExt cx="2800350" cy="3453491"/>
          </a:xfrm>
        </p:grpSpPr>
        <p:pic>
          <p:nvPicPr>
            <p:cNvPr id="50" name="그림 49" descr="그리기, 음식이(가) 표시된 사진&#10;&#10;자동 생성된 설명">
              <a:extLst>
                <a:ext uri="{FF2B5EF4-FFF2-40B4-BE49-F238E27FC236}">
                  <a16:creationId xmlns:a16="http://schemas.microsoft.com/office/drawing/2014/main" id="{2B07BA9A-5049-40F6-A1D9-1994D3B11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44" y="2172722"/>
              <a:ext cx="2800350" cy="1628775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ECD95EE-2F32-461E-8439-501547C4D3B1}"/>
                </a:ext>
              </a:extLst>
            </p:cNvPr>
            <p:cNvSpPr/>
            <p:nvPr/>
          </p:nvSpPr>
          <p:spPr>
            <a:xfrm>
              <a:off x="8800575" y="3871887"/>
              <a:ext cx="235288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API 28</a:t>
              </a:r>
            </a:p>
            <a:p>
              <a:pPr algn="ctr"/>
              <a:r>
                <a:rPr lang="en-US" altLang="ko-KR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Android 9.0</a:t>
              </a:r>
            </a:p>
            <a:p>
              <a:pPr algn="ctr"/>
              <a:r>
                <a:rPr lang="en-US" altLang="ko-KR" sz="3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(Pie)</a:t>
              </a:r>
              <a:endParaRPr lang="ko-KR" altLang="en-US" sz="3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212480"/>
      </p:ext>
    </p:extLst>
  </p:cSld>
  <p:clrMapOvr>
    <a:masterClrMapping/>
  </p:clrMapOvr>
  <p:transition spd="slow" advTm="170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907DE305-9EC2-4AD3-AD58-A688400D7B47}"/>
              </a:ext>
            </a:extLst>
          </p:cNvPr>
          <p:cNvSpPr/>
          <p:nvPr/>
        </p:nvSpPr>
        <p:spPr>
          <a:xfrm rot="5400000">
            <a:off x="60325" y="-60325"/>
            <a:ext cx="334963" cy="455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7DB016-2A36-4132-A45E-3C841AE0C32D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+mn-ea"/>
              </a:rPr>
              <a:t>감사합니다</a:t>
            </a:r>
            <a:r>
              <a:rPr lang="en-US" altLang="ko-KR" sz="4000" b="1" dirty="0">
                <a:latin typeface="+mn-ea"/>
              </a:rPr>
              <a:t>.</a:t>
            </a:r>
            <a:endParaRPr lang="ko-KR" altLang="en-US" sz="4000" b="1" dirty="0">
              <a:latin typeface="+mn-ea"/>
            </a:endParaRPr>
          </a:p>
        </p:txBody>
      </p:sp>
    </p:spTree>
  </p:cSld>
  <p:clrMapOvr>
    <a:masterClrMapping/>
  </p:clrMapOvr>
  <p:transition spd="slow" advTm="1668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126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NewJumja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조성윤</dc:creator>
  <cp:lastModifiedBy>박 수현</cp:lastModifiedBy>
  <cp:revision>76</cp:revision>
  <dcterms:created xsi:type="dcterms:W3CDTF">2020-09-14T07:17:38Z</dcterms:created>
  <dcterms:modified xsi:type="dcterms:W3CDTF">2020-12-09T02:28:00Z</dcterms:modified>
</cp:coreProperties>
</file>