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5" r:id="rId3"/>
    <p:sldId id="288" r:id="rId4"/>
    <p:sldId id="291" r:id="rId5"/>
    <p:sldId id="289" r:id="rId6"/>
    <p:sldId id="290" r:id="rId7"/>
    <p:sldId id="294" r:id="rId8"/>
    <p:sldId id="287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569"/>
    <a:srgbClr val="D96C9F"/>
    <a:srgbClr val="7833A6"/>
    <a:srgbClr val="F8CCCC"/>
    <a:srgbClr val="1C115B"/>
    <a:srgbClr val="5C64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2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CD2F9-9C95-4DCF-9ECE-36269EF2E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628A56-7EE3-4EE1-B6DF-94E54DAAB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2BDDD-73BE-4400-BD87-61D8160F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5F61-04E1-4ECD-B522-715E131D83C8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3391B9-C287-4791-9EB0-2F13CD67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CEF4F-D114-4B7A-B28D-F4620739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539-F8A6-4362-AC74-62C4F998B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02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50E9D-C5EC-40E6-AFE5-C9044D04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6FA0A9-A546-4343-8866-B192B0E2B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580D9-E14D-485F-BA72-DA1AE6A4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5F61-04E1-4ECD-B522-715E131D83C8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CBF54-9812-4442-9C7A-069FE5F5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A35CA-BE5E-4E3E-9259-D467F0E7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539-F8A6-4362-AC74-62C4F998B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07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B71DEF-8AB0-404F-8350-8A6560F2F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705DAF-09C0-4750-8046-566F8AB0D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385200-9FA8-486B-AEFF-BE92BD94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5F61-04E1-4ECD-B522-715E131D83C8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61559-51F0-4A0B-B52D-E1BAD0AF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37AD43-4D49-4AC7-8B8E-A03C9603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539-F8A6-4362-AC74-62C4F998B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023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F8316CDD-161E-4519-B6B4-B1C8458FA020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73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BEF82-9C2A-4A8C-AF78-3E91FB7A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1BCEC-8500-4824-BAC1-FD0020650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7167D-2774-49CA-936C-DA1ED211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5F61-04E1-4ECD-B522-715E131D83C8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3CDF76-99D4-4E09-97C9-4DF40146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F34AC0-AE5E-437B-803C-6EA84181B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539-F8A6-4362-AC74-62C4F998B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28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87CFA-6835-48D6-B330-D06A4BD1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641F17-5D21-4AEE-BAB6-0A846DF64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0B21A-D89E-4FFF-A5CB-204E6D05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5F61-04E1-4ECD-B522-715E131D83C8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70778-C7E8-4486-B240-D5A3B9E4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A3F9D-9C82-4F9C-87A9-0F0D5078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539-F8A6-4362-AC74-62C4F998B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75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69EB0-057B-4799-A801-61FA6038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5BBADE-BD6E-4B27-8DC3-27FC88980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206A78-8DAC-4CEC-BC9E-A59BFEAB8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D4BC12-43AA-4E93-B1E3-C3422554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5F61-04E1-4ECD-B522-715E131D83C8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EF97AE-B3B8-4C81-A929-42A4A734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91C084-1AA2-42AE-8BEF-8ABEE7EB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539-F8A6-4362-AC74-62C4F998B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23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4D54A-C4CC-4E4E-85A1-C88CB16BD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694097-2C99-4C0A-94B7-43F2FA1D3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FF8FBD-7001-481D-8500-E47413FF7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7BC837-952D-4A73-8562-3593BECE8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CD318B-A76D-448B-9CBC-7E3A3C76C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E2EDF3-1EE0-4081-98EF-62EFFD69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5F61-04E1-4ECD-B522-715E131D83C8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BB9D8D-8264-4119-81F1-0467B71D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A0A3B5-82F5-4BB9-8C95-6ECAAAE2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539-F8A6-4362-AC74-62C4F998B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7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AB9C9-1A6F-4228-B056-78C0DDDDD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E7872A-3C66-492B-908A-83628821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5F61-04E1-4ECD-B522-715E131D83C8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5972C6-3A16-476A-B8BE-87615669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420CA4-66B3-485C-B250-7A20744E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539-F8A6-4362-AC74-62C4F998B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55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6C0D76-2054-479D-A421-C167D6E6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5F61-04E1-4ECD-B522-715E131D83C8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916441-6C9F-452E-B8CD-C2614C62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E5C188-D202-4BE1-A749-2C395376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539-F8A6-4362-AC74-62C4F998B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2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6B2F9-D6E1-433C-9FA1-66CECE21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4383A-485D-432E-91EE-27E57919F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BA8ED3-FDB5-4FF1-937D-888D6253D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772487-FF29-444C-8BEF-7BAAC6E9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5F61-04E1-4ECD-B522-715E131D83C8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3911DB-375C-4327-BEA5-738623E8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A85095-9714-4971-A3B1-2749FBD8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539-F8A6-4362-AC74-62C4F998B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11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0CB30-F7EB-45AE-A3AA-96DBDC09C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84C953-DB52-4F8E-82DB-2EEB84C82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AA359A-D56E-45B5-B35F-FE5C6BFE8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35444B-6E63-4F93-B108-4711F382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5F61-04E1-4ECD-B522-715E131D83C8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E42470-5625-4E00-9BD4-64D7004E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39E3F-67C0-4E68-BA21-CEA30999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7539-F8A6-4362-AC74-62C4F998B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72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88F56C-3B9D-42C7-B803-2620FDE87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AB58A8-0794-40D0-9D36-CA59FC4E2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9AB3B8-CE40-42CB-BD97-70B421BEE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45F61-04E1-4ECD-B522-715E131D83C8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9935AA-E5D5-4F4F-96B4-DFBB0D071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85AF9-1021-419C-A0EF-0B8360C01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D7539-F8A6-4362-AC74-62C4F998B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29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thurHub/Android-Image-Cropper" TargetMode="External"/><Relationship Id="rId2" Type="http://schemas.openxmlformats.org/officeDocument/2006/relationships/hyperlink" Target="https://jinh.kr/braille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log.naver.com/PostView.nhn?blogId=22wowow22&amp;logNo=220819500053&amp;parentCategoryNo=&amp;categoryNo=9&amp;viewDate=&amp;isShowPopularPosts=true&amp;from=search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92DE582-3CD3-498D-BADC-2C32400C9932}"/>
              </a:ext>
            </a:extLst>
          </p:cNvPr>
          <p:cNvSpPr txBox="1"/>
          <p:nvPr/>
        </p:nvSpPr>
        <p:spPr>
          <a:xfrm>
            <a:off x="7266840" y="5019944"/>
            <a:ext cx="2927927" cy="738664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팀장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: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조성윤 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20203316</a:t>
            </a:r>
          </a:p>
          <a:p>
            <a:pPr algn="ctr">
              <a:defRPr/>
            </a:pP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팀원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: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박수현 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20203308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793B5C7-2624-4833-AA69-22CF2FF9E0FD}"/>
              </a:ext>
            </a:extLst>
          </p:cNvPr>
          <p:cNvGrpSpPr/>
          <p:nvPr/>
        </p:nvGrpSpPr>
        <p:grpSpPr>
          <a:xfrm>
            <a:off x="2565772" y="1838056"/>
            <a:ext cx="7060455" cy="2069806"/>
            <a:chOff x="1997232" y="1883481"/>
            <a:chExt cx="7060455" cy="206980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D956786-D2C8-472B-9138-A571B2C86914}"/>
                </a:ext>
              </a:extLst>
            </p:cNvPr>
            <p:cNvGrpSpPr/>
            <p:nvPr/>
          </p:nvGrpSpPr>
          <p:grpSpPr>
            <a:xfrm>
              <a:off x="1997233" y="1883481"/>
              <a:ext cx="7060454" cy="1802288"/>
              <a:chOff x="2171700" y="1699693"/>
              <a:chExt cx="7060454" cy="1802288"/>
            </a:xfrm>
          </p:grpSpPr>
          <p:grpSp>
            <p:nvGrpSpPr>
              <p:cNvPr id="7171" name="그룹 6">
                <a:extLst>
                  <a:ext uri="{FF2B5EF4-FFF2-40B4-BE49-F238E27FC236}">
                    <a16:creationId xmlns:a16="http://schemas.microsoft.com/office/drawing/2014/main" id="{29338DCE-2962-4B8B-87E2-9CA081755C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71700" y="2414588"/>
                <a:ext cx="2503488" cy="1077912"/>
                <a:chOff x="3268663" y="2240868"/>
                <a:chExt cx="3763441" cy="1620180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86A2BA18-BFC4-4C38-A202-90E798C00FA8}"/>
                    </a:ext>
                  </a:extLst>
                </p:cNvPr>
                <p:cNvSpPr/>
                <p:nvPr/>
              </p:nvSpPr>
              <p:spPr>
                <a:xfrm>
                  <a:off x="3268663" y="2240868"/>
                  <a:ext cx="3095233" cy="1620180"/>
                </a:xfrm>
                <a:prstGeom prst="rect">
                  <a:avLst/>
                </a:prstGeom>
                <a:solidFill>
                  <a:srgbClr val="4455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ko-KR" sz="4800" b="1" dirty="0">
                      <a:latin typeface="+mj-ea"/>
                      <a:ea typeface="+mj-ea"/>
                    </a:rPr>
                    <a:t>FCB</a:t>
                  </a:r>
                  <a:endParaRPr lang="ko-KR" altLang="en-US" sz="4800" b="1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" name="직각 삼각형 4">
                  <a:extLst>
                    <a:ext uri="{FF2B5EF4-FFF2-40B4-BE49-F238E27FC236}">
                      <a16:creationId xmlns:a16="http://schemas.microsoft.com/office/drawing/2014/main" id="{761E6D07-7F8A-43E1-9FFD-25F305053AAB}"/>
                    </a:ext>
                  </a:extLst>
                </p:cNvPr>
                <p:cNvSpPr/>
                <p:nvPr/>
              </p:nvSpPr>
              <p:spPr>
                <a:xfrm rot="5400000">
                  <a:off x="6437912" y="2150147"/>
                  <a:ext cx="503472" cy="684913"/>
                </a:xfrm>
                <a:prstGeom prst="rtTriangle">
                  <a:avLst/>
                </a:prstGeom>
                <a:solidFill>
                  <a:srgbClr val="4455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ko-KR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41637FC8-DF02-47F9-81B5-09AD5FA52E4B}"/>
                  </a:ext>
                </a:extLst>
              </p:cNvPr>
              <p:cNvSpPr/>
              <p:nvPr/>
            </p:nvSpPr>
            <p:spPr>
              <a:xfrm>
                <a:off x="5058413" y="2432343"/>
                <a:ext cx="107950" cy="107950"/>
              </a:xfrm>
              <a:prstGeom prst="ellipse">
                <a:avLst/>
              </a:prstGeom>
              <a:solidFill>
                <a:srgbClr val="445569"/>
              </a:solidFill>
              <a:ln>
                <a:solidFill>
                  <a:srgbClr val="4455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B5B573B1-796A-410E-A80C-25524A77DCCD}"/>
                  </a:ext>
                </a:extLst>
              </p:cNvPr>
              <p:cNvSpPr/>
              <p:nvPr/>
            </p:nvSpPr>
            <p:spPr>
              <a:xfrm>
                <a:off x="5855195" y="2432343"/>
                <a:ext cx="107950" cy="107950"/>
              </a:xfrm>
              <a:prstGeom prst="ellipse">
                <a:avLst/>
              </a:prstGeom>
              <a:solidFill>
                <a:srgbClr val="445569"/>
              </a:solidFill>
              <a:ln>
                <a:solidFill>
                  <a:srgbClr val="4455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FC8303-DC1E-4A39-A4D0-7ACD58A82CA9}"/>
                  </a:ext>
                </a:extLst>
              </p:cNvPr>
              <p:cNvSpPr txBox="1"/>
              <p:nvPr/>
            </p:nvSpPr>
            <p:spPr>
              <a:xfrm>
                <a:off x="2171700" y="1699693"/>
                <a:ext cx="4774176" cy="553998"/>
              </a:xfrm>
              <a:prstGeom prst="rect">
                <a:avLst/>
              </a:prstGeom>
              <a:noFill/>
            </p:spPr>
            <p:txBody>
              <a:bodyPr wrap="square" tIns="0" bIns="0">
                <a:spAutoFit/>
              </a:bodyPr>
              <a:lstStyle/>
              <a:p>
                <a:pPr algn="ctr">
                  <a:defRPr/>
                </a:pPr>
                <a:r>
                  <a:rPr lang="ko-KR" altLang="en-US" sz="3600" b="1" spc="-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D96C9F"/>
                    </a:solidFill>
                    <a:latin typeface="+mj-ea"/>
                    <a:ea typeface="+mj-ea"/>
                  </a:rPr>
                  <a:t>핸드폰 카메라</a:t>
                </a:r>
                <a:r>
                  <a:rPr lang="ko-KR" altLang="en-US" sz="3600" b="1" spc="-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5569"/>
                    </a:solidFill>
                    <a:latin typeface="+mj-ea"/>
                    <a:ea typeface="+mj-ea"/>
                  </a:rPr>
                  <a:t>를</a:t>
                </a:r>
                <a:r>
                  <a:rPr lang="ko-KR" altLang="en-US" sz="3600" b="1" spc="-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D96C9F"/>
                    </a:solidFill>
                    <a:latin typeface="+mj-ea"/>
                    <a:ea typeface="+mj-ea"/>
                  </a:rPr>
                  <a:t> </a:t>
                </a:r>
                <a:r>
                  <a:rPr lang="ko-KR" altLang="en-US" sz="3600" b="1" spc="-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5569"/>
                    </a:solidFill>
                    <a:latin typeface="+mj-ea"/>
                    <a:ea typeface="+mj-ea"/>
                  </a:rPr>
                  <a:t>이용한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764551-2E3C-4CE0-8578-C50F699EA4F6}"/>
                  </a:ext>
                </a:extLst>
              </p:cNvPr>
              <p:cNvSpPr txBox="1"/>
              <p:nvPr/>
            </p:nvSpPr>
            <p:spPr>
              <a:xfrm>
                <a:off x="4659598" y="2486318"/>
                <a:ext cx="4572556" cy="1015663"/>
              </a:xfrm>
              <a:prstGeom prst="rect">
                <a:avLst/>
              </a:prstGeom>
              <a:noFill/>
            </p:spPr>
            <p:txBody>
              <a:bodyPr wrap="square" tIns="0" bIns="0">
                <a:spAutoFit/>
              </a:bodyPr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6600" b="1" spc="-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7833A6"/>
                    </a:solidFill>
                    <a:latin typeface="+mj-ea"/>
                    <a:ea typeface="+mj-ea"/>
                  </a:rPr>
                  <a:t>점자 번역기</a:t>
                </a:r>
                <a:endParaRPr lang="ko-KR" altLang="en-US" sz="66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6B29CA-76D5-4B02-AB7A-601D4C7C5AF0}"/>
                </a:ext>
              </a:extLst>
            </p:cNvPr>
            <p:cNvSpPr txBox="1"/>
            <p:nvPr/>
          </p:nvSpPr>
          <p:spPr>
            <a:xfrm>
              <a:off x="1997232" y="3676288"/>
              <a:ext cx="2058987" cy="276999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algn="ctr">
                <a:defRPr/>
              </a:pPr>
              <a:r>
                <a:rPr lang="en-US" altLang="ko-KR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Find Camera </a:t>
              </a:r>
              <a:r>
                <a:rPr lang="en-US" altLang="ko-KR" b="1" dirty="0">
                  <a:solidFill>
                    <a:srgbClr val="445569"/>
                  </a:solidFill>
                  <a:latin typeface="+mj-ea"/>
                  <a:ea typeface="+mj-ea"/>
                </a:rPr>
                <a:t>Braille </a:t>
              </a:r>
              <a:endParaRPr lang="ko-KR" altLang="en-US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ransition spd="slow" advTm="277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45D625B-356B-4F02-8080-74B8E045B6AC}"/>
              </a:ext>
            </a:extLst>
          </p:cNvPr>
          <p:cNvSpPr/>
          <p:nvPr/>
        </p:nvSpPr>
        <p:spPr>
          <a:xfrm>
            <a:off x="495377" y="852256"/>
            <a:ext cx="4987771" cy="5612043"/>
          </a:xfrm>
          <a:prstGeom prst="roundRect">
            <a:avLst/>
          </a:prstGeom>
          <a:ln w="38100">
            <a:solidFill>
              <a:srgbClr val="7833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B02D0A5-5DB2-4C51-A195-5BA70F985909}"/>
              </a:ext>
            </a:extLst>
          </p:cNvPr>
          <p:cNvSpPr/>
          <p:nvPr/>
        </p:nvSpPr>
        <p:spPr>
          <a:xfrm>
            <a:off x="6582285" y="852256"/>
            <a:ext cx="4987771" cy="5612043"/>
          </a:xfrm>
          <a:prstGeom prst="roundRect">
            <a:avLst/>
          </a:prstGeom>
          <a:ln w="38100">
            <a:solidFill>
              <a:srgbClr val="7833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046F7-8263-488E-88F4-896EA70AA099}"/>
              </a:ext>
            </a:extLst>
          </p:cNvPr>
          <p:cNvSpPr txBox="1"/>
          <p:nvPr/>
        </p:nvSpPr>
        <p:spPr>
          <a:xfrm>
            <a:off x="1367841" y="1277150"/>
            <a:ext cx="3242841" cy="553998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팀장</a:t>
            </a:r>
            <a:r>
              <a:rPr lang="en-US" altLang="ko-KR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: </a:t>
            </a:r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조성윤</a:t>
            </a:r>
            <a:endParaRPr lang="en-US" altLang="ko-KR" sz="36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8C2EB-D7B1-4446-85D0-3045C32E4180}"/>
              </a:ext>
            </a:extLst>
          </p:cNvPr>
          <p:cNvSpPr txBox="1"/>
          <p:nvPr/>
        </p:nvSpPr>
        <p:spPr>
          <a:xfrm>
            <a:off x="7454749" y="1277150"/>
            <a:ext cx="3242841" cy="553998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팀원</a:t>
            </a:r>
            <a:r>
              <a:rPr lang="en-US" altLang="ko-KR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: </a:t>
            </a:r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박수현</a:t>
            </a:r>
            <a:endParaRPr lang="en-US" altLang="ko-KR" sz="36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F9E99AD-038B-4D0D-8F0A-A5BD85FA3851}"/>
              </a:ext>
            </a:extLst>
          </p:cNvPr>
          <p:cNvCxnSpPr>
            <a:cxnSpLocks/>
          </p:cNvCxnSpPr>
          <p:nvPr/>
        </p:nvCxnSpPr>
        <p:spPr>
          <a:xfrm>
            <a:off x="2989263" y="393700"/>
            <a:ext cx="883126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14B757B1-C6C1-4FB5-847C-5ECBCDA8B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83147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/>
            <a:r>
              <a:rPr lang="en-US" altLang="ko-KR" sz="4000" b="1" dirty="0">
                <a:solidFill>
                  <a:srgbClr val="445569"/>
                </a:solidFill>
                <a:latin typeface="+mj-ea"/>
                <a:ea typeface="+mj-ea"/>
              </a:rPr>
              <a:t>00 </a:t>
            </a:r>
            <a:endParaRPr lang="ko-KR" altLang="en-US" sz="4000" b="1" dirty="0">
              <a:solidFill>
                <a:srgbClr val="445569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82740-BA33-4F0F-9487-78F0C9688D5C}"/>
              </a:ext>
            </a:extLst>
          </p:cNvPr>
          <p:cNvSpPr txBox="1"/>
          <p:nvPr/>
        </p:nvSpPr>
        <p:spPr>
          <a:xfrm>
            <a:off x="848933" y="91429"/>
            <a:ext cx="214033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rgbClr val="445569"/>
                </a:solidFill>
                <a:latin typeface="+mj-ea"/>
                <a:ea typeface="+mj-ea"/>
              </a:rPr>
              <a:t>팀원 업무분담</a:t>
            </a:r>
          </a:p>
        </p:txBody>
      </p:sp>
      <p:pic>
        <p:nvPicPr>
          <p:cNvPr id="15" name="그래픽 14" descr="카메라">
            <a:extLst>
              <a:ext uri="{FF2B5EF4-FFF2-40B4-BE49-F238E27FC236}">
                <a16:creationId xmlns:a16="http://schemas.microsoft.com/office/drawing/2014/main" id="{B5A6B29D-9E06-4219-99C6-A5889A427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5521" y="2335271"/>
            <a:ext cx="1875251" cy="1875251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1E499586-D882-4337-A4C0-E21341748722}"/>
              </a:ext>
            </a:extLst>
          </p:cNvPr>
          <p:cNvGrpSpPr/>
          <p:nvPr/>
        </p:nvGrpSpPr>
        <p:grpSpPr>
          <a:xfrm>
            <a:off x="7454749" y="2480014"/>
            <a:ext cx="1122192" cy="1585765"/>
            <a:chOff x="7803472" y="2341853"/>
            <a:chExt cx="2034465" cy="2874894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E9BED38-7E96-4A05-A199-92056CEC1DC8}"/>
                </a:ext>
              </a:extLst>
            </p:cNvPr>
            <p:cNvSpPr/>
            <p:nvPr/>
          </p:nvSpPr>
          <p:spPr>
            <a:xfrm>
              <a:off x="7803472" y="2341853"/>
              <a:ext cx="736846" cy="736846"/>
            </a:xfrm>
            <a:prstGeom prst="ellipse">
              <a:avLst/>
            </a:prstGeom>
            <a:solidFill>
              <a:srgbClr val="D96C9F"/>
            </a:solidFill>
            <a:ln w="38100">
              <a:solidFill>
                <a:srgbClr val="D96C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B2F6688-9443-4841-B530-FCB9BEE16121}"/>
                </a:ext>
              </a:extLst>
            </p:cNvPr>
            <p:cNvSpPr/>
            <p:nvPr/>
          </p:nvSpPr>
          <p:spPr>
            <a:xfrm>
              <a:off x="7803472" y="3410877"/>
              <a:ext cx="736846" cy="736846"/>
            </a:xfrm>
            <a:prstGeom prst="ellipse">
              <a:avLst/>
            </a:prstGeom>
            <a:ln w="38100">
              <a:solidFill>
                <a:srgbClr val="D96C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2C8F2D8-4448-4A10-A971-DCAD3D721337}"/>
                </a:ext>
              </a:extLst>
            </p:cNvPr>
            <p:cNvSpPr/>
            <p:nvPr/>
          </p:nvSpPr>
          <p:spPr>
            <a:xfrm>
              <a:off x="7803472" y="4479901"/>
              <a:ext cx="736846" cy="736846"/>
            </a:xfrm>
            <a:prstGeom prst="ellipse">
              <a:avLst/>
            </a:prstGeom>
            <a:ln w="38100">
              <a:solidFill>
                <a:srgbClr val="D96C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EBAC3B3-D327-433E-A5F7-AC0C8DAB5738}"/>
                </a:ext>
              </a:extLst>
            </p:cNvPr>
            <p:cNvSpPr/>
            <p:nvPr/>
          </p:nvSpPr>
          <p:spPr>
            <a:xfrm>
              <a:off x="9101091" y="2341853"/>
              <a:ext cx="736846" cy="736846"/>
            </a:xfrm>
            <a:prstGeom prst="ellipse">
              <a:avLst/>
            </a:prstGeom>
            <a:solidFill>
              <a:srgbClr val="D96C9F"/>
            </a:solidFill>
            <a:ln w="38100">
              <a:solidFill>
                <a:srgbClr val="D96C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5E2F2A7-74F4-4C79-82FB-6FA49665BEAB}"/>
                </a:ext>
              </a:extLst>
            </p:cNvPr>
            <p:cNvSpPr/>
            <p:nvPr/>
          </p:nvSpPr>
          <p:spPr>
            <a:xfrm>
              <a:off x="9101091" y="3410877"/>
              <a:ext cx="736846" cy="736846"/>
            </a:xfrm>
            <a:prstGeom prst="ellipse">
              <a:avLst/>
            </a:prstGeom>
            <a:solidFill>
              <a:srgbClr val="D96C9F"/>
            </a:solidFill>
            <a:ln w="38100">
              <a:solidFill>
                <a:srgbClr val="D96C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D65BA2E-CA8F-4E5E-88B3-94DDDFFD8CFD}"/>
                </a:ext>
              </a:extLst>
            </p:cNvPr>
            <p:cNvSpPr/>
            <p:nvPr/>
          </p:nvSpPr>
          <p:spPr>
            <a:xfrm>
              <a:off x="9101091" y="4479901"/>
              <a:ext cx="736846" cy="736846"/>
            </a:xfrm>
            <a:prstGeom prst="ellipse">
              <a:avLst/>
            </a:prstGeom>
            <a:ln w="38100">
              <a:solidFill>
                <a:srgbClr val="D96C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855E120-7075-46ED-8D43-DAB447446331}"/>
              </a:ext>
            </a:extLst>
          </p:cNvPr>
          <p:cNvSpPr txBox="1"/>
          <p:nvPr/>
        </p:nvSpPr>
        <p:spPr>
          <a:xfrm>
            <a:off x="1367841" y="5170747"/>
            <a:ext cx="3242841" cy="553998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r>
              <a:rPr lang="en-US" altLang="ko-KR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TTS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48669B-BEB4-48D8-98E3-D8548683D437}"/>
              </a:ext>
            </a:extLst>
          </p:cNvPr>
          <p:cNvSpPr txBox="1"/>
          <p:nvPr/>
        </p:nvSpPr>
        <p:spPr>
          <a:xfrm>
            <a:off x="7454749" y="4533814"/>
            <a:ext cx="3242841" cy="166199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점자 번역</a:t>
            </a:r>
            <a:endParaRPr lang="en-US" altLang="ko-KR" sz="36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&amp;</a:t>
            </a:r>
          </a:p>
          <a:p>
            <a:pPr algn="ctr">
              <a:defRPr/>
            </a:pPr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카메라 연동 등</a:t>
            </a:r>
            <a:r>
              <a:rPr lang="en-US" altLang="ko-KR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...</a:t>
            </a:r>
          </a:p>
        </p:txBody>
      </p:sp>
      <p:pic>
        <p:nvPicPr>
          <p:cNvPr id="5" name="그래픽 4" descr="말풍선 윤곽선">
            <a:extLst>
              <a:ext uri="{FF2B5EF4-FFF2-40B4-BE49-F238E27FC236}">
                <a16:creationId xmlns:a16="http://schemas.microsoft.com/office/drawing/2014/main" id="{8AA5D5DC-E964-486D-BDFA-FE40CEE41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7452" y="2480014"/>
            <a:ext cx="2343621" cy="234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7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F9E99AD-038B-4D0D-8F0A-A5BD85FA3851}"/>
              </a:ext>
            </a:extLst>
          </p:cNvPr>
          <p:cNvCxnSpPr>
            <a:cxnSpLocks/>
          </p:cNvCxnSpPr>
          <p:nvPr/>
        </p:nvCxnSpPr>
        <p:spPr>
          <a:xfrm>
            <a:off x="3297039" y="393700"/>
            <a:ext cx="8523486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14B757B1-C6C1-4FB5-847C-5ECBCDA8B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83147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/>
            <a:r>
              <a:rPr lang="en-US" altLang="ko-KR" sz="4000" b="1" dirty="0">
                <a:solidFill>
                  <a:srgbClr val="445569"/>
                </a:solidFill>
                <a:latin typeface="+mj-ea"/>
                <a:ea typeface="+mj-ea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82740-BA33-4F0F-9487-78F0C9688D5C}"/>
              </a:ext>
            </a:extLst>
          </p:cNvPr>
          <p:cNvSpPr txBox="1"/>
          <p:nvPr/>
        </p:nvSpPr>
        <p:spPr>
          <a:xfrm>
            <a:off x="848933" y="91429"/>
            <a:ext cx="244810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rgbClr val="445569"/>
                </a:solidFill>
                <a:latin typeface="+mj-ea"/>
                <a:ea typeface="+mj-ea"/>
              </a:rPr>
              <a:t>프로젝트 완성도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4288B96-A6C9-4CC5-B983-5DA29AD919CD}"/>
              </a:ext>
            </a:extLst>
          </p:cNvPr>
          <p:cNvGrpSpPr/>
          <p:nvPr/>
        </p:nvGrpSpPr>
        <p:grpSpPr>
          <a:xfrm>
            <a:off x="352352" y="855365"/>
            <a:ext cx="5373289" cy="5369200"/>
            <a:chOff x="32757" y="799454"/>
            <a:chExt cx="5373289" cy="53692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696F26-40E5-493A-98DB-591B14204B10}"/>
                </a:ext>
              </a:extLst>
            </p:cNvPr>
            <p:cNvSpPr txBox="1"/>
            <p:nvPr/>
          </p:nvSpPr>
          <p:spPr>
            <a:xfrm>
              <a:off x="344422" y="799454"/>
              <a:ext cx="191938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400" b="1" dirty="0">
                  <a:solidFill>
                    <a:srgbClr val="445569"/>
                  </a:solidFill>
                  <a:latin typeface="+mj-ea"/>
                  <a:ea typeface="+mj-ea"/>
                </a:rPr>
                <a:t>- </a:t>
              </a:r>
              <a:r>
                <a:rPr lang="ko-KR" altLang="en-US" sz="2400" b="1" dirty="0">
                  <a:solidFill>
                    <a:srgbClr val="445569"/>
                  </a:solidFill>
                  <a:latin typeface="+mj-ea"/>
                  <a:ea typeface="+mj-ea"/>
                </a:rPr>
                <a:t>초기 계획</a:t>
              </a: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5EEEFB9-E2F6-4B92-9C2C-6929EA68D158}"/>
                </a:ext>
              </a:extLst>
            </p:cNvPr>
            <p:cNvGrpSpPr/>
            <p:nvPr/>
          </p:nvGrpSpPr>
          <p:grpSpPr>
            <a:xfrm>
              <a:off x="32757" y="855365"/>
              <a:ext cx="5373289" cy="5313289"/>
              <a:chOff x="32757" y="855365"/>
              <a:chExt cx="5373289" cy="5313289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3DC350BD-A713-4AC3-968B-DAD0643E00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3759" y="855365"/>
                <a:ext cx="2452287" cy="5313289"/>
              </a:xfrm>
              <a:prstGeom prst="rect">
                <a:avLst/>
              </a:prstGeom>
            </p:spPr>
          </p:pic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ED4859F-8D74-4BD4-BF01-5A486BBF13DF}"/>
                  </a:ext>
                </a:extLst>
              </p:cNvPr>
              <p:cNvGrpSpPr/>
              <p:nvPr/>
            </p:nvGrpSpPr>
            <p:grpSpPr>
              <a:xfrm>
                <a:off x="32757" y="2404013"/>
                <a:ext cx="5040898" cy="3667472"/>
                <a:chOff x="32757" y="2404013"/>
                <a:chExt cx="5040898" cy="3667472"/>
              </a:xfrm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4708026A-6390-481F-AADF-33A9980C69C6}"/>
                    </a:ext>
                  </a:extLst>
                </p:cNvPr>
                <p:cNvSpPr/>
                <p:nvPr/>
              </p:nvSpPr>
              <p:spPr>
                <a:xfrm>
                  <a:off x="3274380" y="4646433"/>
                  <a:ext cx="1799275" cy="706802"/>
                </a:xfrm>
                <a:prstGeom prst="roundRect">
                  <a:avLst/>
                </a:prstGeom>
                <a:noFill/>
                <a:ln w="57150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DA3059FC-69F0-448D-B3D7-8A6185DF53BD}"/>
                    </a:ext>
                  </a:extLst>
                </p:cNvPr>
                <p:cNvSpPr/>
                <p:nvPr/>
              </p:nvSpPr>
              <p:spPr>
                <a:xfrm>
                  <a:off x="3274379" y="3862539"/>
                  <a:ext cx="1799275" cy="706802"/>
                </a:xfrm>
                <a:prstGeom prst="roundRect">
                  <a:avLst/>
                </a:prstGeom>
                <a:noFill/>
                <a:ln w="57150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4" name="연결선: 꺾임 23">
                  <a:extLst>
                    <a:ext uri="{FF2B5EF4-FFF2-40B4-BE49-F238E27FC236}">
                      <a16:creationId xmlns:a16="http://schemas.microsoft.com/office/drawing/2014/main" id="{7F88546B-EF00-4AD2-A20E-0832C8A4C79D}"/>
                    </a:ext>
                  </a:extLst>
                </p:cNvPr>
                <p:cNvCxnSpPr>
                  <a:cxnSpLocks/>
                  <a:stCxn id="20" idx="1"/>
                  <a:endCxn id="33" idx="3"/>
                </p:cNvCxnSpPr>
                <p:nvPr/>
              </p:nvCxnSpPr>
              <p:spPr>
                <a:xfrm rot="10800000">
                  <a:off x="2455179" y="2958012"/>
                  <a:ext cx="819200" cy="1257929"/>
                </a:xfrm>
                <a:prstGeom prst="bentConnector3">
                  <a:avLst>
                    <a:gd name="adj1" fmla="val 50000"/>
                  </a:avLst>
                </a:prstGeom>
                <a:ln w="57150"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연결선: 꺾임 27">
                  <a:extLst>
                    <a:ext uri="{FF2B5EF4-FFF2-40B4-BE49-F238E27FC236}">
                      <a16:creationId xmlns:a16="http://schemas.microsoft.com/office/drawing/2014/main" id="{6AA09C52-8573-4446-BF97-D7FE624BF06D}"/>
                    </a:ext>
                  </a:extLst>
                </p:cNvPr>
                <p:cNvCxnSpPr>
                  <a:cxnSpLocks/>
                  <a:stCxn id="19" idx="1"/>
                  <a:endCxn id="34" idx="3"/>
                </p:cNvCxnSpPr>
                <p:nvPr/>
              </p:nvCxnSpPr>
              <p:spPr>
                <a:xfrm rot="10800000" flipV="1">
                  <a:off x="2596276" y="4999833"/>
                  <a:ext cx="678104" cy="332987"/>
                </a:xfrm>
                <a:prstGeom prst="bentConnector3">
                  <a:avLst>
                    <a:gd name="adj1" fmla="val 50000"/>
                  </a:avLst>
                </a:prstGeom>
                <a:ln w="57150"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25CF07B-74F7-4844-86D3-4927797CFCEA}"/>
                    </a:ext>
                  </a:extLst>
                </p:cNvPr>
                <p:cNvSpPr txBox="1"/>
                <p:nvPr/>
              </p:nvSpPr>
              <p:spPr>
                <a:xfrm>
                  <a:off x="153048" y="2404013"/>
                  <a:ext cx="2302131" cy="1107996"/>
                </a:xfrm>
                <a:prstGeom prst="rect">
                  <a:avLst/>
                </a:prstGeom>
                <a:noFill/>
              </p:spPr>
              <p:txBody>
                <a:bodyPr wrap="square" tIns="0" bIns="0">
                  <a:spAutoFit/>
                </a:bodyPr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ko-KR" altLang="en-US" sz="2400" b="1" spc="-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445569"/>
                      </a:solidFill>
                      <a:latin typeface="+mj-ea"/>
                      <a:ea typeface="+mj-ea"/>
                    </a:rPr>
                    <a:t>점자 사진을 찍어</a:t>
                  </a:r>
                  <a:endParaRPr lang="en-US" altLang="ko-KR" sz="2400" b="1" spc="-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5569"/>
                    </a:solidFill>
                    <a:latin typeface="+mj-ea"/>
                    <a:ea typeface="+mj-ea"/>
                  </a:endParaRPr>
                </a:p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ko-KR" altLang="en-US" sz="2400" b="1" spc="-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445569"/>
                      </a:solidFill>
                      <a:latin typeface="+mj-ea"/>
                      <a:ea typeface="+mj-ea"/>
                    </a:rPr>
                    <a:t>점자만 추출한 후</a:t>
                  </a:r>
                  <a:endParaRPr lang="en-US" altLang="ko-KR" sz="2400" b="1" spc="-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5569"/>
                    </a:solidFill>
                    <a:latin typeface="+mj-ea"/>
                    <a:ea typeface="+mj-ea"/>
                  </a:endParaRPr>
                </a:p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ko-KR" altLang="en-US" sz="2400" b="1" spc="-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445569"/>
                      </a:solidFill>
                      <a:latin typeface="+mj-ea"/>
                      <a:ea typeface="+mj-ea"/>
                    </a:rPr>
                    <a:t>한글로 번역</a:t>
                  </a:r>
                  <a:endParaRPr lang="en-US" altLang="ko-KR" sz="2400" b="1" spc="-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5569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AA69624-DFE7-4D1E-BF58-C54F5AB7A089}"/>
                    </a:ext>
                  </a:extLst>
                </p:cNvPr>
                <p:cNvSpPr txBox="1"/>
                <p:nvPr/>
              </p:nvSpPr>
              <p:spPr>
                <a:xfrm>
                  <a:off x="32757" y="4594157"/>
                  <a:ext cx="2563519" cy="1477328"/>
                </a:xfrm>
                <a:prstGeom prst="rect">
                  <a:avLst/>
                </a:prstGeom>
                <a:noFill/>
              </p:spPr>
              <p:txBody>
                <a:bodyPr wrap="square" tIns="0" bIns="0">
                  <a:spAutoFit/>
                </a:bodyPr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ko-KR" altLang="en-US" sz="2400" b="1" spc="-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445569"/>
                      </a:solidFill>
                      <a:latin typeface="+mj-ea"/>
                      <a:ea typeface="+mj-ea"/>
                    </a:rPr>
                    <a:t>이미지 번역</a:t>
                  </a:r>
                  <a:endParaRPr lang="en-US" altLang="ko-KR" sz="2400" b="1" spc="-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5569"/>
                    </a:solidFill>
                    <a:latin typeface="+mj-ea"/>
                    <a:ea typeface="+mj-ea"/>
                  </a:endParaRPr>
                </a:p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ko-KR" altLang="en-US" sz="2400" b="1" spc="-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445569"/>
                      </a:solidFill>
                      <a:latin typeface="+mj-ea"/>
                      <a:ea typeface="+mj-ea"/>
                    </a:rPr>
                    <a:t>실패 시</a:t>
                  </a:r>
                  <a:endParaRPr lang="en-US" altLang="ko-KR" sz="2400" b="1" spc="-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5569"/>
                    </a:solidFill>
                    <a:latin typeface="+mj-ea"/>
                    <a:ea typeface="+mj-ea"/>
                  </a:endParaRPr>
                </a:p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ko-KR" altLang="en-US" sz="2400" b="1" spc="-3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445569"/>
                      </a:solidFill>
                      <a:latin typeface="+mj-ea"/>
                      <a:ea typeface="+mj-ea"/>
                    </a:rPr>
                    <a:t>점자 글씨를 한글로 번역</a:t>
                  </a:r>
                  <a:endParaRPr lang="en-US" altLang="ko-KR" sz="2400" b="1" spc="-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45569"/>
                    </a:solidFill>
                    <a:latin typeface="+mj-ea"/>
                    <a:ea typeface="+mj-ea"/>
                  </a:endParaRPr>
                </a:p>
              </p:txBody>
            </p:sp>
          </p:grpSp>
        </p:grp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758EAD0-6DC9-44EA-AC71-43FF99D48940}"/>
              </a:ext>
            </a:extLst>
          </p:cNvPr>
          <p:cNvGrpSpPr/>
          <p:nvPr/>
        </p:nvGrpSpPr>
        <p:grpSpPr>
          <a:xfrm>
            <a:off x="6368105" y="827409"/>
            <a:ext cx="4837630" cy="5369200"/>
            <a:chOff x="6048509" y="799454"/>
            <a:chExt cx="4837630" cy="536920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7BA7F4-F5A6-49F8-807B-2607F64D81A8}"/>
                </a:ext>
              </a:extLst>
            </p:cNvPr>
            <p:cNvSpPr txBox="1"/>
            <p:nvPr/>
          </p:nvSpPr>
          <p:spPr>
            <a:xfrm>
              <a:off x="6095999" y="799454"/>
              <a:ext cx="191938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400" b="1" dirty="0">
                  <a:solidFill>
                    <a:srgbClr val="445569"/>
                  </a:solidFill>
                  <a:latin typeface="+mj-ea"/>
                  <a:ea typeface="+mj-ea"/>
                </a:rPr>
                <a:t>- </a:t>
              </a:r>
              <a:r>
                <a:rPr lang="ko-KR" altLang="en-US" sz="2400" b="1" dirty="0">
                  <a:solidFill>
                    <a:srgbClr val="445569"/>
                  </a:solidFill>
                  <a:latin typeface="+mj-ea"/>
                  <a:ea typeface="+mj-ea"/>
                </a:rPr>
                <a:t>완성 후</a:t>
              </a: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9554EACC-69B4-41DA-938F-B5C7D94EC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3852" y="855365"/>
              <a:ext cx="2452287" cy="531328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34A594E-70F5-4988-951E-E36374E82EA0}"/>
                </a:ext>
              </a:extLst>
            </p:cNvPr>
            <p:cNvSpPr txBox="1"/>
            <p:nvPr/>
          </p:nvSpPr>
          <p:spPr>
            <a:xfrm>
              <a:off x="6048509" y="3698783"/>
              <a:ext cx="1742879" cy="1846659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두 기능 </a:t>
              </a:r>
              <a:endPara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endParaRPr>
            </a:p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모두 완료</a:t>
              </a:r>
              <a:endPara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endParaRPr>
            </a:p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(</a:t>
              </a:r>
              <a:r>
                <a:rPr lang="ko-KR" altLang="en-US" sz="24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이미지 처리 경우 </a:t>
              </a:r>
              <a:r>
                <a:rPr lang="en-US" altLang="ko-KR" sz="24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70% </a:t>
              </a:r>
            </a:p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완성</a:t>
              </a:r>
              <a:r>
                <a:rPr lang="en-US" altLang="ko-KR" sz="24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)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63BC5140-EBF7-4D93-BE6F-0CE25987998A}"/>
                </a:ext>
              </a:extLst>
            </p:cNvPr>
            <p:cNvSpPr/>
            <p:nvPr/>
          </p:nvSpPr>
          <p:spPr>
            <a:xfrm>
              <a:off x="8760357" y="3862539"/>
              <a:ext cx="1799275" cy="1490696"/>
            </a:xfrm>
            <a:prstGeom prst="roundRect">
              <a:avLst>
                <a:gd name="adj" fmla="val 8329"/>
              </a:avLst>
            </a:prstGeom>
            <a:noFill/>
            <a:ln w="57150"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7D46E3D-CFAC-4B3D-BF77-343021E9443A}"/>
                </a:ext>
              </a:extLst>
            </p:cNvPr>
            <p:cNvCxnSpPr>
              <a:cxnSpLocks/>
              <a:stCxn id="37" idx="1"/>
              <a:endCxn id="36" idx="3"/>
            </p:cNvCxnSpPr>
            <p:nvPr/>
          </p:nvCxnSpPr>
          <p:spPr>
            <a:xfrm flipH="1">
              <a:off x="7791388" y="4607887"/>
              <a:ext cx="968969" cy="1422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201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F9E99AD-038B-4D0D-8F0A-A5BD85FA3851}"/>
              </a:ext>
            </a:extLst>
          </p:cNvPr>
          <p:cNvCxnSpPr>
            <a:cxnSpLocks/>
          </p:cNvCxnSpPr>
          <p:nvPr/>
        </p:nvCxnSpPr>
        <p:spPr>
          <a:xfrm>
            <a:off x="3297039" y="393700"/>
            <a:ext cx="8523486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14B757B1-C6C1-4FB5-847C-5ECBCDA8B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83147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/>
            <a:r>
              <a:rPr lang="en-US" altLang="ko-KR" sz="4000" b="1" dirty="0">
                <a:solidFill>
                  <a:srgbClr val="445569"/>
                </a:solidFill>
                <a:latin typeface="+mj-ea"/>
                <a:ea typeface="+mj-ea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82740-BA33-4F0F-9487-78F0C9688D5C}"/>
              </a:ext>
            </a:extLst>
          </p:cNvPr>
          <p:cNvSpPr txBox="1"/>
          <p:nvPr/>
        </p:nvSpPr>
        <p:spPr>
          <a:xfrm>
            <a:off x="848933" y="91429"/>
            <a:ext cx="244810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rgbClr val="445569"/>
                </a:solidFill>
                <a:latin typeface="+mj-ea"/>
                <a:ea typeface="+mj-ea"/>
              </a:rPr>
              <a:t>프로젝트 완성도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8BCA57AE-3644-4FC5-8AF4-3BA3DDB9C6CD}"/>
              </a:ext>
            </a:extLst>
          </p:cNvPr>
          <p:cNvSpPr/>
          <p:nvPr/>
        </p:nvSpPr>
        <p:spPr>
          <a:xfrm>
            <a:off x="5588212" y="2806962"/>
            <a:ext cx="1015575" cy="12440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34653F3-B452-4672-953E-F46A0FBB688C}"/>
              </a:ext>
            </a:extLst>
          </p:cNvPr>
          <p:cNvGrpSpPr/>
          <p:nvPr/>
        </p:nvGrpSpPr>
        <p:grpSpPr>
          <a:xfrm>
            <a:off x="8753498" y="1054003"/>
            <a:ext cx="2521656" cy="5250904"/>
            <a:chOff x="8401803" y="1054003"/>
            <a:chExt cx="2521656" cy="525090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4D9F74D-186D-4723-A9E3-22F466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1803" y="1054003"/>
              <a:ext cx="2423494" cy="5250904"/>
            </a:xfrm>
            <a:prstGeom prst="rect">
              <a:avLst/>
            </a:prstGeom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7235429-0C52-45E0-83BD-5BD93958AD14}"/>
                </a:ext>
              </a:extLst>
            </p:cNvPr>
            <p:cNvSpPr/>
            <p:nvPr/>
          </p:nvSpPr>
          <p:spPr>
            <a:xfrm>
              <a:off x="10132832" y="1502400"/>
              <a:ext cx="790627" cy="681501"/>
            </a:xfrm>
            <a:prstGeom prst="roundRect">
              <a:avLst>
                <a:gd name="adj" fmla="val 8329"/>
              </a:avLst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584F537-52F8-44EC-B20E-67DAC688D2D9}"/>
              </a:ext>
            </a:extLst>
          </p:cNvPr>
          <p:cNvGrpSpPr/>
          <p:nvPr/>
        </p:nvGrpSpPr>
        <p:grpSpPr>
          <a:xfrm>
            <a:off x="330788" y="1054003"/>
            <a:ext cx="4683511" cy="5250904"/>
            <a:chOff x="570485" y="1054003"/>
            <a:chExt cx="4683511" cy="5250904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F16BD1EF-33D3-4B49-BF93-004544A52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0502" y="1054003"/>
              <a:ext cx="2423494" cy="5250904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B096D39-74FC-4870-A2E6-DE359EE052DC}"/>
                </a:ext>
              </a:extLst>
            </p:cNvPr>
            <p:cNvSpPr txBox="1"/>
            <p:nvPr/>
          </p:nvSpPr>
          <p:spPr>
            <a:xfrm>
              <a:off x="570485" y="3266207"/>
              <a:ext cx="1609800" cy="1107996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1. </a:t>
              </a:r>
              <a:r>
                <a:rPr lang="ko-KR" altLang="en-US" sz="24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둘 중에 원하는 방법 선택</a:t>
              </a:r>
              <a:endPara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endParaRPr>
            </a:p>
          </p:txBody>
        </p:sp>
        <p:sp>
          <p:nvSpPr>
            <p:cNvPr id="4" name="왼쪽 대괄호 3">
              <a:extLst>
                <a:ext uri="{FF2B5EF4-FFF2-40B4-BE49-F238E27FC236}">
                  <a16:creationId xmlns:a16="http://schemas.microsoft.com/office/drawing/2014/main" id="{CD9A8B8C-536E-4E8D-8863-0C99FE7A4EE3}"/>
                </a:ext>
              </a:extLst>
            </p:cNvPr>
            <p:cNvSpPr/>
            <p:nvPr/>
          </p:nvSpPr>
          <p:spPr>
            <a:xfrm>
              <a:off x="2417370" y="3589372"/>
              <a:ext cx="254074" cy="461666"/>
            </a:xfrm>
            <a:prstGeom prst="leftBracket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AC594DB-FAE1-41DC-98CB-EB22D5BF5C77}"/>
              </a:ext>
            </a:extLst>
          </p:cNvPr>
          <p:cNvSpPr txBox="1"/>
          <p:nvPr/>
        </p:nvSpPr>
        <p:spPr>
          <a:xfrm>
            <a:off x="6873742" y="2756125"/>
            <a:ext cx="1609800" cy="1846659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2.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카메라로 직접 찍거나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j-ea"/>
              <a:ea typeface="+mj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갤러리에서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j-ea"/>
              <a:ea typeface="+mj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rPr>
              <a:t>원하는 사진 선택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j-ea"/>
              <a:ea typeface="+mj-ea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34B4797-4629-484D-B152-A9E7AFFB6B45}"/>
              </a:ext>
            </a:extLst>
          </p:cNvPr>
          <p:cNvSpPr/>
          <p:nvPr/>
        </p:nvSpPr>
        <p:spPr>
          <a:xfrm rot="10800000">
            <a:off x="11382258" y="1653851"/>
            <a:ext cx="309060" cy="3785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93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61CB0CC-2F54-495D-8A3C-4C8BC8C0B018}"/>
              </a:ext>
            </a:extLst>
          </p:cNvPr>
          <p:cNvCxnSpPr>
            <a:cxnSpLocks/>
          </p:cNvCxnSpPr>
          <p:nvPr/>
        </p:nvCxnSpPr>
        <p:spPr>
          <a:xfrm>
            <a:off x="3297039" y="393700"/>
            <a:ext cx="8523486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6A6BB9C8-24A6-410B-B52D-9007E3585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83147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/>
            <a:r>
              <a:rPr lang="en-US" altLang="ko-KR" sz="4000" b="1" dirty="0">
                <a:solidFill>
                  <a:srgbClr val="445569"/>
                </a:solidFill>
                <a:latin typeface="+mj-ea"/>
                <a:ea typeface="+mj-ea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108188-741F-4FDE-9FF7-BD041907C7AE}"/>
              </a:ext>
            </a:extLst>
          </p:cNvPr>
          <p:cNvSpPr txBox="1"/>
          <p:nvPr/>
        </p:nvSpPr>
        <p:spPr>
          <a:xfrm>
            <a:off x="848933" y="91429"/>
            <a:ext cx="244810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rgbClr val="445569"/>
                </a:solidFill>
                <a:latin typeface="+mj-ea"/>
                <a:ea typeface="+mj-ea"/>
              </a:rPr>
              <a:t>프로젝트 완성도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CEDB650-A263-45CD-B72E-735BE900EB72}"/>
              </a:ext>
            </a:extLst>
          </p:cNvPr>
          <p:cNvGrpSpPr/>
          <p:nvPr/>
        </p:nvGrpSpPr>
        <p:grpSpPr>
          <a:xfrm>
            <a:off x="6856389" y="997623"/>
            <a:ext cx="4450819" cy="5313287"/>
            <a:chOff x="5870968" y="997624"/>
            <a:chExt cx="4450819" cy="5313287"/>
          </a:xfrm>
        </p:grpSpPr>
        <p:pic>
          <p:nvPicPr>
            <p:cNvPr id="10" name="그림 9" descr="텍스트이(가) 표시된 사진&#10;&#10;자동 생성된 설명">
              <a:extLst>
                <a:ext uri="{FF2B5EF4-FFF2-40B4-BE49-F238E27FC236}">
                  <a16:creationId xmlns:a16="http://schemas.microsoft.com/office/drawing/2014/main" id="{E3A017CC-84B3-4103-9788-C646F7B32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500" y="997624"/>
              <a:ext cx="2452287" cy="531328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7B90CA-5B61-452D-B7DC-112B5FC18904}"/>
                </a:ext>
              </a:extLst>
            </p:cNvPr>
            <p:cNvSpPr txBox="1"/>
            <p:nvPr/>
          </p:nvSpPr>
          <p:spPr>
            <a:xfrm>
              <a:off x="5871249" y="1642771"/>
              <a:ext cx="1404784" cy="369332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spc="-3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자른 사진</a:t>
              </a:r>
              <a:endPara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6AF485-6EF1-4F7C-9499-9DE2B03B6466}"/>
                </a:ext>
              </a:extLst>
            </p:cNvPr>
            <p:cNvSpPr txBox="1"/>
            <p:nvPr/>
          </p:nvSpPr>
          <p:spPr>
            <a:xfrm>
              <a:off x="5871249" y="2713636"/>
              <a:ext cx="1404784" cy="738664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인식한</a:t>
              </a:r>
              <a:endPara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endParaRPr>
            </a:p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점자</a:t>
              </a:r>
              <a:endPara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4E487C-DB4F-47CC-B211-FEA34566B39B}"/>
                </a:ext>
              </a:extLst>
            </p:cNvPr>
            <p:cNvSpPr txBox="1"/>
            <p:nvPr/>
          </p:nvSpPr>
          <p:spPr>
            <a:xfrm>
              <a:off x="5870968" y="4343259"/>
              <a:ext cx="1404784" cy="1477328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번역된</a:t>
              </a:r>
              <a:endPara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endParaRPr>
            </a:p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한글</a:t>
              </a:r>
              <a:endPara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endParaRPr>
            </a:p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+</a:t>
              </a:r>
            </a:p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TTS </a:t>
              </a:r>
              <a:r>
                <a:rPr lang="ko-KR" altLang="en-US" sz="24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출력</a:t>
              </a:r>
              <a:endPara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379D2E15-6CD8-40B2-86AA-470B5AEDD9DA}"/>
                </a:ext>
              </a:extLst>
            </p:cNvPr>
            <p:cNvSpPr/>
            <p:nvPr/>
          </p:nvSpPr>
          <p:spPr>
            <a:xfrm>
              <a:off x="7381228" y="1609934"/>
              <a:ext cx="355107" cy="435005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46AB4100-D8C2-4348-87F7-FEFADB09D328}"/>
                </a:ext>
              </a:extLst>
            </p:cNvPr>
            <p:cNvSpPr/>
            <p:nvPr/>
          </p:nvSpPr>
          <p:spPr>
            <a:xfrm>
              <a:off x="7376235" y="2865465"/>
              <a:ext cx="355107" cy="435005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0F468640-D6E8-4449-8799-5B87B8654D6B}"/>
                </a:ext>
              </a:extLst>
            </p:cNvPr>
            <p:cNvSpPr/>
            <p:nvPr/>
          </p:nvSpPr>
          <p:spPr>
            <a:xfrm>
              <a:off x="7376234" y="4864421"/>
              <a:ext cx="355107" cy="435005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AE47DB3-CB41-4680-8BE2-2FC949264140}"/>
              </a:ext>
            </a:extLst>
          </p:cNvPr>
          <p:cNvGrpSpPr/>
          <p:nvPr/>
        </p:nvGrpSpPr>
        <p:grpSpPr>
          <a:xfrm>
            <a:off x="300033" y="997622"/>
            <a:ext cx="4661005" cy="5313287"/>
            <a:chOff x="616778" y="997624"/>
            <a:chExt cx="4661005" cy="531328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F93045D-1183-44DF-836B-473DD4D61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5496" y="997624"/>
              <a:ext cx="2452287" cy="531328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AD52EE-5F77-4490-B8D6-65FF7767338F}"/>
                </a:ext>
              </a:extLst>
            </p:cNvPr>
            <p:cNvSpPr txBox="1"/>
            <p:nvPr/>
          </p:nvSpPr>
          <p:spPr>
            <a:xfrm>
              <a:off x="616778" y="2465893"/>
              <a:ext cx="1609800" cy="738664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3. </a:t>
              </a:r>
              <a:r>
                <a:rPr lang="ko-KR" altLang="en-US" sz="24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사진에서</a:t>
              </a:r>
              <a:endPara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endParaRPr>
            </a:p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점자만 추출</a:t>
              </a:r>
              <a:endPara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B7746B-CED3-47F4-8471-A7E36FB8C70C}"/>
                </a:ext>
              </a:extLst>
            </p:cNvPr>
            <p:cNvSpPr txBox="1"/>
            <p:nvPr/>
          </p:nvSpPr>
          <p:spPr>
            <a:xfrm>
              <a:off x="622229" y="5147596"/>
              <a:ext cx="1609800" cy="738664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4. </a:t>
              </a:r>
              <a:r>
                <a:rPr lang="ko-KR" altLang="en-US" sz="24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회전 또는 </a:t>
              </a:r>
              <a:endPara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endParaRPr>
            </a:p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자르기</a:t>
              </a:r>
              <a:endPara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BC2AE862-62A9-4B60-9122-638DFBCB8685}"/>
                </a:ext>
              </a:extLst>
            </p:cNvPr>
            <p:cNvSpPr/>
            <p:nvPr/>
          </p:nvSpPr>
          <p:spPr>
            <a:xfrm>
              <a:off x="2326781" y="5299426"/>
              <a:ext cx="355107" cy="435005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0D005C02-66BE-401C-AEBC-0FA970616C81}"/>
                </a:ext>
              </a:extLst>
            </p:cNvPr>
            <p:cNvSpPr/>
            <p:nvPr/>
          </p:nvSpPr>
          <p:spPr>
            <a:xfrm>
              <a:off x="2326780" y="2617723"/>
              <a:ext cx="355107" cy="435005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1FC8B72-BF9B-4375-B86F-BA72EC9CA945}"/>
              </a:ext>
            </a:extLst>
          </p:cNvPr>
          <p:cNvGrpSpPr/>
          <p:nvPr/>
        </p:nvGrpSpPr>
        <p:grpSpPr>
          <a:xfrm>
            <a:off x="5560455" y="2617721"/>
            <a:ext cx="1103388" cy="1613408"/>
            <a:chOff x="5560455" y="2806962"/>
            <a:chExt cx="1103388" cy="1613408"/>
          </a:xfrm>
        </p:grpSpPr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A30E94BD-A364-409B-9FF3-A8102C5D8F2B}"/>
                </a:ext>
              </a:extLst>
            </p:cNvPr>
            <p:cNvSpPr/>
            <p:nvPr/>
          </p:nvSpPr>
          <p:spPr>
            <a:xfrm>
              <a:off x="5648268" y="2806962"/>
              <a:ext cx="1015575" cy="124407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40EFE67-32FE-4B43-B445-F9CD25D5E688}"/>
                </a:ext>
              </a:extLst>
            </p:cNvPr>
            <p:cNvSpPr txBox="1"/>
            <p:nvPr/>
          </p:nvSpPr>
          <p:spPr>
            <a:xfrm>
              <a:off x="5560455" y="4051038"/>
              <a:ext cx="1071089" cy="369332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5. </a:t>
              </a:r>
              <a:r>
                <a:rPr lang="ko-KR" altLang="en-US" sz="24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결과</a:t>
              </a:r>
              <a:endPara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865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B4EBF3E-BA92-4FDE-AFE4-657645017A87}"/>
              </a:ext>
            </a:extLst>
          </p:cNvPr>
          <p:cNvCxnSpPr>
            <a:cxnSpLocks/>
          </p:cNvCxnSpPr>
          <p:nvPr/>
        </p:nvCxnSpPr>
        <p:spPr>
          <a:xfrm>
            <a:off x="3297039" y="393700"/>
            <a:ext cx="8523486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6CBED92C-7E0A-468A-ABE7-C08BE728C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83147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/>
            <a:r>
              <a:rPr lang="en-US" altLang="ko-KR" sz="4000" b="1" dirty="0">
                <a:solidFill>
                  <a:srgbClr val="445569"/>
                </a:solidFill>
                <a:latin typeface="+mj-ea"/>
                <a:ea typeface="+mj-ea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74F85-FDBE-4FFF-A85B-A86D2992BECC}"/>
              </a:ext>
            </a:extLst>
          </p:cNvPr>
          <p:cNvSpPr txBox="1"/>
          <p:nvPr/>
        </p:nvSpPr>
        <p:spPr>
          <a:xfrm>
            <a:off x="848933" y="91429"/>
            <a:ext cx="244810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rgbClr val="445569"/>
                </a:solidFill>
                <a:latin typeface="+mj-ea"/>
                <a:ea typeface="+mj-ea"/>
              </a:rPr>
              <a:t>프로젝트 완성도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6FD7369-4EDF-4ACB-A33E-4025234A43B3}"/>
              </a:ext>
            </a:extLst>
          </p:cNvPr>
          <p:cNvGrpSpPr/>
          <p:nvPr/>
        </p:nvGrpSpPr>
        <p:grpSpPr>
          <a:xfrm>
            <a:off x="1267700" y="997622"/>
            <a:ext cx="7934738" cy="5313287"/>
            <a:chOff x="1028828" y="772356"/>
            <a:chExt cx="7934738" cy="531328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5302B66-65B5-46DE-8863-7DFCD6D7A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694" y="772356"/>
              <a:ext cx="2452286" cy="531328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CB3353-39E4-4492-9020-B4718C4D1E09}"/>
                </a:ext>
              </a:extLst>
            </p:cNvPr>
            <p:cNvSpPr txBox="1"/>
            <p:nvPr/>
          </p:nvSpPr>
          <p:spPr>
            <a:xfrm>
              <a:off x="1028828" y="1376439"/>
              <a:ext cx="2952607" cy="369332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1. </a:t>
              </a:r>
              <a:r>
                <a:rPr lang="ko-KR" altLang="en-US" sz="24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복사해 온 점자 입력</a:t>
              </a:r>
              <a:endPara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endParaRP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5EABD1CF-7BA5-46A7-9D39-F2689AC6A23D}"/>
                </a:ext>
              </a:extLst>
            </p:cNvPr>
            <p:cNvSpPr/>
            <p:nvPr/>
          </p:nvSpPr>
          <p:spPr>
            <a:xfrm>
              <a:off x="4167511" y="1343603"/>
              <a:ext cx="355107" cy="435005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32C109-CDC4-4888-B464-799E6C5A3CC4}"/>
                </a:ext>
              </a:extLst>
            </p:cNvPr>
            <p:cNvSpPr txBox="1"/>
            <p:nvPr/>
          </p:nvSpPr>
          <p:spPr>
            <a:xfrm>
              <a:off x="7347056" y="1376439"/>
              <a:ext cx="1024587" cy="369332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spc="-3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2. </a:t>
              </a:r>
              <a:r>
                <a:rPr lang="ko-KR" altLang="en-US" sz="24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검색</a:t>
              </a:r>
              <a:endPara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866B3450-A44C-4263-A533-6750FAFE30EE}"/>
                </a:ext>
              </a:extLst>
            </p:cNvPr>
            <p:cNvSpPr/>
            <p:nvPr/>
          </p:nvSpPr>
          <p:spPr>
            <a:xfrm rot="10800000">
              <a:off x="7347056" y="2808408"/>
              <a:ext cx="355107" cy="435005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B64326-504A-4896-9D13-EBA37D8480C4}"/>
                </a:ext>
              </a:extLst>
            </p:cNvPr>
            <p:cNvSpPr txBox="1"/>
            <p:nvPr/>
          </p:nvSpPr>
          <p:spPr>
            <a:xfrm>
              <a:off x="7558782" y="2656578"/>
              <a:ext cx="1404784" cy="738664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입력된</a:t>
              </a:r>
              <a:endPara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endParaRPr>
            </a:p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점자</a:t>
              </a:r>
              <a:endPara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91CB9140-969F-4EFC-BC20-EE5265225FE6}"/>
                </a:ext>
              </a:extLst>
            </p:cNvPr>
            <p:cNvSpPr/>
            <p:nvPr/>
          </p:nvSpPr>
          <p:spPr>
            <a:xfrm>
              <a:off x="4167511" y="4861890"/>
              <a:ext cx="355107" cy="435005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381EF3-1318-49C7-89D0-F734B28A84F2}"/>
                </a:ext>
              </a:extLst>
            </p:cNvPr>
            <p:cNvSpPr txBox="1"/>
            <p:nvPr/>
          </p:nvSpPr>
          <p:spPr>
            <a:xfrm>
              <a:off x="2628615" y="4340728"/>
              <a:ext cx="1352820" cy="1477328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번역된</a:t>
              </a:r>
              <a:endPara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endParaRPr>
            </a:p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한글</a:t>
              </a:r>
              <a:endPara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endParaRPr>
            </a:p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+ </a:t>
              </a:r>
            </a:p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TTS </a:t>
              </a:r>
              <a:r>
                <a:rPr lang="ko-KR" altLang="en-US" sz="2400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j-ea"/>
                  <a:ea typeface="+mj-ea"/>
                </a:rPr>
                <a:t>출력</a:t>
              </a:r>
              <a:endPara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593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F9E99AD-038B-4D0D-8F0A-A5BD85FA3851}"/>
              </a:ext>
            </a:extLst>
          </p:cNvPr>
          <p:cNvCxnSpPr>
            <a:cxnSpLocks/>
          </p:cNvCxnSpPr>
          <p:nvPr/>
        </p:nvCxnSpPr>
        <p:spPr>
          <a:xfrm>
            <a:off x="2264705" y="393700"/>
            <a:ext cx="9555820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14B757B1-C6C1-4FB5-847C-5ECBCDA8B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83147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/>
            <a:r>
              <a:rPr lang="en-US" altLang="ko-KR" sz="4000" b="1" dirty="0">
                <a:solidFill>
                  <a:srgbClr val="445569"/>
                </a:solidFill>
                <a:latin typeface="+mj-ea"/>
                <a:ea typeface="+mj-ea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82740-BA33-4F0F-9487-78F0C9688D5C}"/>
              </a:ext>
            </a:extLst>
          </p:cNvPr>
          <p:cNvSpPr txBox="1"/>
          <p:nvPr/>
        </p:nvSpPr>
        <p:spPr>
          <a:xfrm>
            <a:off x="848933" y="91429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rgbClr val="445569"/>
                </a:solidFill>
                <a:latin typeface="+mj-ea"/>
                <a:ea typeface="+mj-ea"/>
              </a:rPr>
              <a:t>진행단계</a:t>
            </a: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6FDBE7A6-6DD4-4CBF-985B-2F5C45835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712502"/>
              </p:ext>
            </p:extLst>
          </p:nvPr>
        </p:nvGraphicFramePr>
        <p:xfrm>
          <a:off x="565459" y="978546"/>
          <a:ext cx="11061081" cy="5029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210">
                  <a:extLst>
                    <a:ext uri="{9D8B030D-6E8A-4147-A177-3AD203B41FA5}">
                      <a16:colId xmlns:a16="http://schemas.microsoft.com/office/drawing/2014/main" val="3373533950"/>
                    </a:ext>
                  </a:extLst>
                </a:gridCol>
                <a:gridCol w="789802">
                  <a:extLst>
                    <a:ext uri="{9D8B030D-6E8A-4147-A177-3AD203B41FA5}">
                      <a16:colId xmlns:a16="http://schemas.microsoft.com/office/drawing/2014/main" val="3680243995"/>
                    </a:ext>
                  </a:extLst>
                </a:gridCol>
                <a:gridCol w="1091953">
                  <a:extLst>
                    <a:ext uri="{9D8B030D-6E8A-4147-A177-3AD203B41FA5}">
                      <a16:colId xmlns:a16="http://schemas.microsoft.com/office/drawing/2014/main" val="1542975154"/>
                    </a:ext>
                  </a:extLst>
                </a:gridCol>
                <a:gridCol w="3457538">
                  <a:extLst>
                    <a:ext uri="{9D8B030D-6E8A-4147-A177-3AD203B41FA5}">
                      <a16:colId xmlns:a16="http://schemas.microsoft.com/office/drawing/2014/main" val="150248638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0962355"/>
                    </a:ext>
                  </a:extLst>
                </a:gridCol>
                <a:gridCol w="1578825">
                  <a:extLst>
                    <a:ext uri="{9D8B030D-6E8A-4147-A177-3AD203B41FA5}">
                      <a16:colId xmlns:a16="http://schemas.microsoft.com/office/drawing/2014/main" val="3056812495"/>
                    </a:ext>
                  </a:extLst>
                </a:gridCol>
                <a:gridCol w="1867353">
                  <a:extLst>
                    <a:ext uri="{9D8B030D-6E8A-4147-A177-3AD203B41FA5}">
                      <a16:colId xmlns:a16="http://schemas.microsoft.com/office/drawing/2014/main" val="1047785688"/>
                    </a:ext>
                  </a:extLst>
                </a:gridCol>
              </a:tblGrid>
              <a:tr h="217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순서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56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56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56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56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56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5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84492"/>
                  </a:ext>
                </a:extLst>
              </a:tr>
              <a:tr h="414197">
                <a:tc rowSpan="6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2800" u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진</a:t>
                      </a:r>
                      <a:endParaRPr lang="en-US" altLang="ko-KR" sz="2800" u="non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2800" u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행</a:t>
                      </a:r>
                      <a:endParaRPr lang="en-US" altLang="ko-KR" sz="2800" u="non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2800" u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사</a:t>
                      </a:r>
                      <a:endParaRPr lang="en-US" altLang="ko-KR" sz="2800" u="non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2800" u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</a:t>
                      </a:r>
                      <a:endParaRPr lang="en-US" altLang="ko-KR" sz="2800" u="non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56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점자 번역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663017"/>
                  </a:ext>
                </a:extLst>
              </a:tr>
              <a:tr h="4141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카메라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갤러리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연동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877204"/>
                  </a:ext>
                </a:extLst>
              </a:tr>
              <a:tr h="5917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이미지에서 점자 추출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B5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216586"/>
                  </a:ext>
                </a:extLst>
              </a:tr>
              <a:tr h="5917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추출된 점자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 출력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B5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051276"/>
                  </a:ext>
                </a:extLst>
              </a:tr>
              <a:tr h="5917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TTS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로 음성 출력 하기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155717"/>
                  </a:ext>
                </a:extLst>
              </a:tr>
              <a:tr h="84531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이미지가 아닌 실시간으로 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인식해서 번역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282103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8FE768F-A7CF-4289-98BF-3B40E6A8FB7E}"/>
              </a:ext>
            </a:extLst>
          </p:cNvPr>
          <p:cNvSpPr/>
          <p:nvPr/>
        </p:nvSpPr>
        <p:spPr>
          <a:xfrm>
            <a:off x="1844652" y="1275245"/>
            <a:ext cx="6420459" cy="3313404"/>
          </a:xfrm>
          <a:prstGeom prst="roundRect">
            <a:avLst>
              <a:gd name="adj" fmla="val 3238"/>
            </a:avLst>
          </a:prstGeom>
          <a:noFill/>
          <a:ln w="57150">
            <a:solidFill>
              <a:srgbClr val="00B0F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488CC8E-FFBE-4BB8-B13B-1730CE61E9C7}"/>
              </a:ext>
            </a:extLst>
          </p:cNvPr>
          <p:cNvSpPr/>
          <p:nvPr/>
        </p:nvSpPr>
        <p:spPr>
          <a:xfrm>
            <a:off x="8087557" y="4393339"/>
            <a:ext cx="3605814" cy="1704025"/>
          </a:xfrm>
          <a:prstGeom prst="roundRect">
            <a:avLst>
              <a:gd name="adj" fmla="val 3238"/>
            </a:avLst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77BD92-46FF-4CF6-9883-BA51903C035E}"/>
              </a:ext>
            </a:extLst>
          </p:cNvPr>
          <p:cNvSpPr txBox="1"/>
          <p:nvPr/>
        </p:nvSpPr>
        <p:spPr>
          <a:xfrm>
            <a:off x="3449649" y="4654515"/>
            <a:ext cx="32104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dirty="0">
                <a:solidFill>
                  <a:srgbClr val="00B0F0"/>
                </a:solidFill>
                <a:latin typeface="+mj-ea"/>
                <a:ea typeface="+mj-ea"/>
              </a:rPr>
              <a:t>처음 계획한 파트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E05775-CA80-4E43-B50E-3269FEDCC4D3}"/>
              </a:ext>
            </a:extLst>
          </p:cNvPr>
          <p:cNvSpPr txBox="1"/>
          <p:nvPr/>
        </p:nvSpPr>
        <p:spPr>
          <a:xfrm>
            <a:off x="8934607" y="3842130"/>
            <a:ext cx="19117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dirty="0">
                <a:solidFill>
                  <a:srgbClr val="FF0000"/>
                </a:solidFill>
                <a:latin typeface="+mj-ea"/>
                <a:ea typeface="+mj-ea"/>
              </a:rPr>
              <a:t>추가 사항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573AE6-8800-43D1-AC58-19C7586E9FCC}"/>
              </a:ext>
            </a:extLst>
          </p:cNvPr>
          <p:cNvSpPr txBox="1"/>
          <p:nvPr/>
        </p:nvSpPr>
        <p:spPr>
          <a:xfrm>
            <a:off x="2360744" y="2701114"/>
            <a:ext cx="10889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solidFill>
                  <a:srgbClr val="445569"/>
                </a:solidFill>
                <a:latin typeface="+mj-ea"/>
                <a:ea typeface="+mj-ea"/>
              </a:rPr>
              <a:t>100%</a:t>
            </a:r>
            <a:endParaRPr lang="ko-KR" altLang="en-US" sz="2400" b="1" dirty="0">
              <a:solidFill>
                <a:srgbClr val="445569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4F3D3F-127E-42D3-8986-544A6CC402B9}"/>
              </a:ext>
            </a:extLst>
          </p:cNvPr>
          <p:cNvSpPr txBox="1"/>
          <p:nvPr/>
        </p:nvSpPr>
        <p:spPr>
          <a:xfrm>
            <a:off x="3759200" y="3332125"/>
            <a:ext cx="34504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solidFill>
                  <a:srgbClr val="445569"/>
                </a:solidFill>
                <a:latin typeface="+mj-ea"/>
                <a:ea typeface="+mj-ea"/>
              </a:rPr>
              <a:t>70%</a:t>
            </a:r>
          </a:p>
          <a:p>
            <a:pPr algn="ctr">
              <a:defRPr/>
            </a:pPr>
            <a:r>
              <a:rPr lang="en-US" altLang="ko-KR" sz="2400" b="1" dirty="0">
                <a:solidFill>
                  <a:srgbClr val="445569"/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rgbClr val="445569"/>
                </a:solidFill>
                <a:latin typeface="+mj-ea"/>
                <a:ea typeface="+mj-ea"/>
              </a:rPr>
              <a:t>이미지 처리</a:t>
            </a:r>
            <a:endParaRPr lang="en-US" altLang="ko-KR" sz="2400" b="1" dirty="0">
              <a:solidFill>
                <a:srgbClr val="445569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2400" b="1" dirty="0">
                <a:solidFill>
                  <a:srgbClr val="445569"/>
                </a:solidFill>
                <a:latin typeface="+mj-ea"/>
                <a:ea typeface="+mj-ea"/>
              </a:rPr>
              <a:t>threshold, kmeans)</a:t>
            </a:r>
            <a:endParaRPr lang="ko-KR" altLang="en-US" sz="2400" b="1" dirty="0">
              <a:solidFill>
                <a:srgbClr val="445569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D6FA75-99B8-4A54-B4ED-773E90C9F67A}"/>
              </a:ext>
            </a:extLst>
          </p:cNvPr>
          <p:cNvSpPr txBox="1"/>
          <p:nvPr/>
        </p:nvSpPr>
        <p:spPr>
          <a:xfrm>
            <a:off x="7209621" y="2701114"/>
            <a:ext cx="10889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solidFill>
                  <a:srgbClr val="445569"/>
                </a:solidFill>
                <a:latin typeface="+mj-ea"/>
                <a:ea typeface="+mj-ea"/>
              </a:rPr>
              <a:t>100%</a:t>
            </a:r>
            <a:endParaRPr lang="ko-KR" altLang="en-US" sz="2400" b="1" dirty="0">
              <a:solidFill>
                <a:srgbClr val="445569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DC53B7-9A15-4793-BDA2-0E92E615C58B}"/>
              </a:ext>
            </a:extLst>
          </p:cNvPr>
          <p:cNvSpPr txBox="1"/>
          <p:nvPr/>
        </p:nvSpPr>
        <p:spPr>
          <a:xfrm>
            <a:off x="8390154" y="5014518"/>
            <a:ext cx="10889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solidFill>
                  <a:srgbClr val="445569"/>
                </a:solidFill>
                <a:latin typeface="+mj-ea"/>
                <a:ea typeface="+mj-ea"/>
              </a:rPr>
              <a:t>100%</a:t>
            </a:r>
            <a:endParaRPr lang="ko-KR" altLang="en-US" sz="2400" b="1" dirty="0">
              <a:solidFill>
                <a:srgbClr val="445569"/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9BBA84-1C9E-4475-84ED-D61973795008}"/>
              </a:ext>
            </a:extLst>
          </p:cNvPr>
          <p:cNvSpPr txBox="1"/>
          <p:nvPr/>
        </p:nvSpPr>
        <p:spPr>
          <a:xfrm>
            <a:off x="10186627" y="4654514"/>
            <a:ext cx="10889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solidFill>
                  <a:srgbClr val="445569"/>
                </a:solidFill>
                <a:latin typeface="+mj-ea"/>
                <a:ea typeface="+mj-ea"/>
              </a:rPr>
              <a:t>X</a:t>
            </a:r>
            <a:endParaRPr lang="ko-KR" altLang="en-US" sz="2400" b="1" dirty="0">
              <a:solidFill>
                <a:srgbClr val="44556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844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B29CE4F3-BAB1-4738-9352-59C437E76E21}"/>
              </a:ext>
            </a:extLst>
          </p:cNvPr>
          <p:cNvGrpSpPr/>
          <p:nvPr/>
        </p:nvGrpSpPr>
        <p:grpSpPr>
          <a:xfrm>
            <a:off x="300033" y="825235"/>
            <a:ext cx="10717156" cy="1265189"/>
            <a:chOff x="300033" y="725538"/>
            <a:chExt cx="10717156" cy="126518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5BEE87C-3ECE-47C9-A05F-5FD9BC2D5AA4}"/>
                </a:ext>
              </a:extLst>
            </p:cNvPr>
            <p:cNvSpPr txBox="1"/>
            <p:nvPr/>
          </p:nvSpPr>
          <p:spPr>
            <a:xfrm>
              <a:off x="300033" y="725538"/>
              <a:ext cx="629607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400" b="1" dirty="0">
                  <a:solidFill>
                    <a:srgbClr val="445569"/>
                  </a:solidFill>
                  <a:latin typeface="+mj-ea"/>
                  <a:ea typeface="+mj-ea"/>
                </a:rPr>
                <a:t>1. </a:t>
              </a:r>
              <a:r>
                <a:rPr lang="ko-KR" altLang="en-US" sz="2400" b="1" dirty="0">
                  <a:solidFill>
                    <a:srgbClr val="445569"/>
                  </a:solidFill>
                  <a:latin typeface="+mj-ea"/>
                  <a:ea typeface="+mj-ea"/>
                </a:rPr>
                <a:t>점자 번역 시 입력할 점자들 참고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5D134F9-01FD-491A-A87F-4C2973B9DED4}"/>
                </a:ext>
              </a:extLst>
            </p:cNvPr>
            <p:cNvSpPr/>
            <p:nvPr/>
          </p:nvSpPr>
          <p:spPr>
            <a:xfrm>
              <a:off x="433198" y="1590617"/>
              <a:ext cx="263886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dirty="0">
                  <a:latin typeface="+mj-ea"/>
                  <a:ea typeface="+mj-ea"/>
                  <a:hlinkClick r:id="rId2"/>
                </a:rPr>
                <a:t>https://jinh.kr/braille/</a:t>
              </a:r>
              <a:endParaRPr lang="ko-KR" altLang="en-US" sz="2000" dirty="0">
                <a:latin typeface="+mj-ea"/>
                <a:ea typeface="+mj-ea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79F530-76C3-4820-A6C9-7DA318246EA9}"/>
                </a:ext>
              </a:extLst>
            </p:cNvPr>
            <p:cNvSpPr txBox="1"/>
            <p:nvPr/>
          </p:nvSpPr>
          <p:spPr>
            <a:xfrm>
              <a:off x="433198" y="1188191"/>
              <a:ext cx="1058399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dirty="0">
                  <a:solidFill>
                    <a:srgbClr val="445569"/>
                  </a:solidFill>
                  <a:latin typeface="+mj-ea"/>
                  <a:ea typeface="+mj-ea"/>
                </a:rPr>
                <a:t>- </a:t>
              </a:r>
              <a:r>
                <a:rPr lang="ko-KR" altLang="en-US" sz="2000" dirty="0">
                  <a:solidFill>
                    <a:srgbClr val="445569"/>
                  </a:solidFill>
                  <a:latin typeface="+mj-ea"/>
                  <a:ea typeface="+mj-ea"/>
                </a:rPr>
                <a:t>기만의 번역기</a:t>
              </a:r>
              <a:r>
                <a:rPr lang="en-US" altLang="ko-KR" sz="2000" dirty="0">
                  <a:solidFill>
                    <a:srgbClr val="445569"/>
                  </a:solidFill>
                  <a:latin typeface="+mj-ea"/>
                  <a:ea typeface="+mj-ea"/>
                </a:rPr>
                <a:t>(</a:t>
              </a:r>
              <a:r>
                <a:rPr lang="ko-KR" altLang="en-US" sz="2000" dirty="0">
                  <a:solidFill>
                    <a:srgbClr val="445569"/>
                  </a:solidFill>
                  <a:latin typeface="+mj-ea"/>
                  <a:ea typeface="+mj-ea"/>
                </a:rPr>
                <a:t>일부까지만 개발되어 있는 사이트라 점자를 수정해서 사용</a:t>
              </a:r>
              <a:r>
                <a:rPr lang="en-US" altLang="ko-KR" sz="2000" dirty="0">
                  <a:solidFill>
                    <a:srgbClr val="445569"/>
                  </a:solidFill>
                  <a:latin typeface="+mj-ea"/>
                  <a:ea typeface="+mj-ea"/>
                </a:rPr>
                <a:t>)</a:t>
              </a:r>
              <a:endParaRPr lang="ko-KR" altLang="en-US" sz="2000" dirty="0">
                <a:solidFill>
                  <a:srgbClr val="445569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211A5D-B40F-4A0E-A837-AE0F961D5014}"/>
              </a:ext>
            </a:extLst>
          </p:cNvPr>
          <p:cNvCxnSpPr>
            <a:cxnSpLocks/>
          </p:cNvCxnSpPr>
          <p:nvPr/>
        </p:nvCxnSpPr>
        <p:spPr>
          <a:xfrm>
            <a:off x="2373709" y="393700"/>
            <a:ext cx="9446816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">
            <a:extLst>
              <a:ext uri="{FF2B5EF4-FFF2-40B4-BE49-F238E27FC236}">
                <a16:creationId xmlns:a16="http://schemas.microsoft.com/office/drawing/2014/main" id="{11F091FD-168E-40BA-B604-5C001B596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83147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/>
            <a:r>
              <a:rPr lang="en-US" altLang="ko-KR" sz="4000" b="1" dirty="0">
                <a:solidFill>
                  <a:srgbClr val="445569"/>
                </a:solidFill>
                <a:latin typeface="+mj-ea"/>
                <a:ea typeface="+mj-ea"/>
              </a:rPr>
              <a:t>03 </a:t>
            </a:r>
            <a:endParaRPr lang="ko-KR" altLang="en-US" sz="4000" b="1" dirty="0">
              <a:solidFill>
                <a:srgbClr val="445569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3C49E-693C-45D3-80B4-79A718E3595C}"/>
              </a:ext>
            </a:extLst>
          </p:cNvPr>
          <p:cNvSpPr txBox="1"/>
          <p:nvPr/>
        </p:nvSpPr>
        <p:spPr>
          <a:xfrm>
            <a:off x="848933" y="91429"/>
            <a:ext cx="15247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rgbClr val="445569"/>
                </a:solidFill>
                <a:latin typeface="+mj-ea"/>
                <a:ea typeface="+mj-ea"/>
              </a:rPr>
              <a:t>참고 자료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B8C2582-0F6E-4610-9244-53FECD571B07}"/>
              </a:ext>
            </a:extLst>
          </p:cNvPr>
          <p:cNvGrpSpPr/>
          <p:nvPr/>
        </p:nvGrpSpPr>
        <p:grpSpPr>
          <a:xfrm>
            <a:off x="300033" y="2724533"/>
            <a:ext cx="6312023" cy="1170077"/>
            <a:chOff x="300033" y="2464116"/>
            <a:chExt cx="6312023" cy="11700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0A4E12-D7DF-484C-AAEA-F2AF6C45AC0F}"/>
                </a:ext>
              </a:extLst>
            </p:cNvPr>
            <p:cNvSpPr txBox="1"/>
            <p:nvPr/>
          </p:nvSpPr>
          <p:spPr>
            <a:xfrm>
              <a:off x="300033" y="2464116"/>
              <a:ext cx="629607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400" b="1" dirty="0">
                  <a:solidFill>
                    <a:srgbClr val="445569"/>
                  </a:solidFill>
                  <a:latin typeface="+mj-ea"/>
                  <a:ea typeface="+mj-ea"/>
                </a:rPr>
                <a:t>2. </a:t>
              </a:r>
              <a:r>
                <a:rPr lang="ko-KR" altLang="en-US" sz="2400" b="1" dirty="0">
                  <a:solidFill>
                    <a:srgbClr val="445569"/>
                  </a:solidFill>
                  <a:latin typeface="+mj-ea"/>
                  <a:ea typeface="+mj-ea"/>
                </a:rPr>
                <a:t>카메라 </a:t>
              </a:r>
              <a:r>
                <a:rPr lang="en-US" altLang="ko-KR" sz="2400" b="1" dirty="0">
                  <a:solidFill>
                    <a:srgbClr val="445569"/>
                  </a:solidFill>
                  <a:latin typeface="+mj-ea"/>
                  <a:ea typeface="+mj-ea"/>
                </a:rPr>
                <a:t>&amp; </a:t>
              </a:r>
              <a:r>
                <a:rPr lang="ko-KR" altLang="en-US" sz="2400" b="1" dirty="0">
                  <a:solidFill>
                    <a:srgbClr val="445569"/>
                  </a:solidFill>
                  <a:latin typeface="+mj-ea"/>
                  <a:ea typeface="+mj-ea"/>
                </a:rPr>
                <a:t>갤러리 연동 참고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D55C73-13EF-47DF-B667-E068B29DA462}"/>
                </a:ext>
              </a:extLst>
            </p:cNvPr>
            <p:cNvSpPr txBox="1"/>
            <p:nvPr/>
          </p:nvSpPr>
          <p:spPr>
            <a:xfrm>
              <a:off x="433198" y="2926307"/>
              <a:ext cx="6178858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dirty="0">
                  <a:hlinkClick r:id="rId3"/>
                </a:rPr>
                <a:t>https://github.com/ArthurHub/Android-Image-Cropper</a:t>
              </a:r>
              <a:endParaRPr lang="ko-KR" altLang="en-US" sz="20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80A9868-3925-4156-906B-854A469BBA8A}"/>
              </a:ext>
            </a:extLst>
          </p:cNvPr>
          <p:cNvGrpSpPr/>
          <p:nvPr/>
        </p:nvGrpSpPr>
        <p:grpSpPr>
          <a:xfrm>
            <a:off x="300033" y="4528719"/>
            <a:ext cx="10333608" cy="1477328"/>
            <a:chOff x="300033" y="3894770"/>
            <a:chExt cx="10333608" cy="14773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730428-95E0-436C-BEB6-8E1FDF3368E8}"/>
                </a:ext>
              </a:extLst>
            </p:cNvPr>
            <p:cNvSpPr txBox="1"/>
            <p:nvPr/>
          </p:nvSpPr>
          <p:spPr>
            <a:xfrm>
              <a:off x="300033" y="3894770"/>
              <a:ext cx="629607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400" b="1" dirty="0">
                  <a:solidFill>
                    <a:srgbClr val="445569"/>
                  </a:solidFill>
                  <a:latin typeface="+mj-ea"/>
                  <a:ea typeface="+mj-ea"/>
                </a:rPr>
                <a:t>3. </a:t>
              </a:r>
              <a:r>
                <a:rPr lang="ko-KR" altLang="en-US" sz="2400" b="1" dirty="0">
                  <a:solidFill>
                    <a:srgbClr val="445569"/>
                  </a:solidFill>
                  <a:latin typeface="+mj-ea"/>
                  <a:ea typeface="+mj-ea"/>
                </a:rPr>
                <a:t>비슷한 완성된 작품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5D83A7-EA72-435C-85CF-144DFA0C5303}"/>
                </a:ext>
              </a:extLst>
            </p:cNvPr>
            <p:cNvSpPr txBox="1"/>
            <p:nvPr/>
          </p:nvSpPr>
          <p:spPr>
            <a:xfrm>
              <a:off x="433198" y="4356435"/>
              <a:ext cx="10200443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dirty="0">
                  <a:hlinkClick r:id="rId4"/>
                </a:rPr>
                <a:t>http://blog.naver.com/PostView.nhn?blogId=22wowow22&amp;logNo=220819500053&amp;parentCategoryNo=&amp;categoryNo=9&amp;viewDate=&amp;isShowPopularPosts=true&amp;from=search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050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907DE305-9EC2-4AD3-AD58-A688400D7B47}"/>
              </a:ext>
            </a:extLst>
          </p:cNvPr>
          <p:cNvSpPr/>
          <p:nvPr/>
        </p:nvSpPr>
        <p:spPr>
          <a:xfrm rot="5400000">
            <a:off x="60325" y="-60325"/>
            <a:ext cx="334963" cy="45561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7DB016-2A36-4132-A45E-3C841AE0C32D}"/>
              </a:ext>
            </a:extLst>
          </p:cNvPr>
          <p:cNvSpPr/>
          <p:nvPr/>
        </p:nvSpPr>
        <p:spPr bwMode="auto">
          <a:xfrm>
            <a:off x="2827338" y="2163763"/>
            <a:ext cx="6537325" cy="1325562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>
                <a:latin typeface="+mn-ea"/>
              </a:rPr>
              <a:t>감사합니다</a:t>
            </a:r>
            <a:r>
              <a:rPr lang="en-US" altLang="ko-KR" sz="4000" b="1" dirty="0">
                <a:latin typeface="+mn-ea"/>
              </a:rPr>
              <a:t>.</a:t>
            </a:r>
            <a:endParaRPr lang="ko-KR" altLang="en-US" sz="4000" b="1" dirty="0">
              <a:latin typeface="+mn-ea"/>
            </a:endParaRPr>
          </a:p>
        </p:txBody>
      </p:sp>
    </p:spTree>
  </p:cSld>
  <p:clrMapOvr>
    <a:masterClrMapping/>
  </p:clrMapOvr>
  <p:transition spd="slow" advTm="1668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279</Words>
  <Application>Microsoft Office PowerPoint</Application>
  <PresentationFormat>와이드스크린</PresentationFormat>
  <Paragraphs>98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조성윤</dc:creator>
  <cp:lastModifiedBy>박 수현</cp:lastModifiedBy>
  <cp:revision>154</cp:revision>
  <dcterms:created xsi:type="dcterms:W3CDTF">2020-09-14T07:17:38Z</dcterms:created>
  <dcterms:modified xsi:type="dcterms:W3CDTF">2020-12-16T01:48:46Z</dcterms:modified>
</cp:coreProperties>
</file>