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7"/>
  </p:notesMasterIdLst>
  <p:sldIdLst>
    <p:sldId id="257" r:id="rId2"/>
    <p:sldId id="276" r:id="rId3"/>
    <p:sldId id="274" r:id="rId4"/>
    <p:sldId id="275" r:id="rId5"/>
    <p:sldId id="269" r:id="rId6"/>
  </p:sldIdLst>
  <p:sldSz cx="12192000" cy="6858000"/>
  <p:notesSz cx="6858000" cy="9144000"/>
  <p:embeddedFontLs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2F"/>
    <a:srgbClr val="BDBDFF"/>
    <a:srgbClr val="000000"/>
    <a:srgbClr val="523BE8"/>
    <a:srgbClr val="D0CECE"/>
    <a:srgbClr val="8DBABD"/>
    <a:srgbClr val="634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4F35658D-AB51-4787-8027-01D3595D5146}"/>
              </a:ext>
            </a:extLst>
          </p:cNvPr>
          <p:cNvGrpSpPr/>
          <p:nvPr/>
        </p:nvGrpSpPr>
        <p:grpSpPr>
          <a:xfrm>
            <a:off x="2011837" y="1435262"/>
            <a:ext cx="8168325" cy="3987475"/>
            <a:chOff x="2011837" y="1621233"/>
            <a:chExt cx="8168325" cy="398747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A5C0E85-7C3B-4941-A97F-8FF9D26927A2}"/>
                </a:ext>
              </a:extLst>
            </p:cNvPr>
            <p:cNvGrpSpPr/>
            <p:nvPr/>
          </p:nvGrpSpPr>
          <p:grpSpPr>
            <a:xfrm>
              <a:off x="2011837" y="2113676"/>
              <a:ext cx="8168325" cy="3495032"/>
              <a:chOff x="2011835" y="2615508"/>
              <a:chExt cx="8168325" cy="3495032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2011835" y="2615508"/>
                <a:ext cx="8168325" cy="2462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6600" b="1" spc="-300" dirty="0">
                    <a:solidFill>
                      <a:srgbClr val="0070C0"/>
                    </a:solidFill>
                    <a:latin typeface="+mj-ea"/>
                    <a:ea typeface="+mj-ea"/>
                  </a:rPr>
                  <a:t>SES(Search Easy Sign)</a:t>
                </a:r>
                <a:endParaRPr lang="ko-KR" altLang="en-US" sz="8800" b="1" spc="-300" dirty="0">
                  <a:solidFill>
                    <a:srgbClr val="0070C0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en-US" altLang="ko-KR" sz="8800" b="1" spc="-300" dirty="0">
                    <a:solidFill>
                      <a:srgbClr val="000000"/>
                    </a:solidFill>
                    <a:latin typeface="+mj-ea"/>
                    <a:ea typeface="+mj-ea"/>
                  </a:rPr>
                  <a:t>Back-Office</a:t>
                </a:r>
                <a:endParaRPr lang="ko-KR" altLang="en-US" sz="8800" b="1" spc="-3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32B3148-04D7-4B71-9296-0BA4910F0B63}"/>
                  </a:ext>
                </a:extLst>
              </p:cNvPr>
              <p:cNvSpPr/>
              <p:nvPr/>
            </p:nvSpPr>
            <p:spPr>
              <a:xfrm>
                <a:off x="3050792" y="5077721"/>
                <a:ext cx="6090410" cy="1032819"/>
              </a:xfrm>
              <a:prstGeom prst="rect">
                <a:avLst/>
              </a:prstGeom>
              <a:solidFill>
                <a:srgbClr val="8DBABD"/>
              </a:solidFill>
              <a:ln>
                <a:solidFill>
                  <a:srgbClr val="8DBA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b="1" dirty="0">
                    <a:latin typeface="+mj-ea"/>
                    <a:ea typeface="+mj-ea"/>
                  </a:rPr>
                  <a:t>대표</a:t>
                </a:r>
                <a:r>
                  <a:rPr lang="en-US" altLang="ko-KR" sz="2400" b="1" dirty="0">
                    <a:latin typeface="+mj-ea"/>
                    <a:ea typeface="+mj-ea"/>
                  </a:rPr>
                  <a:t>: 20203308 </a:t>
                </a:r>
                <a:r>
                  <a:rPr lang="ko-KR" altLang="en-US" sz="2400" b="1" dirty="0">
                    <a:latin typeface="+mj-ea"/>
                    <a:ea typeface="+mj-ea"/>
                  </a:rPr>
                  <a:t>박수현</a:t>
                </a:r>
                <a:endParaRPr lang="en-US" altLang="ko-KR" sz="2400" b="1" dirty="0">
                  <a:latin typeface="+mj-ea"/>
                  <a:ea typeface="+mj-ea"/>
                </a:endParaRPr>
              </a:p>
              <a:p>
                <a:pPr algn="ctr"/>
                <a:r>
                  <a:rPr lang="ko-KR" altLang="en-US" sz="2400" b="1" dirty="0">
                    <a:latin typeface="+mj-ea"/>
                    <a:ea typeface="+mj-ea"/>
                  </a:rPr>
                  <a:t>사원</a:t>
                </a:r>
                <a:r>
                  <a:rPr lang="en-US" altLang="ko-KR" sz="2400" b="1" dirty="0">
                    <a:latin typeface="+mj-ea"/>
                    <a:ea typeface="+mj-ea"/>
                  </a:rPr>
                  <a:t>: 20203316 </a:t>
                </a:r>
                <a:r>
                  <a:rPr lang="ko-KR" altLang="en-US" sz="2400" b="1" dirty="0">
                    <a:latin typeface="+mj-ea"/>
                    <a:ea typeface="+mj-ea"/>
                  </a:rPr>
                  <a:t>조성윤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C2DFAB-68FA-4F79-9756-C733AB39583A}"/>
                </a:ext>
              </a:extLst>
            </p:cNvPr>
            <p:cNvSpPr txBox="1"/>
            <p:nvPr/>
          </p:nvSpPr>
          <p:spPr>
            <a:xfrm>
              <a:off x="2011837" y="1621233"/>
              <a:ext cx="3368031" cy="492443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32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  <a:cs typeface="+mn-cs"/>
                </a:rPr>
                <a:t>실무 </a:t>
              </a:r>
              <a:r>
                <a:rPr lang="en-US" altLang="ko-KR" sz="32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  <a:cs typeface="+mn-cs"/>
                </a:rPr>
                <a:t>ERP </a:t>
              </a:r>
              <a:r>
                <a:rPr lang="ko-KR" altLang="en-US" sz="32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  <a:cs typeface="+mn-cs"/>
                </a:rPr>
                <a:t>프로젝트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63BAAE2-E5F5-4E38-861A-A7442E4D455C}"/>
              </a:ext>
            </a:extLst>
          </p:cNvPr>
          <p:cNvGrpSpPr/>
          <p:nvPr/>
        </p:nvGrpSpPr>
        <p:grpSpPr>
          <a:xfrm>
            <a:off x="868470" y="0"/>
            <a:ext cx="5962210" cy="584775"/>
            <a:chOff x="868470" y="0"/>
            <a:chExt cx="5962210" cy="584775"/>
          </a:xfrm>
        </p:grpSpPr>
        <p:cxnSp>
          <p:nvCxnSpPr>
            <p:cNvPr id="18" name="직선 연결선 17"/>
            <p:cNvCxnSpPr>
              <a:cxnSpLocks/>
            </p:cNvCxnSpPr>
            <p:nvPr/>
          </p:nvCxnSpPr>
          <p:spPr>
            <a:xfrm>
              <a:off x="1440079" y="584775"/>
              <a:ext cx="539060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402591" y="0"/>
              <a:ext cx="54280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spc="-150" dirty="0">
                  <a:solidFill>
                    <a:srgbClr val="00002F"/>
                  </a:solidFill>
                  <a:latin typeface="+mj-ea"/>
                  <a:ea typeface="+mj-ea"/>
                </a:rPr>
                <a:t>회원 정보 </a:t>
              </a:r>
              <a:r>
                <a:rPr lang="en-US" altLang="ko-KR" sz="3200" b="1" spc="-150" dirty="0">
                  <a:solidFill>
                    <a:srgbClr val="00002F"/>
                  </a:solidFill>
                  <a:latin typeface="+mj-ea"/>
                  <a:ea typeface="+mj-ea"/>
                </a:rPr>
                <a:t>– </a:t>
              </a:r>
              <a:r>
                <a:rPr lang="ko-KR" altLang="en-US" sz="3200" b="1" spc="-150" dirty="0">
                  <a:solidFill>
                    <a:srgbClr val="00002F"/>
                  </a:solidFill>
                  <a:latin typeface="+mj-ea"/>
                  <a:ea typeface="+mj-ea"/>
                </a:rPr>
                <a:t> 서비스 이용 고객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68470" y="61554"/>
              <a:ext cx="5341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pc="-150" dirty="0">
                  <a:solidFill>
                    <a:srgbClr val="00002F"/>
                  </a:solidFill>
                  <a:latin typeface="+mj-ea"/>
                  <a:ea typeface="+mj-ea"/>
                </a:rPr>
                <a:t>01.</a:t>
              </a:r>
              <a:endParaRPr lang="ko-KR" altLang="en-US" sz="2400" spc="-150" dirty="0">
                <a:solidFill>
                  <a:srgbClr val="00002F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193CF4-27C8-4972-BD5B-9C5522A0DAEB}"/>
              </a:ext>
            </a:extLst>
          </p:cNvPr>
          <p:cNvSpPr/>
          <p:nvPr/>
        </p:nvSpPr>
        <p:spPr>
          <a:xfrm>
            <a:off x="6830679" y="5503439"/>
            <a:ext cx="4720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0002F"/>
                </a:solidFill>
                <a:latin typeface="+mj-ea"/>
                <a:ea typeface="+mj-ea"/>
              </a:rPr>
              <a:t>이전 문의 내역</a:t>
            </a:r>
            <a:r>
              <a:rPr lang="en-US" altLang="ko-KR" sz="2400" b="1" dirty="0">
                <a:solidFill>
                  <a:srgbClr val="00002F"/>
                </a:solidFill>
                <a:latin typeface="+mj-ea"/>
                <a:ea typeface="+mj-ea"/>
              </a:rPr>
              <a:t>, </a:t>
            </a:r>
            <a:r>
              <a:rPr lang="ko-KR" altLang="en-US" sz="2400" b="1" dirty="0">
                <a:solidFill>
                  <a:srgbClr val="00002F"/>
                </a:solidFill>
                <a:latin typeface="+mj-ea"/>
                <a:ea typeface="+mj-ea"/>
              </a:rPr>
              <a:t>날짜</a:t>
            </a:r>
            <a:r>
              <a:rPr lang="en-US" altLang="ko-KR" sz="2400" b="1" dirty="0">
                <a:solidFill>
                  <a:srgbClr val="00002F"/>
                </a:solidFill>
                <a:latin typeface="+mj-ea"/>
                <a:ea typeface="+mj-ea"/>
              </a:rPr>
              <a:t>, </a:t>
            </a:r>
            <a:r>
              <a:rPr lang="ko-KR" altLang="en-US" sz="2400" b="1" dirty="0">
                <a:solidFill>
                  <a:srgbClr val="00002F"/>
                </a:solidFill>
                <a:latin typeface="+mj-ea"/>
                <a:ea typeface="+mj-ea"/>
              </a:rPr>
              <a:t>처리결과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D73D9EB-DBFE-4F42-901F-1AE43F0B3C97}"/>
              </a:ext>
            </a:extLst>
          </p:cNvPr>
          <p:cNvGrpSpPr/>
          <p:nvPr/>
        </p:nvGrpSpPr>
        <p:grpSpPr>
          <a:xfrm>
            <a:off x="357582" y="2620310"/>
            <a:ext cx="2441766" cy="2133257"/>
            <a:chOff x="4875116" y="987228"/>
            <a:chExt cx="2441766" cy="2133257"/>
          </a:xfrm>
        </p:grpSpPr>
        <p:pic>
          <p:nvPicPr>
            <p:cNvPr id="6" name="그래픽 5" descr="사용자">
              <a:extLst>
                <a:ext uri="{FF2B5EF4-FFF2-40B4-BE49-F238E27FC236}">
                  <a16:creationId xmlns:a16="http://schemas.microsoft.com/office/drawing/2014/main" id="{5D43AC47-ED78-4742-B147-CD9A8FFC60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5968"/>
            <a:stretch/>
          </p:blipFill>
          <p:spPr>
            <a:xfrm>
              <a:off x="4875116" y="987228"/>
              <a:ext cx="2441766" cy="205188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51B0868-F2FD-41B9-9178-81A81577C14C}"/>
                </a:ext>
              </a:extLst>
            </p:cNvPr>
            <p:cNvSpPr/>
            <p:nvPr/>
          </p:nvSpPr>
          <p:spPr>
            <a:xfrm>
              <a:off x="5514115" y="2597265"/>
              <a:ext cx="11637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00002F"/>
                  </a:solidFill>
                  <a:latin typeface="+mj-ea"/>
                  <a:ea typeface="+mj-ea"/>
                </a:rPr>
                <a:t>고객</a:t>
              </a:r>
            </a:p>
          </p:txBody>
        </p:sp>
      </p:grp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CAA333A-5C04-436E-8D34-B7A5B8CBD4D4}"/>
              </a:ext>
            </a:extLst>
          </p:cNvPr>
          <p:cNvCxnSpPr>
            <a:cxnSpLocks/>
          </p:cNvCxnSpPr>
          <p:nvPr/>
        </p:nvCxnSpPr>
        <p:spPr>
          <a:xfrm flipV="1">
            <a:off x="2675060" y="1729623"/>
            <a:ext cx="1617033" cy="744413"/>
          </a:xfrm>
          <a:prstGeom prst="straightConnector1">
            <a:avLst/>
          </a:prstGeom>
          <a:ln w="28575">
            <a:solidFill>
              <a:srgbClr val="0000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E63DD16-9F8E-4D5F-9E78-5A2C6F6CEC55}"/>
              </a:ext>
            </a:extLst>
          </p:cNvPr>
          <p:cNvCxnSpPr>
            <a:cxnSpLocks/>
          </p:cNvCxnSpPr>
          <p:nvPr/>
        </p:nvCxnSpPr>
        <p:spPr>
          <a:xfrm>
            <a:off x="2610035" y="4834618"/>
            <a:ext cx="1682058" cy="765182"/>
          </a:xfrm>
          <a:prstGeom prst="straightConnector1">
            <a:avLst/>
          </a:prstGeom>
          <a:ln w="28575">
            <a:solidFill>
              <a:srgbClr val="0000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8933BC2-DF93-406D-99C8-10D39D76148C}"/>
              </a:ext>
            </a:extLst>
          </p:cNvPr>
          <p:cNvCxnSpPr>
            <a:cxnSpLocks/>
          </p:cNvCxnSpPr>
          <p:nvPr/>
        </p:nvCxnSpPr>
        <p:spPr>
          <a:xfrm>
            <a:off x="2959147" y="3701214"/>
            <a:ext cx="1522108" cy="0"/>
          </a:xfrm>
          <a:prstGeom prst="straightConnector1">
            <a:avLst/>
          </a:prstGeom>
          <a:ln w="28575">
            <a:solidFill>
              <a:srgbClr val="0000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39287C1-9BB1-41BB-B47B-0FF484A16BC8}"/>
              </a:ext>
            </a:extLst>
          </p:cNvPr>
          <p:cNvGrpSpPr/>
          <p:nvPr/>
        </p:nvGrpSpPr>
        <p:grpSpPr>
          <a:xfrm>
            <a:off x="4780276" y="2960727"/>
            <a:ext cx="1746583" cy="1480973"/>
            <a:chOff x="4780276" y="2960727"/>
            <a:chExt cx="1746583" cy="1480973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E038584-400D-49F5-827E-BED193AFF312}"/>
                </a:ext>
              </a:extLst>
            </p:cNvPr>
            <p:cNvGrpSpPr/>
            <p:nvPr/>
          </p:nvGrpSpPr>
          <p:grpSpPr>
            <a:xfrm>
              <a:off x="4780276" y="2960727"/>
              <a:ext cx="1746583" cy="1480973"/>
              <a:chOff x="5953424" y="3403046"/>
              <a:chExt cx="1920029" cy="1628042"/>
            </a:xfrm>
          </p:grpSpPr>
          <p:pic>
            <p:nvPicPr>
              <p:cNvPr id="15" name="그래픽 14" descr="DOLLAR">
                <a:extLst>
                  <a:ext uri="{FF2B5EF4-FFF2-40B4-BE49-F238E27FC236}">
                    <a16:creationId xmlns:a16="http://schemas.microsoft.com/office/drawing/2014/main" id="{50B30386-8773-4E2E-AF10-CFD183C73E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56239" y="392394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" name="그래픽 16" descr="브라우저 창">
                <a:extLst>
                  <a:ext uri="{FF2B5EF4-FFF2-40B4-BE49-F238E27FC236}">
                    <a16:creationId xmlns:a16="http://schemas.microsoft.com/office/drawing/2014/main" id="{189F0F85-3FDF-43E7-89F4-23D9285292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7843" t="12963" r="7843" b="15544"/>
              <a:stretch/>
            </p:blipFill>
            <p:spPr>
              <a:xfrm>
                <a:off x="5953424" y="3403046"/>
                <a:ext cx="1920029" cy="1628042"/>
              </a:xfrm>
              <a:prstGeom prst="rect">
                <a:avLst/>
              </a:prstGeom>
            </p:spPr>
          </p:pic>
        </p:grp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6DDA69F-1736-477C-B84A-CDD4FF4725C5}"/>
                </a:ext>
              </a:extLst>
            </p:cNvPr>
            <p:cNvSpPr/>
            <p:nvPr/>
          </p:nvSpPr>
          <p:spPr>
            <a:xfrm>
              <a:off x="4780277" y="3126449"/>
              <a:ext cx="1746582" cy="120032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rgbClr val="00002F"/>
                  </a:solidFill>
                  <a:latin typeface="+mj-ea"/>
                  <a:ea typeface="+mj-ea"/>
                </a:rPr>
                <a:t>알림</a:t>
              </a:r>
              <a:endParaRPr lang="en-US" altLang="ko-KR" sz="2400" b="1" dirty="0">
                <a:solidFill>
                  <a:srgbClr val="00002F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z="2400" b="1" dirty="0">
                  <a:solidFill>
                    <a:srgbClr val="00002F"/>
                  </a:solidFill>
                  <a:latin typeface="+mj-ea"/>
                  <a:ea typeface="+mj-ea"/>
                </a:rPr>
                <a:t>서비스</a:t>
              </a:r>
              <a:endParaRPr lang="en-US" altLang="ko-KR" sz="2400" b="1" dirty="0">
                <a:solidFill>
                  <a:srgbClr val="00002F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z="2400" b="1" dirty="0">
                  <a:solidFill>
                    <a:srgbClr val="00002F"/>
                  </a:solidFill>
                  <a:latin typeface="+mj-ea"/>
                  <a:ea typeface="+mj-ea"/>
                </a:rPr>
                <a:t>가입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ABD816C1-5271-4A83-A1A0-D815EFA9E30B}"/>
              </a:ext>
            </a:extLst>
          </p:cNvPr>
          <p:cNvGrpSpPr/>
          <p:nvPr/>
        </p:nvGrpSpPr>
        <p:grpSpPr>
          <a:xfrm>
            <a:off x="4721007" y="892551"/>
            <a:ext cx="1865122" cy="1581485"/>
            <a:chOff x="4721007" y="892551"/>
            <a:chExt cx="1865122" cy="1581485"/>
          </a:xfrm>
        </p:grpSpPr>
        <p:pic>
          <p:nvPicPr>
            <p:cNvPr id="8" name="그림 7" descr="주차장, 측정기, 주차, 다량이(가) 표시된 사진&#10;&#10;자동 생성된 설명">
              <a:extLst>
                <a:ext uri="{FF2B5EF4-FFF2-40B4-BE49-F238E27FC236}">
                  <a16:creationId xmlns:a16="http://schemas.microsoft.com/office/drawing/2014/main" id="{04377903-E181-4832-BF0A-8FF2BB03B1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638" t="62686" r="39922" b="1014"/>
            <a:stretch/>
          </p:blipFill>
          <p:spPr>
            <a:xfrm>
              <a:off x="4721007" y="892551"/>
              <a:ext cx="1865122" cy="1581485"/>
            </a:xfrm>
            <a:prstGeom prst="rect">
              <a:avLst/>
            </a:prstGeom>
          </p:spPr>
        </p:pic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FC30938-FADD-49C0-9AC9-AA1B789BBD65}"/>
                </a:ext>
              </a:extLst>
            </p:cNvPr>
            <p:cNvSpPr/>
            <p:nvPr/>
          </p:nvSpPr>
          <p:spPr>
            <a:xfrm>
              <a:off x="4780277" y="1169550"/>
              <a:ext cx="1746582" cy="83099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rgbClr val="00002F"/>
                  </a:solidFill>
                  <a:latin typeface="+mj-ea"/>
                  <a:ea typeface="+mj-ea"/>
                </a:rPr>
                <a:t>간편가입</a:t>
              </a:r>
              <a:endParaRPr lang="en-US" altLang="ko-KR" sz="2400" b="1" dirty="0">
                <a:solidFill>
                  <a:srgbClr val="00002F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z="2400" b="1" dirty="0">
                  <a:solidFill>
                    <a:srgbClr val="00002F"/>
                  </a:solidFill>
                  <a:latin typeface="+mj-ea"/>
                  <a:ea typeface="+mj-ea"/>
                </a:rPr>
                <a:t>내역 조회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55D9C9E-F3A6-4B49-8FA6-1A460FE6A77A}"/>
              </a:ext>
            </a:extLst>
          </p:cNvPr>
          <p:cNvGrpSpPr/>
          <p:nvPr/>
        </p:nvGrpSpPr>
        <p:grpSpPr>
          <a:xfrm>
            <a:off x="4839547" y="4926905"/>
            <a:ext cx="1628042" cy="1628042"/>
            <a:chOff x="4839547" y="4926905"/>
            <a:chExt cx="1628042" cy="1628042"/>
          </a:xfrm>
        </p:grpSpPr>
        <p:pic>
          <p:nvPicPr>
            <p:cNvPr id="3" name="그래픽 2" descr="콜 센터">
              <a:extLst>
                <a:ext uri="{FF2B5EF4-FFF2-40B4-BE49-F238E27FC236}">
                  <a16:creationId xmlns:a16="http://schemas.microsoft.com/office/drawing/2014/main" id="{E686C82C-7A37-4729-AD0A-A082E8CEB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839547" y="4926905"/>
              <a:ext cx="1628042" cy="1628042"/>
            </a:xfrm>
            <a:prstGeom prst="rect">
              <a:avLst/>
            </a:prstGeom>
          </p:spPr>
        </p:pic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7DC67C7-C86E-4E08-A815-A8B115E32FD1}"/>
                </a:ext>
              </a:extLst>
            </p:cNvPr>
            <p:cNvSpPr/>
            <p:nvPr/>
          </p:nvSpPr>
          <p:spPr>
            <a:xfrm>
              <a:off x="4985956" y="5503784"/>
              <a:ext cx="1335222" cy="461665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rgbClr val="00002F"/>
                  </a:solidFill>
                  <a:latin typeface="+mj-ea"/>
                  <a:ea typeface="+mj-ea"/>
                </a:rPr>
                <a:t>문의</a:t>
              </a: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3DC82CC-D1A5-4072-9876-58534C08191C}"/>
              </a:ext>
            </a:extLst>
          </p:cNvPr>
          <p:cNvSpPr/>
          <p:nvPr/>
        </p:nvSpPr>
        <p:spPr>
          <a:xfrm>
            <a:off x="6830679" y="3470380"/>
            <a:ext cx="4720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0002F"/>
                </a:solidFill>
                <a:latin typeface="+mj-ea"/>
                <a:ea typeface="+mj-ea"/>
              </a:rPr>
              <a:t>가입 날짜</a:t>
            </a:r>
            <a:r>
              <a:rPr lang="en-US" altLang="ko-KR" sz="2400" b="1" dirty="0">
                <a:solidFill>
                  <a:srgbClr val="00002F"/>
                </a:solidFill>
                <a:latin typeface="+mj-ea"/>
                <a:ea typeface="+mj-ea"/>
              </a:rPr>
              <a:t>, </a:t>
            </a:r>
            <a:r>
              <a:rPr lang="ko-KR" altLang="en-US" sz="2400" b="1" dirty="0">
                <a:solidFill>
                  <a:srgbClr val="00002F"/>
                </a:solidFill>
                <a:latin typeface="+mj-ea"/>
                <a:ea typeface="+mj-ea"/>
              </a:rPr>
              <a:t>가입 상품</a:t>
            </a:r>
            <a:r>
              <a:rPr lang="en-US" altLang="ko-KR" sz="2400" b="1" dirty="0">
                <a:solidFill>
                  <a:srgbClr val="00002F"/>
                </a:solidFill>
                <a:latin typeface="+mj-ea"/>
                <a:ea typeface="+mj-ea"/>
              </a:rPr>
              <a:t>, </a:t>
            </a:r>
            <a:r>
              <a:rPr lang="ko-KR" altLang="en-US" sz="2400" b="1" dirty="0">
                <a:solidFill>
                  <a:srgbClr val="00002F"/>
                </a:solidFill>
                <a:latin typeface="+mj-ea"/>
                <a:ea typeface="+mj-ea"/>
              </a:rPr>
              <a:t>납입 금액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FC9AEE-3CF4-43B8-BDBE-E8D33A0F31A2}"/>
              </a:ext>
            </a:extLst>
          </p:cNvPr>
          <p:cNvSpPr/>
          <p:nvPr/>
        </p:nvSpPr>
        <p:spPr>
          <a:xfrm>
            <a:off x="6830679" y="1169550"/>
            <a:ext cx="50387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0002F"/>
                </a:solidFill>
                <a:latin typeface="+mj-ea"/>
                <a:ea typeface="+mj-ea"/>
              </a:rPr>
              <a:t>접속 기록</a:t>
            </a:r>
            <a:r>
              <a:rPr lang="en-US" altLang="ko-KR" sz="2400" b="1" dirty="0">
                <a:solidFill>
                  <a:srgbClr val="00002F"/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>
                <a:solidFill>
                  <a:srgbClr val="00002F"/>
                </a:solidFill>
                <a:latin typeface="+mj-ea"/>
                <a:ea typeface="+mj-ea"/>
              </a:rPr>
              <a:t>로그인 시간</a:t>
            </a:r>
            <a:r>
              <a:rPr lang="en-US" altLang="ko-KR" sz="2400" b="1" dirty="0">
                <a:solidFill>
                  <a:srgbClr val="00002F"/>
                </a:solidFill>
                <a:latin typeface="+mj-ea"/>
                <a:ea typeface="+mj-ea"/>
              </a:rPr>
              <a:t>, </a:t>
            </a:r>
            <a:r>
              <a:rPr lang="ko-KR" altLang="en-US" sz="2400" b="1" dirty="0">
                <a:solidFill>
                  <a:srgbClr val="00002F"/>
                </a:solidFill>
                <a:latin typeface="+mj-ea"/>
                <a:ea typeface="+mj-ea"/>
              </a:rPr>
              <a:t>활동</a:t>
            </a:r>
            <a:r>
              <a:rPr lang="en-US" altLang="ko-KR" sz="2400" b="1" dirty="0">
                <a:solidFill>
                  <a:srgbClr val="00002F"/>
                </a:solidFill>
                <a:latin typeface="+mj-ea"/>
                <a:ea typeface="+mj-ea"/>
              </a:rPr>
              <a:t>),</a:t>
            </a:r>
          </a:p>
          <a:p>
            <a:pPr algn="ctr"/>
            <a:r>
              <a:rPr lang="ko-KR" altLang="en-US" sz="2400" b="1" dirty="0">
                <a:solidFill>
                  <a:srgbClr val="00002F"/>
                </a:solidFill>
                <a:latin typeface="+mj-ea"/>
                <a:ea typeface="+mj-ea"/>
              </a:rPr>
              <a:t>계정 종류</a:t>
            </a:r>
            <a:r>
              <a:rPr lang="en-US" altLang="ko-KR" sz="2400" b="1" dirty="0">
                <a:solidFill>
                  <a:srgbClr val="00002F"/>
                </a:solidFill>
                <a:latin typeface="+mj-ea"/>
                <a:ea typeface="+mj-ea"/>
              </a:rPr>
              <a:t>, </a:t>
            </a:r>
            <a:r>
              <a:rPr lang="ko-KR" altLang="en-US" sz="2400" b="1" dirty="0">
                <a:solidFill>
                  <a:srgbClr val="00002F"/>
                </a:solidFill>
                <a:latin typeface="+mj-ea"/>
                <a:ea typeface="+mj-ea"/>
              </a:rPr>
              <a:t>외부 사이트 종류</a:t>
            </a:r>
            <a:r>
              <a:rPr lang="en-US" altLang="ko-KR" sz="2400" b="1" dirty="0">
                <a:solidFill>
                  <a:srgbClr val="00002F"/>
                </a:solidFill>
                <a:latin typeface="+mj-ea"/>
                <a:ea typeface="+mj-ea"/>
              </a:rPr>
              <a:t>, </a:t>
            </a:r>
            <a:r>
              <a:rPr lang="ko-KR" altLang="en-US" sz="2400" b="1" dirty="0">
                <a:solidFill>
                  <a:srgbClr val="00002F"/>
                </a:solidFill>
                <a:latin typeface="+mj-ea"/>
                <a:ea typeface="+mj-ea"/>
              </a:rPr>
              <a:t>날짜</a:t>
            </a:r>
            <a:r>
              <a:rPr lang="en-US" altLang="ko-KR" sz="2400" b="1" dirty="0">
                <a:solidFill>
                  <a:srgbClr val="00002F"/>
                </a:solidFill>
                <a:latin typeface="+mj-ea"/>
                <a:ea typeface="+mj-ea"/>
              </a:rPr>
              <a:t>, </a:t>
            </a:r>
            <a:r>
              <a:rPr lang="ko-KR" altLang="en-US" sz="2400" b="1" dirty="0">
                <a:solidFill>
                  <a:srgbClr val="00002F"/>
                </a:solidFill>
                <a:latin typeface="+mj-ea"/>
                <a:ea typeface="+mj-ea"/>
              </a:rPr>
              <a:t>활동</a:t>
            </a:r>
          </a:p>
        </p:txBody>
      </p:sp>
    </p:spTree>
    <p:extLst>
      <p:ext uri="{BB962C8B-B14F-4D97-AF65-F5344CB8AC3E}">
        <p14:creationId xmlns:p14="http://schemas.microsoft.com/office/powerpoint/2010/main" val="178882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63BAAE2-E5F5-4E38-861A-A7442E4D455C}"/>
              </a:ext>
            </a:extLst>
          </p:cNvPr>
          <p:cNvGrpSpPr/>
          <p:nvPr/>
        </p:nvGrpSpPr>
        <p:grpSpPr>
          <a:xfrm>
            <a:off x="868470" y="0"/>
            <a:ext cx="5006820" cy="584775"/>
            <a:chOff x="868470" y="0"/>
            <a:chExt cx="5006820" cy="584775"/>
          </a:xfrm>
        </p:grpSpPr>
        <p:cxnSp>
          <p:nvCxnSpPr>
            <p:cNvPr id="18" name="직선 연결선 17"/>
            <p:cNvCxnSpPr>
              <a:cxnSpLocks/>
            </p:cNvCxnSpPr>
            <p:nvPr/>
          </p:nvCxnSpPr>
          <p:spPr>
            <a:xfrm>
              <a:off x="1440079" y="584775"/>
              <a:ext cx="44352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402591" y="0"/>
              <a:ext cx="44726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spc="-150" dirty="0">
                  <a:solidFill>
                    <a:srgbClr val="00002F"/>
                  </a:solidFill>
                  <a:latin typeface="+mj-ea"/>
                  <a:ea typeface="+mj-ea"/>
                </a:rPr>
                <a:t>회원 정보 </a:t>
              </a:r>
              <a:r>
                <a:rPr lang="en-US" altLang="ko-KR" sz="3200" b="1" spc="-150" dirty="0">
                  <a:solidFill>
                    <a:srgbClr val="00002F"/>
                  </a:solidFill>
                  <a:latin typeface="+mj-ea"/>
                  <a:ea typeface="+mj-ea"/>
                </a:rPr>
                <a:t>– </a:t>
              </a:r>
              <a:r>
                <a:rPr lang="ko-KR" altLang="en-US" sz="3200" b="1" spc="-150" dirty="0">
                  <a:solidFill>
                    <a:srgbClr val="00002F"/>
                  </a:solidFill>
                  <a:latin typeface="+mj-ea"/>
                  <a:ea typeface="+mj-ea"/>
                </a:rPr>
                <a:t>연결 </a:t>
              </a:r>
              <a:r>
                <a:rPr lang="en-US" altLang="ko-KR" sz="3200" b="1" spc="-150" dirty="0">
                  <a:solidFill>
                    <a:srgbClr val="00002F"/>
                  </a:solidFill>
                  <a:latin typeface="+mj-ea"/>
                  <a:ea typeface="+mj-ea"/>
                </a:rPr>
                <a:t>SNS </a:t>
              </a:r>
              <a:r>
                <a:rPr lang="ko-KR" altLang="en-US" sz="3200" b="1" spc="-150" dirty="0">
                  <a:solidFill>
                    <a:srgbClr val="00002F"/>
                  </a:solidFill>
                  <a:latin typeface="+mj-ea"/>
                  <a:ea typeface="+mj-ea"/>
                </a:rPr>
                <a:t>사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68470" y="61554"/>
              <a:ext cx="5341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pc="-150" dirty="0">
                  <a:solidFill>
                    <a:srgbClr val="00002F"/>
                  </a:solidFill>
                  <a:latin typeface="+mj-ea"/>
                  <a:ea typeface="+mj-ea"/>
                </a:rPr>
                <a:t>01.</a:t>
              </a:r>
              <a:endParaRPr lang="ko-KR" altLang="en-US" sz="2400" spc="-150" dirty="0">
                <a:solidFill>
                  <a:srgbClr val="00002F"/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98C016A-6DFF-4F0E-8A3C-01736EE91D50}"/>
              </a:ext>
            </a:extLst>
          </p:cNvPr>
          <p:cNvCxnSpPr>
            <a:cxnSpLocks/>
          </p:cNvCxnSpPr>
          <p:nvPr/>
        </p:nvCxnSpPr>
        <p:spPr>
          <a:xfrm flipV="1">
            <a:off x="2675060" y="1729623"/>
            <a:ext cx="1617033" cy="744413"/>
          </a:xfrm>
          <a:prstGeom prst="straightConnector1">
            <a:avLst/>
          </a:prstGeom>
          <a:ln w="28575">
            <a:solidFill>
              <a:srgbClr val="0000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E0CBE14-52D1-4CFF-AE4C-9DA5AC2F9140}"/>
              </a:ext>
            </a:extLst>
          </p:cNvPr>
          <p:cNvCxnSpPr>
            <a:cxnSpLocks/>
          </p:cNvCxnSpPr>
          <p:nvPr/>
        </p:nvCxnSpPr>
        <p:spPr>
          <a:xfrm>
            <a:off x="2610035" y="4834618"/>
            <a:ext cx="1682058" cy="765182"/>
          </a:xfrm>
          <a:prstGeom prst="straightConnector1">
            <a:avLst/>
          </a:prstGeom>
          <a:ln w="28575">
            <a:solidFill>
              <a:srgbClr val="0000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A32472D-A774-4A23-871A-7767084477FB}"/>
              </a:ext>
            </a:extLst>
          </p:cNvPr>
          <p:cNvCxnSpPr>
            <a:cxnSpLocks/>
          </p:cNvCxnSpPr>
          <p:nvPr/>
        </p:nvCxnSpPr>
        <p:spPr>
          <a:xfrm>
            <a:off x="2959147" y="3701214"/>
            <a:ext cx="1522108" cy="0"/>
          </a:xfrm>
          <a:prstGeom prst="straightConnector1">
            <a:avLst/>
          </a:prstGeom>
          <a:ln w="28575">
            <a:solidFill>
              <a:srgbClr val="0000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79174E93-0CCE-4B95-A1C9-6BDDB0B2E053}"/>
              </a:ext>
            </a:extLst>
          </p:cNvPr>
          <p:cNvGrpSpPr/>
          <p:nvPr/>
        </p:nvGrpSpPr>
        <p:grpSpPr>
          <a:xfrm>
            <a:off x="682284" y="2482540"/>
            <a:ext cx="1725782" cy="2437348"/>
            <a:chOff x="691161" y="2333975"/>
            <a:chExt cx="1725782" cy="243734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F4AB70E4-DB4F-4C26-AF64-E4A799F15F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9000" t="18400" r="20834" b="32666"/>
            <a:stretch/>
          </p:blipFill>
          <p:spPr>
            <a:xfrm>
              <a:off x="691161" y="2333975"/>
              <a:ext cx="1725782" cy="1754465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8AB97E8-BE58-4766-A5A2-831A8142D3FD}"/>
                </a:ext>
              </a:extLst>
            </p:cNvPr>
            <p:cNvSpPr/>
            <p:nvPr/>
          </p:nvSpPr>
          <p:spPr>
            <a:xfrm>
              <a:off x="907123" y="4248103"/>
              <a:ext cx="12938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00002F"/>
                  </a:solidFill>
                  <a:latin typeface="+mj-ea"/>
                  <a:ea typeface="+mj-ea"/>
                </a:rPr>
                <a:t>SNS</a:t>
              </a:r>
              <a:r>
                <a:rPr lang="ko-KR" altLang="en-US" sz="2800" b="1" dirty="0">
                  <a:solidFill>
                    <a:srgbClr val="00002F"/>
                  </a:solidFill>
                  <a:latin typeface="+mj-ea"/>
                  <a:ea typeface="+mj-ea"/>
                </a:rPr>
                <a:t>사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C28698F-5BB5-47D7-B3FF-C36D751F7B11}"/>
              </a:ext>
            </a:extLst>
          </p:cNvPr>
          <p:cNvGrpSpPr/>
          <p:nvPr/>
        </p:nvGrpSpPr>
        <p:grpSpPr>
          <a:xfrm>
            <a:off x="5003711" y="5050557"/>
            <a:ext cx="1335222" cy="1367428"/>
            <a:chOff x="5003711" y="5050557"/>
            <a:chExt cx="1335222" cy="1367428"/>
          </a:xfrm>
        </p:grpSpPr>
        <p:pic>
          <p:nvPicPr>
            <p:cNvPr id="6" name="그래픽 5" descr="가로 막대형 차트">
              <a:extLst>
                <a:ext uri="{FF2B5EF4-FFF2-40B4-BE49-F238E27FC236}">
                  <a16:creationId xmlns:a16="http://schemas.microsoft.com/office/drawing/2014/main" id="{F94E955C-4191-491F-AB37-16DD0ADC7B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11810" t="10082" r="11640" b="11523"/>
            <a:stretch/>
          </p:blipFill>
          <p:spPr>
            <a:xfrm>
              <a:off x="5003711" y="5050557"/>
              <a:ext cx="1335222" cy="1367428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D6727B6-845F-4204-9E00-8E5CE9F0FDC4}"/>
                </a:ext>
              </a:extLst>
            </p:cNvPr>
            <p:cNvSpPr/>
            <p:nvPr/>
          </p:nvSpPr>
          <p:spPr>
            <a:xfrm>
              <a:off x="5003711" y="5503439"/>
              <a:ext cx="1335222" cy="46166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rgbClr val="00002F"/>
                  </a:solidFill>
                  <a:latin typeface="+mj-ea"/>
                  <a:ea typeface="+mj-ea"/>
                </a:rPr>
                <a:t>이용률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828153-D5D1-4ABD-83D3-93618B4733BA}"/>
              </a:ext>
            </a:extLst>
          </p:cNvPr>
          <p:cNvSpPr/>
          <p:nvPr/>
        </p:nvSpPr>
        <p:spPr>
          <a:xfrm>
            <a:off x="6830679" y="5503439"/>
            <a:ext cx="4720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2F"/>
                </a:solidFill>
                <a:latin typeface="+mj-ea"/>
              </a:rPr>
              <a:t>SNS</a:t>
            </a:r>
            <a:r>
              <a:rPr lang="ko-KR" altLang="en-US" sz="2400" b="1" dirty="0">
                <a:solidFill>
                  <a:srgbClr val="00002F"/>
                </a:solidFill>
                <a:latin typeface="+mj-ea"/>
              </a:rPr>
              <a:t>별 고객 이용률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2DE2FE-ACA6-47E5-9E66-B89DEE0B7F4D}"/>
              </a:ext>
            </a:extLst>
          </p:cNvPr>
          <p:cNvSpPr/>
          <p:nvPr/>
        </p:nvSpPr>
        <p:spPr>
          <a:xfrm>
            <a:off x="6830677" y="1314124"/>
            <a:ext cx="49025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0002F"/>
                </a:solidFill>
                <a:latin typeface="+mj-ea"/>
              </a:rPr>
              <a:t>계약 관련 담당자 정보</a:t>
            </a:r>
            <a:r>
              <a:rPr lang="en-US" altLang="ko-KR" sz="2400" b="1" dirty="0">
                <a:solidFill>
                  <a:srgbClr val="00002F"/>
                </a:solidFill>
                <a:latin typeface="+mj-ea"/>
              </a:rPr>
              <a:t>, </a:t>
            </a:r>
            <a:r>
              <a:rPr lang="ko-KR" altLang="en-US" sz="2400" b="1" dirty="0">
                <a:solidFill>
                  <a:srgbClr val="00002F"/>
                </a:solidFill>
                <a:latin typeface="+mj-ea"/>
              </a:rPr>
              <a:t>계약 날짜</a:t>
            </a:r>
            <a:r>
              <a:rPr lang="en-US" altLang="ko-KR" sz="2400" b="1" dirty="0">
                <a:solidFill>
                  <a:srgbClr val="00002F"/>
                </a:solidFill>
                <a:latin typeface="+mj-ea"/>
              </a:rPr>
              <a:t> </a:t>
            </a:r>
            <a:r>
              <a:rPr lang="ko-KR" altLang="en-US" sz="2400" b="1" dirty="0">
                <a:solidFill>
                  <a:srgbClr val="00002F"/>
                </a:solidFill>
                <a:latin typeface="+mj-ea"/>
              </a:rPr>
              <a:t>등</a:t>
            </a:r>
            <a:r>
              <a:rPr lang="en-US" altLang="ko-KR" sz="2400" b="1" dirty="0">
                <a:solidFill>
                  <a:srgbClr val="00002F"/>
                </a:solidFill>
                <a:latin typeface="+mj-ea"/>
              </a:rPr>
              <a:t> </a:t>
            </a:r>
            <a:r>
              <a:rPr lang="ko-KR" altLang="en-US" sz="2400" b="1" dirty="0">
                <a:solidFill>
                  <a:srgbClr val="00002F"/>
                </a:solidFill>
                <a:latin typeface="+mj-ea"/>
              </a:rPr>
              <a:t>계약 관련 정보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9DF6CBB-EADA-41C4-B965-5934EEE0DEC0}"/>
              </a:ext>
            </a:extLst>
          </p:cNvPr>
          <p:cNvSpPr/>
          <p:nvPr/>
        </p:nvSpPr>
        <p:spPr>
          <a:xfrm>
            <a:off x="6830677" y="3465915"/>
            <a:ext cx="4720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0002F"/>
                </a:solidFill>
                <a:latin typeface="+mj-ea"/>
              </a:rPr>
              <a:t>문의자</a:t>
            </a:r>
            <a:r>
              <a:rPr lang="en-US" altLang="ko-KR" sz="2400" b="1" dirty="0">
                <a:solidFill>
                  <a:srgbClr val="00002F"/>
                </a:solidFill>
                <a:latin typeface="+mj-ea"/>
              </a:rPr>
              <a:t>, </a:t>
            </a:r>
            <a:r>
              <a:rPr lang="ko-KR" altLang="en-US" sz="2400" b="1" dirty="0">
                <a:solidFill>
                  <a:srgbClr val="00002F"/>
                </a:solidFill>
                <a:latin typeface="+mj-ea"/>
              </a:rPr>
              <a:t>날짜</a:t>
            </a:r>
            <a:r>
              <a:rPr lang="en-US" altLang="ko-KR" sz="2400" b="1" dirty="0">
                <a:solidFill>
                  <a:srgbClr val="00002F"/>
                </a:solidFill>
                <a:latin typeface="+mj-ea"/>
              </a:rPr>
              <a:t>, </a:t>
            </a:r>
            <a:r>
              <a:rPr lang="ko-KR" altLang="en-US" sz="2400" b="1" dirty="0">
                <a:solidFill>
                  <a:srgbClr val="00002F"/>
                </a:solidFill>
                <a:latin typeface="+mj-ea"/>
              </a:rPr>
              <a:t>내용 등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5E0C2D4-529F-43F3-87DF-16027E423189}"/>
              </a:ext>
            </a:extLst>
          </p:cNvPr>
          <p:cNvGrpSpPr/>
          <p:nvPr/>
        </p:nvGrpSpPr>
        <p:grpSpPr>
          <a:xfrm>
            <a:off x="4883792" y="3029137"/>
            <a:ext cx="1522108" cy="1335222"/>
            <a:chOff x="4883792" y="3029137"/>
            <a:chExt cx="1522108" cy="1335222"/>
          </a:xfrm>
        </p:grpSpPr>
        <p:pic>
          <p:nvPicPr>
            <p:cNvPr id="7" name="그래픽 6" descr="수신기">
              <a:extLst>
                <a:ext uri="{FF2B5EF4-FFF2-40B4-BE49-F238E27FC236}">
                  <a16:creationId xmlns:a16="http://schemas.microsoft.com/office/drawing/2014/main" id="{DC3577F7-F2F5-418F-96CC-E4A44B257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77235" y="3029137"/>
              <a:ext cx="1335222" cy="1335222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8E660A2-584A-4A4C-92A4-F293E3195763}"/>
                </a:ext>
              </a:extLst>
            </p:cNvPr>
            <p:cNvSpPr/>
            <p:nvPr/>
          </p:nvSpPr>
          <p:spPr>
            <a:xfrm>
              <a:off x="4883792" y="3513952"/>
              <a:ext cx="1522108" cy="46166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rgbClr val="00002F"/>
                  </a:solidFill>
                  <a:latin typeface="+mj-ea"/>
                  <a:ea typeface="+mj-ea"/>
                </a:rPr>
                <a:t>문의 기록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7B23262-69AE-495F-B9B8-FAD8516AF83D}"/>
              </a:ext>
            </a:extLst>
          </p:cNvPr>
          <p:cNvGrpSpPr/>
          <p:nvPr/>
        </p:nvGrpSpPr>
        <p:grpSpPr>
          <a:xfrm>
            <a:off x="4800783" y="924843"/>
            <a:ext cx="1522108" cy="1542949"/>
            <a:chOff x="4800783" y="924843"/>
            <a:chExt cx="1522108" cy="1542949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BC883D4-D44E-49BD-8C88-609A0C6DED63}"/>
                </a:ext>
              </a:extLst>
            </p:cNvPr>
            <p:cNvGrpSpPr/>
            <p:nvPr/>
          </p:nvGrpSpPr>
          <p:grpSpPr>
            <a:xfrm>
              <a:off x="4800783" y="924843"/>
              <a:ext cx="1522108" cy="1542949"/>
              <a:chOff x="4883792" y="1604882"/>
              <a:chExt cx="914400" cy="926920"/>
            </a:xfrm>
          </p:grpSpPr>
          <p:pic>
            <p:nvPicPr>
              <p:cNvPr id="25" name="그래픽 24" descr="문서">
                <a:extLst>
                  <a:ext uri="{FF2B5EF4-FFF2-40B4-BE49-F238E27FC236}">
                    <a16:creationId xmlns:a16="http://schemas.microsoft.com/office/drawing/2014/main" id="{DE350C4D-C9E3-4664-9EE1-F1E32D73BC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883792" y="1604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" name="그래픽 9" descr="악수">
                <a:extLst>
                  <a:ext uri="{FF2B5EF4-FFF2-40B4-BE49-F238E27FC236}">
                    <a16:creationId xmlns:a16="http://schemas.microsoft.com/office/drawing/2014/main" id="{1FBD2D35-C5BE-42D5-A36C-3A4D8240D9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883792" y="1617402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816FB00-7245-4810-A572-108AA2B6B6BE}"/>
                </a:ext>
              </a:extLst>
            </p:cNvPr>
            <p:cNvSpPr/>
            <p:nvPr/>
          </p:nvSpPr>
          <p:spPr>
            <a:xfrm>
              <a:off x="4800783" y="1524465"/>
              <a:ext cx="1522108" cy="46166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rgbClr val="00002F"/>
                  </a:solidFill>
                  <a:latin typeface="+mj-ea"/>
                  <a:ea typeface="+mj-ea"/>
                </a:rPr>
                <a:t>계약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225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63BAAE2-E5F5-4E38-861A-A7442E4D455C}"/>
              </a:ext>
            </a:extLst>
          </p:cNvPr>
          <p:cNvGrpSpPr/>
          <p:nvPr/>
        </p:nvGrpSpPr>
        <p:grpSpPr>
          <a:xfrm>
            <a:off x="868470" y="0"/>
            <a:ext cx="3190617" cy="584775"/>
            <a:chOff x="868470" y="0"/>
            <a:chExt cx="3190617" cy="584775"/>
          </a:xfrm>
        </p:grpSpPr>
        <p:cxnSp>
          <p:nvCxnSpPr>
            <p:cNvPr id="18" name="직선 연결선 17"/>
            <p:cNvCxnSpPr>
              <a:cxnSpLocks/>
            </p:cNvCxnSpPr>
            <p:nvPr/>
          </p:nvCxnSpPr>
          <p:spPr>
            <a:xfrm>
              <a:off x="1440079" y="584775"/>
              <a:ext cx="261900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402591" y="0"/>
              <a:ext cx="26564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spc="-150" dirty="0">
                  <a:solidFill>
                    <a:srgbClr val="00002F"/>
                  </a:solidFill>
                  <a:latin typeface="+mj-ea"/>
                  <a:ea typeface="+mj-ea"/>
                </a:rPr>
                <a:t>관리자의 역할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68470" y="61554"/>
              <a:ext cx="5341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pc="-150" dirty="0">
                  <a:solidFill>
                    <a:srgbClr val="00002F"/>
                  </a:solidFill>
                  <a:latin typeface="+mj-ea"/>
                  <a:ea typeface="+mj-ea"/>
                </a:rPr>
                <a:t>02.</a:t>
              </a:r>
              <a:endParaRPr lang="ko-KR" altLang="en-US" sz="2400" spc="-150" dirty="0">
                <a:solidFill>
                  <a:srgbClr val="00002F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04BCCAB-4607-4DDF-B47E-6B94D13111D8}"/>
              </a:ext>
            </a:extLst>
          </p:cNvPr>
          <p:cNvGrpSpPr/>
          <p:nvPr/>
        </p:nvGrpSpPr>
        <p:grpSpPr>
          <a:xfrm>
            <a:off x="3179492" y="670577"/>
            <a:ext cx="5959411" cy="5854198"/>
            <a:chOff x="2925396" y="417246"/>
            <a:chExt cx="6341206" cy="6229252"/>
          </a:xfrm>
        </p:grpSpPr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647C6A09-338C-4AD1-AAD5-E380511C2C15}"/>
                </a:ext>
              </a:extLst>
            </p:cNvPr>
            <p:cNvSpPr/>
            <p:nvPr/>
          </p:nvSpPr>
          <p:spPr>
            <a:xfrm rot="16200000">
              <a:off x="5938211" y="2435427"/>
              <a:ext cx="315577" cy="31113"/>
            </a:xfrm>
            <a:custGeom>
              <a:avLst/>
              <a:gdLst>
                <a:gd name="connsiteX0" fmla="*/ 0 w 315577"/>
                <a:gd name="connsiteY0" fmla="*/ 15556 h 31113"/>
                <a:gd name="connsiteX1" fmla="*/ 315577 w 315577"/>
                <a:gd name="connsiteY1" fmla="*/ 15556 h 31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5577" h="31113">
                  <a:moveTo>
                    <a:pt x="0" y="15556"/>
                  </a:moveTo>
                  <a:lnTo>
                    <a:pt x="315577" y="1555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599" tIns="7667" rIns="162600" bIns="7668" numCol="1" spcCol="1270" anchor="ctr" anchorCtr="0">
              <a:noAutofit/>
            </a:bodyPr>
            <a:lstStyle/>
            <a:p>
              <a:pPr marL="0" lvl="0" indent="0" algn="ctr" defTabSz="222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500" kern="1200">
                <a:latin typeface="+mj-ea"/>
                <a:ea typeface="+mj-ea"/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2BD49D55-0E43-4AB7-A17D-F5F7B3B3AEA8}"/>
                </a:ext>
              </a:extLst>
            </p:cNvPr>
            <p:cNvSpPr/>
            <p:nvPr/>
          </p:nvSpPr>
          <p:spPr>
            <a:xfrm rot="19285714">
              <a:off x="6871937" y="2885086"/>
              <a:ext cx="315577" cy="31113"/>
            </a:xfrm>
            <a:custGeom>
              <a:avLst/>
              <a:gdLst>
                <a:gd name="connsiteX0" fmla="*/ 0 w 315577"/>
                <a:gd name="connsiteY0" fmla="*/ 15556 h 31113"/>
                <a:gd name="connsiteX1" fmla="*/ 315577 w 315577"/>
                <a:gd name="connsiteY1" fmla="*/ 15556 h 31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5577" h="31113">
                  <a:moveTo>
                    <a:pt x="0" y="15556"/>
                  </a:moveTo>
                  <a:lnTo>
                    <a:pt x="315577" y="1555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599" tIns="7667" rIns="162599" bIns="7667" numCol="1" spcCol="1270" anchor="ctr" anchorCtr="0">
              <a:noAutofit/>
            </a:bodyPr>
            <a:lstStyle/>
            <a:p>
              <a:pPr marL="0" lvl="0" indent="0" algn="ctr" defTabSz="222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500" kern="1200">
                <a:latin typeface="+mj-ea"/>
                <a:ea typeface="+mj-ea"/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7831A62A-9B09-4E3F-A2BD-96942AF33ED3}"/>
                </a:ext>
              </a:extLst>
            </p:cNvPr>
            <p:cNvSpPr/>
            <p:nvPr/>
          </p:nvSpPr>
          <p:spPr>
            <a:xfrm rot="771429">
              <a:off x="7102549" y="3895461"/>
              <a:ext cx="315577" cy="31113"/>
            </a:xfrm>
            <a:custGeom>
              <a:avLst/>
              <a:gdLst>
                <a:gd name="connsiteX0" fmla="*/ 0 w 315577"/>
                <a:gd name="connsiteY0" fmla="*/ 15556 h 31113"/>
                <a:gd name="connsiteX1" fmla="*/ 315577 w 315577"/>
                <a:gd name="connsiteY1" fmla="*/ 15556 h 31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5577" h="31113">
                  <a:moveTo>
                    <a:pt x="0" y="15556"/>
                  </a:moveTo>
                  <a:lnTo>
                    <a:pt x="315577" y="1555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598" tIns="7667" rIns="162600" bIns="7667" numCol="1" spcCol="1270" anchor="ctr" anchorCtr="0">
              <a:noAutofit/>
            </a:bodyPr>
            <a:lstStyle/>
            <a:p>
              <a:pPr marL="0" lvl="0" indent="0" algn="ctr" defTabSz="222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500" kern="1200">
                <a:latin typeface="+mj-ea"/>
                <a:ea typeface="+mj-ea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9E31825F-FB10-4B5C-8CED-79B784F16A4F}"/>
                </a:ext>
              </a:extLst>
            </p:cNvPr>
            <p:cNvSpPr/>
            <p:nvPr/>
          </p:nvSpPr>
          <p:spPr>
            <a:xfrm rot="3857143">
              <a:off x="6456390" y="4705718"/>
              <a:ext cx="315577" cy="31113"/>
            </a:xfrm>
            <a:custGeom>
              <a:avLst/>
              <a:gdLst>
                <a:gd name="connsiteX0" fmla="*/ 0 w 315577"/>
                <a:gd name="connsiteY0" fmla="*/ 15556 h 31113"/>
                <a:gd name="connsiteX1" fmla="*/ 315577 w 315577"/>
                <a:gd name="connsiteY1" fmla="*/ 15556 h 31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5577" h="31113">
                  <a:moveTo>
                    <a:pt x="0" y="15556"/>
                  </a:moveTo>
                  <a:lnTo>
                    <a:pt x="315577" y="1555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599" tIns="7667" rIns="162599" bIns="7667" numCol="1" spcCol="1270" anchor="ctr" anchorCtr="0">
              <a:noAutofit/>
            </a:bodyPr>
            <a:lstStyle/>
            <a:p>
              <a:pPr marL="0" lvl="0" indent="0" algn="ctr" defTabSz="222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500" kern="1200">
                <a:latin typeface="+mj-ea"/>
                <a:ea typeface="+mj-ea"/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4AC14784-36B7-4F5C-908A-75EB34ED263F}"/>
                </a:ext>
              </a:extLst>
            </p:cNvPr>
            <p:cNvSpPr/>
            <p:nvPr/>
          </p:nvSpPr>
          <p:spPr>
            <a:xfrm rot="17742857">
              <a:off x="5420031" y="4705717"/>
              <a:ext cx="315578" cy="31114"/>
            </a:xfrm>
            <a:custGeom>
              <a:avLst/>
              <a:gdLst>
                <a:gd name="connsiteX0" fmla="*/ 0 w 315577"/>
                <a:gd name="connsiteY0" fmla="*/ 15556 h 31113"/>
                <a:gd name="connsiteX1" fmla="*/ 315577 w 315577"/>
                <a:gd name="connsiteY1" fmla="*/ 15556 h 31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5577" h="31113">
                  <a:moveTo>
                    <a:pt x="315577" y="15557"/>
                  </a:moveTo>
                  <a:lnTo>
                    <a:pt x="0" y="15557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599" tIns="7667" rIns="162600" bIns="7668" numCol="1" spcCol="1270" anchor="ctr" anchorCtr="0">
              <a:noAutofit/>
            </a:bodyPr>
            <a:lstStyle/>
            <a:p>
              <a:pPr marL="0" lvl="0" indent="0" algn="ctr" defTabSz="222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500" kern="1200">
                <a:latin typeface="+mj-ea"/>
                <a:ea typeface="+mj-ea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30F05330-438D-47C3-8CDD-C9959D1CDD12}"/>
                </a:ext>
              </a:extLst>
            </p:cNvPr>
            <p:cNvSpPr/>
            <p:nvPr/>
          </p:nvSpPr>
          <p:spPr>
            <a:xfrm rot="20828571">
              <a:off x="4773873" y="3895460"/>
              <a:ext cx="315578" cy="31114"/>
            </a:xfrm>
            <a:custGeom>
              <a:avLst/>
              <a:gdLst>
                <a:gd name="connsiteX0" fmla="*/ 0 w 315577"/>
                <a:gd name="connsiteY0" fmla="*/ 15556 h 31113"/>
                <a:gd name="connsiteX1" fmla="*/ 315577 w 315577"/>
                <a:gd name="connsiteY1" fmla="*/ 15556 h 31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5577" h="31113">
                  <a:moveTo>
                    <a:pt x="315577" y="15557"/>
                  </a:moveTo>
                  <a:lnTo>
                    <a:pt x="0" y="15557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599" tIns="7667" rIns="162600" bIns="7668" numCol="1" spcCol="1270" anchor="ctr" anchorCtr="0">
              <a:noAutofit/>
            </a:bodyPr>
            <a:lstStyle/>
            <a:p>
              <a:pPr marL="0" lvl="0" indent="0" algn="ctr" defTabSz="222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500" kern="1200">
                <a:latin typeface="+mj-ea"/>
                <a:ea typeface="+mj-ea"/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42658D69-FB6B-4D93-BBC9-C4E4982DED75}"/>
                </a:ext>
              </a:extLst>
            </p:cNvPr>
            <p:cNvSpPr/>
            <p:nvPr/>
          </p:nvSpPr>
          <p:spPr>
            <a:xfrm rot="2314286">
              <a:off x="5004484" y="2885085"/>
              <a:ext cx="315578" cy="31114"/>
            </a:xfrm>
            <a:custGeom>
              <a:avLst/>
              <a:gdLst>
                <a:gd name="connsiteX0" fmla="*/ 0 w 315577"/>
                <a:gd name="connsiteY0" fmla="*/ 15556 h 31113"/>
                <a:gd name="connsiteX1" fmla="*/ 315577 w 315577"/>
                <a:gd name="connsiteY1" fmla="*/ 15556 h 31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5577" h="31113">
                  <a:moveTo>
                    <a:pt x="315577" y="15557"/>
                  </a:moveTo>
                  <a:lnTo>
                    <a:pt x="0" y="15557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599" tIns="7667" rIns="162600" bIns="7668" numCol="1" spcCol="1270" anchor="ctr" anchorCtr="0">
              <a:noAutofit/>
            </a:bodyPr>
            <a:lstStyle/>
            <a:p>
              <a:pPr marL="0" lvl="0" indent="0" algn="ctr" defTabSz="222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500" kern="1200">
                <a:latin typeface="+mj-ea"/>
                <a:ea typeface="+mj-ea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1186ABD5-2482-4BDA-B013-38C3F5F42CC0}"/>
                </a:ext>
              </a:extLst>
            </p:cNvPr>
            <p:cNvGrpSpPr/>
            <p:nvPr/>
          </p:nvGrpSpPr>
          <p:grpSpPr>
            <a:xfrm>
              <a:off x="6948454" y="1279471"/>
              <a:ext cx="1875949" cy="1875949"/>
              <a:chOff x="6948454" y="1279471"/>
              <a:chExt cx="1875949" cy="1875949"/>
            </a:xfrm>
          </p:grpSpPr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64936262-07E7-473E-BF0F-4043B7603A0A}"/>
                  </a:ext>
                </a:extLst>
              </p:cNvPr>
              <p:cNvSpPr/>
              <p:nvPr/>
            </p:nvSpPr>
            <p:spPr>
              <a:xfrm>
                <a:off x="6948454" y="1279471"/>
                <a:ext cx="1875949" cy="1875949"/>
              </a:xfrm>
              <a:custGeom>
                <a:avLst/>
                <a:gdLst>
                  <a:gd name="connsiteX0" fmla="*/ 0 w 1875949"/>
                  <a:gd name="connsiteY0" fmla="*/ 937975 h 1875949"/>
                  <a:gd name="connsiteX1" fmla="*/ 937975 w 1875949"/>
                  <a:gd name="connsiteY1" fmla="*/ 0 h 1875949"/>
                  <a:gd name="connsiteX2" fmla="*/ 1875950 w 1875949"/>
                  <a:gd name="connsiteY2" fmla="*/ 937975 h 1875949"/>
                  <a:gd name="connsiteX3" fmla="*/ 937975 w 1875949"/>
                  <a:gd name="connsiteY3" fmla="*/ 1875950 h 1875949"/>
                  <a:gd name="connsiteX4" fmla="*/ 0 w 1875949"/>
                  <a:gd name="connsiteY4" fmla="*/ 937975 h 1875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5949" h="1875949">
                    <a:moveTo>
                      <a:pt x="0" y="937975"/>
                    </a:moveTo>
                    <a:cubicBezTo>
                      <a:pt x="0" y="419946"/>
                      <a:pt x="419946" y="0"/>
                      <a:pt x="937975" y="0"/>
                    </a:cubicBezTo>
                    <a:cubicBezTo>
                      <a:pt x="1456004" y="0"/>
                      <a:pt x="1875950" y="419946"/>
                      <a:pt x="1875950" y="937975"/>
                    </a:cubicBezTo>
                    <a:cubicBezTo>
                      <a:pt x="1875950" y="1456004"/>
                      <a:pt x="1456004" y="1875950"/>
                      <a:pt x="937975" y="1875950"/>
                    </a:cubicBezTo>
                    <a:cubicBezTo>
                      <a:pt x="419946" y="1875950"/>
                      <a:pt x="0" y="1456004"/>
                      <a:pt x="0" y="937975"/>
                    </a:cubicBezTo>
                    <a:close/>
                  </a:path>
                </a:pathLst>
              </a:custGeom>
              <a:ln w="57150">
                <a:solidFill>
                  <a:srgbClr val="0070C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289966" tIns="289966" rIns="289966" bIns="289966" numCol="1" spcCol="1270" anchor="ctr" anchorCtr="0">
                <a:noAutofit/>
              </a:bodyPr>
              <a:lstStyle/>
              <a:p>
                <a:pPr marL="0" lvl="0" indent="0" algn="ctr" defTabSz="1066800" latinLnBrk="1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2400" kern="1200" dirty="0">
                  <a:latin typeface="+mj-ea"/>
                  <a:ea typeface="+mj-ea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2902F742-D086-4185-9BB3-17E01C832DE1}"/>
                  </a:ext>
                </a:extLst>
              </p:cNvPr>
              <p:cNvSpPr/>
              <p:nvPr/>
            </p:nvSpPr>
            <p:spPr>
              <a:xfrm>
                <a:off x="7390653" y="1840826"/>
                <a:ext cx="1093695" cy="753237"/>
              </a:xfrm>
              <a:prstGeom prst="rect">
                <a:avLst/>
              </a:prstGeom>
              <a:ln w="5715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000" b="1" dirty="0">
                    <a:solidFill>
                      <a:srgbClr val="00002F"/>
                    </a:solidFill>
                    <a:latin typeface="+mj-ea"/>
                    <a:ea typeface="+mj-ea"/>
                  </a:rPr>
                  <a:t>SNS 사</a:t>
                </a:r>
                <a:endParaRPr lang="en-US" altLang="ko-KR" sz="2000" b="1" dirty="0">
                  <a:solidFill>
                    <a:srgbClr val="00002F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ko-KR" altLang="en-US" sz="2000" b="1" dirty="0">
                    <a:solidFill>
                      <a:srgbClr val="00002F"/>
                    </a:solidFill>
                    <a:latin typeface="+mj-ea"/>
                    <a:ea typeface="+mj-ea"/>
                  </a:rPr>
                  <a:t>관리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DFDA60B3-C900-4EF1-A29B-2164D0DD6FC7}"/>
                </a:ext>
              </a:extLst>
            </p:cNvPr>
            <p:cNvGrpSpPr/>
            <p:nvPr/>
          </p:nvGrpSpPr>
          <p:grpSpPr>
            <a:xfrm>
              <a:off x="5059507" y="2608773"/>
              <a:ext cx="2072984" cy="2072984"/>
              <a:chOff x="5059507" y="2608773"/>
              <a:chExt cx="2072984" cy="2072984"/>
            </a:xfrm>
          </p:grpSpPr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F8112CC5-CCF5-4EFE-8565-A6060FA64FA4}"/>
                  </a:ext>
                </a:extLst>
              </p:cNvPr>
              <p:cNvSpPr/>
              <p:nvPr/>
            </p:nvSpPr>
            <p:spPr>
              <a:xfrm>
                <a:off x="5059507" y="2608773"/>
                <a:ext cx="2072984" cy="2072984"/>
              </a:xfrm>
              <a:custGeom>
                <a:avLst/>
                <a:gdLst>
                  <a:gd name="connsiteX0" fmla="*/ 0 w 2072984"/>
                  <a:gd name="connsiteY0" fmla="*/ 1036492 h 2072984"/>
                  <a:gd name="connsiteX1" fmla="*/ 1036492 w 2072984"/>
                  <a:gd name="connsiteY1" fmla="*/ 0 h 2072984"/>
                  <a:gd name="connsiteX2" fmla="*/ 2072984 w 2072984"/>
                  <a:gd name="connsiteY2" fmla="*/ 1036492 h 2072984"/>
                  <a:gd name="connsiteX3" fmla="*/ 1036492 w 2072984"/>
                  <a:gd name="connsiteY3" fmla="*/ 2072984 h 2072984"/>
                  <a:gd name="connsiteX4" fmla="*/ 0 w 2072984"/>
                  <a:gd name="connsiteY4" fmla="*/ 1036492 h 2072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72984" h="2072984">
                    <a:moveTo>
                      <a:pt x="0" y="1036492"/>
                    </a:moveTo>
                    <a:cubicBezTo>
                      <a:pt x="0" y="464053"/>
                      <a:pt x="464053" y="0"/>
                      <a:pt x="1036492" y="0"/>
                    </a:cubicBezTo>
                    <a:cubicBezTo>
                      <a:pt x="1608931" y="0"/>
                      <a:pt x="2072984" y="464053"/>
                      <a:pt x="2072984" y="1036492"/>
                    </a:cubicBezTo>
                    <a:cubicBezTo>
                      <a:pt x="2072984" y="1608931"/>
                      <a:pt x="1608931" y="2072984"/>
                      <a:pt x="1036492" y="2072984"/>
                    </a:cubicBezTo>
                    <a:cubicBezTo>
                      <a:pt x="464053" y="2072984"/>
                      <a:pt x="0" y="1608931"/>
                      <a:pt x="0" y="1036492"/>
                    </a:cubicBezTo>
                    <a:close/>
                  </a:path>
                </a:pathLst>
              </a:custGeom>
              <a:solidFill>
                <a:srgbClr val="0070C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25806" tIns="325806" rIns="325806" bIns="325806" numCol="1" spcCol="1270" anchor="ctr" anchorCtr="0">
                <a:noAutofit/>
              </a:bodyPr>
              <a:lstStyle/>
              <a:p>
                <a:pPr marL="0" lvl="0" indent="0" algn="ctr" defTabSz="15557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3500" kern="1200" dirty="0">
                  <a:latin typeface="+mj-ea"/>
                  <a:ea typeface="+mj-ea"/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5724BCB9-2B67-45EE-8427-1187E976764F}"/>
                  </a:ext>
                </a:extLst>
              </p:cNvPr>
              <p:cNvSpPr/>
              <p:nvPr/>
            </p:nvSpPr>
            <p:spPr>
              <a:xfrm>
                <a:off x="5342762" y="3353299"/>
                <a:ext cx="1506475" cy="6222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32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관리자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D6F332FC-EB86-4B0D-BFCB-95F9DD44BDEB}"/>
                </a:ext>
              </a:extLst>
            </p:cNvPr>
            <p:cNvGrpSpPr/>
            <p:nvPr/>
          </p:nvGrpSpPr>
          <p:grpSpPr>
            <a:xfrm>
              <a:off x="7390653" y="3216873"/>
              <a:ext cx="1875949" cy="1875949"/>
              <a:chOff x="7390653" y="3216873"/>
              <a:chExt cx="1875949" cy="1875949"/>
            </a:xfrm>
          </p:grpSpPr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BA7AB9AA-25D9-4302-8E17-493816F6801B}"/>
                  </a:ext>
                </a:extLst>
              </p:cNvPr>
              <p:cNvSpPr/>
              <p:nvPr/>
            </p:nvSpPr>
            <p:spPr>
              <a:xfrm>
                <a:off x="7390653" y="3216873"/>
                <a:ext cx="1875949" cy="1875949"/>
              </a:xfrm>
              <a:custGeom>
                <a:avLst/>
                <a:gdLst>
                  <a:gd name="connsiteX0" fmla="*/ 0 w 1875949"/>
                  <a:gd name="connsiteY0" fmla="*/ 937975 h 1875949"/>
                  <a:gd name="connsiteX1" fmla="*/ 937975 w 1875949"/>
                  <a:gd name="connsiteY1" fmla="*/ 0 h 1875949"/>
                  <a:gd name="connsiteX2" fmla="*/ 1875950 w 1875949"/>
                  <a:gd name="connsiteY2" fmla="*/ 937975 h 1875949"/>
                  <a:gd name="connsiteX3" fmla="*/ 937975 w 1875949"/>
                  <a:gd name="connsiteY3" fmla="*/ 1875950 h 1875949"/>
                  <a:gd name="connsiteX4" fmla="*/ 0 w 1875949"/>
                  <a:gd name="connsiteY4" fmla="*/ 937975 h 1875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5949" h="1875949">
                    <a:moveTo>
                      <a:pt x="0" y="937975"/>
                    </a:moveTo>
                    <a:cubicBezTo>
                      <a:pt x="0" y="419946"/>
                      <a:pt x="419946" y="0"/>
                      <a:pt x="937975" y="0"/>
                    </a:cubicBezTo>
                    <a:cubicBezTo>
                      <a:pt x="1456004" y="0"/>
                      <a:pt x="1875950" y="419946"/>
                      <a:pt x="1875950" y="937975"/>
                    </a:cubicBezTo>
                    <a:cubicBezTo>
                      <a:pt x="1875950" y="1456004"/>
                      <a:pt x="1456004" y="1875950"/>
                      <a:pt x="937975" y="1875950"/>
                    </a:cubicBezTo>
                    <a:cubicBezTo>
                      <a:pt x="419946" y="1875950"/>
                      <a:pt x="0" y="1456004"/>
                      <a:pt x="0" y="937975"/>
                    </a:cubicBezTo>
                    <a:close/>
                  </a:path>
                </a:pathLst>
              </a:custGeom>
              <a:ln w="57150">
                <a:solidFill>
                  <a:srgbClr val="0070C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292506" tIns="292506" rIns="292506" bIns="292506" numCol="1" spcCol="1270" anchor="ctr" anchorCtr="0">
                <a:noAutofit/>
              </a:bodyPr>
              <a:lstStyle/>
              <a:p>
                <a:pPr marL="0" lvl="0" indent="0" algn="ctr" defTabSz="1244600" latinLnBrk="1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2800" kern="1200" dirty="0">
                  <a:latin typeface="+mj-ea"/>
                  <a:ea typeface="+mj-ea"/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D6309B47-1D1C-405C-BB0F-AE8EC329EDAB}"/>
                  </a:ext>
                </a:extLst>
              </p:cNvPr>
              <p:cNvSpPr/>
              <p:nvPr/>
            </p:nvSpPr>
            <p:spPr>
              <a:xfrm>
                <a:off x="7970956" y="3925131"/>
                <a:ext cx="742321" cy="425743"/>
              </a:xfrm>
              <a:prstGeom prst="rect">
                <a:avLst/>
              </a:prstGeom>
              <a:ln w="5715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000" b="1" dirty="0">
                    <a:solidFill>
                      <a:srgbClr val="00002F"/>
                    </a:solidFill>
                    <a:latin typeface="+mj-ea"/>
                    <a:ea typeface="+mj-ea"/>
                  </a:rPr>
                  <a:t>통계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2FD0312A-6DE7-437D-BD56-49E7220232B7}"/>
                </a:ext>
              </a:extLst>
            </p:cNvPr>
            <p:cNvGrpSpPr/>
            <p:nvPr/>
          </p:nvGrpSpPr>
          <p:grpSpPr>
            <a:xfrm>
              <a:off x="6151638" y="4770549"/>
              <a:ext cx="1875949" cy="1875949"/>
              <a:chOff x="6151638" y="4770549"/>
              <a:chExt cx="1875949" cy="1875949"/>
            </a:xfrm>
          </p:grpSpPr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A892758A-1C0D-441D-B124-552ADFB92293}"/>
                  </a:ext>
                </a:extLst>
              </p:cNvPr>
              <p:cNvSpPr/>
              <p:nvPr/>
            </p:nvSpPr>
            <p:spPr>
              <a:xfrm>
                <a:off x="6151638" y="4770549"/>
                <a:ext cx="1875949" cy="1875949"/>
              </a:xfrm>
              <a:custGeom>
                <a:avLst/>
                <a:gdLst>
                  <a:gd name="connsiteX0" fmla="*/ 0 w 1875949"/>
                  <a:gd name="connsiteY0" fmla="*/ 937975 h 1875949"/>
                  <a:gd name="connsiteX1" fmla="*/ 937975 w 1875949"/>
                  <a:gd name="connsiteY1" fmla="*/ 0 h 1875949"/>
                  <a:gd name="connsiteX2" fmla="*/ 1875950 w 1875949"/>
                  <a:gd name="connsiteY2" fmla="*/ 937975 h 1875949"/>
                  <a:gd name="connsiteX3" fmla="*/ 937975 w 1875949"/>
                  <a:gd name="connsiteY3" fmla="*/ 1875950 h 1875949"/>
                  <a:gd name="connsiteX4" fmla="*/ 0 w 1875949"/>
                  <a:gd name="connsiteY4" fmla="*/ 937975 h 1875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5949" h="1875949">
                    <a:moveTo>
                      <a:pt x="0" y="937975"/>
                    </a:moveTo>
                    <a:cubicBezTo>
                      <a:pt x="0" y="419946"/>
                      <a:pt x="419946" y="0"/>
                      <a:pt x="937975" y="0"/>
                    </a:cubicBezTo>
                    <a:cubicBezTo>
                      <a:pt x="1456004" y="0"/>
                      <a:pt x="1875950" y="419946"/>
                      <a:pt x="1875950" y="937975"/>
                    </a:cubicBezTo>
                    <a:cubicBezTo>
                      <a:pt x="1875950" y="1456004"/>
                      <a:pt x="1456004" y="1875950"/>
                      <a:pt x="937975" y="1875950"/>
                    </a:cubicBezTo>
                    <a:cubicBezTo>
                      <a:pt x="419946" y="1875950"/>
                      <a:pt x="0" y="1456004"/>
                      <a:pt x="0" y="937975"/>
                    </a:cubicBezTo>
                    <a:close/>
                  </a:path>
                </a:pathLst>
              </a:custGeom>
              <a:ln w="57150">
                <a:solidFill>
                  <a:srgbClr val="0070C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289966" tIns="289966" rIns="289966" bIns="289966" numCol="1" spcCol="1270" anchor="ctr" anchorCtr="0">
                <a:noAutofit/>
              </a:bodyPr>
              <a:lstStyle/>
              <a:p>
                <a:pPr marL="0" lvl="0" indent="0" algn="ctr" defTabSz="1066800" latinLnBrk="1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2400" kern="1200" dirty="0">
                  <a:latin typeface="+mj-ea"/>
                  <a:ea typeface="+mj-ea"/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3D7D74AF-C1DB-44F2-BE88-B0F5C94A4D09}"/>
                  </a:ext>
                </a:extLst>
              </p:cNvPr>
              <p:cNvSpPr/>
              <p:nvPr/>
            </p:nvSpPr>
            <p:spPr>
              <a:xfrm>
                <a:off x="6441878" y="5083826"/>
                <a:ext cx="1295470" cy="1249392"/>
              </a:xfrm>
              <a:prstGeom prst="rect">
                <a:avLst/>
              </a:prstGeom>
              <a:ln w="5715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 algn="ctr" defTabSz="1066800"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900" b="1" dirty="0">
                    <a:solidFill>
                      <a:srgbClr val="00002F"/>
                    </a:solidFill>
                    <a:latin typeface="+mj-ea"/>
                    <a:ea typeface="+mj-ea"/>
                  </a:rPr>
                  <a:t>마케팅</a:t>
                </a:r>
                <a:endParaRPr lang="en-US" altLang="ko-KR" sz="1900" b="1" dirty="0">
                  <a:solidFill>
                    <a:srgbClr val="00002F"/>
                  </a:solidFill>
                  <a:latin typeface="+mj-ea"/>
                  <a:ea typeface="+mj-ea"/>
                </a:endParaRPr>
              </a:p>
              <a:p>
                <a:pPr lvl="0" algn="ctr" defTabSz="1066800"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900" b="1" dirty="0">
                    <a:solidFill>
                      <a:srgbClr val="00002F"/>
                    </a:solidFill>
                    <a:latin typeface="+mj-ea"/>
                    <a:ea typeface="+mj-ea"/>
                  </a:rPr>
                  <a:t>및</a:t>
                </a:r>
                <a:endParaRPr lang="en-US" altLang="ko-KR" sz="1900" b="1" dirty="0">
                  <a:solidFill>
                    <a:srgbClr val="00002F"/>
                  </a:solidFill>
                  <a:latin typeface="+mj-ea"/>
                  <a:ea typeface="+mj-ea"/>
                </a:endParaRPr>
              </a:p>
              <a:p>
                <a:pPr lvl="0" algn="ctr" defTabSz="1066800"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900" b="1" dirty="0">
                    <a:solidFill>
                      <a:srgbClr val="00002F"/>
                    </a:solidFill>
                    <a:latin typeface="+mj-ea"/>
                    <a:ea typeface="+mj-ea"/>
                  </a:rPr>
                  <a:t>광고관리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D76DA4FD-4FB1-4D24-950F-281FA224CD89}"/>
                </a:ext>
              </a:extLst>
            </p:cNvPr>
            <p:cNvGrpSpPr/>
            <p:nvPr/>
          </p:nvGrpSpPr>
          <p:grpSpPr>
            <a:xfrm>
              <a:off x="4164412" y="4770549"/>
              <a:ext cx="1875949" cy="1875949"/>
              <a:chOff x="4164412" y="4770549"/>
              <a:chExt cx="1875949" cy="1875949"/>
            </a:xfrm>
          </p:grpSpPr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2A25C099-3683-4377-A39A-787492FC0912}"/>
                  </a:ext>
                </a:extLst>
              </p:cNvPr>
              <p:cNvSpPr/>
              <p:nvPr/>
            </p:nvSpPr>
            <p:spPr>
              <a:xfrm>
                <a:off x="4164412" y="4770549"/>
                <a:ext cx="1875949" cy="1875949"/>
              </a:xfrm>
              <a:custGeom>
                <a:avLst/>
                <a:gdLst>
                  <a:gd name="connsiteX0" fmla="*/ 0 w 1875949"/>
                  <a:gd name="connsiteY0" fmla="*/ 937975 h 1875949"/>
                  <a:gd name="connsiteX1" fmla="*/ 937975 w 1875949"/>
                  <a:gd name="connsiteY1" fmla="*/ 0 h 1875949"/>
                  <a:gd name="connsiteX2" fmla="*/ 1875950 w 1875949"/>
                  <a:gd name="connsiteY2" fmla="*/ 937975 h 1875949"/>
                  <a:gd name="connsiteX3" fmla="*/ 937975 w 1875949"/>
                  <a:gd name="connsiteY3" fmla="*/ 1875950 h 1875949"/>
                  <a:gd name="connsiteX4" fmla="*/ 0 w 1875949"/>
                  <a:gd name="connsiteY4" fmla="*/ 937975 h 1875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5949" h="1875949">
                    <a:moveTo>
                      <a:pt x="0" y="937975"/>
                    </a:moveTo>
                    <a:cubicBezTo>
                      <a:pt x="0" y="419946"/>
                      <a:pt x="419946" y="0"/>
                      <a:pt x="937975" y="0"/>
                    </a:cubicBezTo>
                    <a:cubicBezTo>
                      <a:pt x="1456004" y="0"/>
                      <a:pt x="1875950" y="419946"/>
                      <a:pt x="1875950" y="937975"/>
                    </a:cubicBezTo>
                    <a:cubicBezTo>
                      <a:pt x="1875950" y="1456004"/>
                      <a:pt x="1456004" y="1875950"/>
                      <a:pt x="937975" y="1875950"/>
                    </a:cubicBezTo>
                    <a:cubicBezTo>
                      <a:pt x="419946" y="1875950"/>
                      <a:pt x="0" y="1456004"/>
                      <a:pt x="0" y="937975"/>
                    </a:cubicBezTo>
                    <a:close/>
                  </a:path>
                </a:pathLst>
              </a:custGeom>
              <a:ln w="57150">
                <a:solidFill>
                  <a:srgbClr val="0070C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289966" tIns="289966" rIns="289966" bIns="289966" numCol="1" spcCol="1270" anchor="ctr" anchorCtr="0">
                <a:noAutofit/>
              </a:bodyPr>
              <a:lstStyle/>
              <a:p>
                <a:pPr marL="0" lvl="0" indent="0" algn="ctr" defTabSz="1066800" latinLnBrk="1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2400" kern="1200" dirty="0">
                  <a:latin typeface="+mj-ea"/>
                  <a:ea typeface="+mj-ea"/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03484846-DB60-4505-8981-B5F311369B2F}"/>
                  </a:ext>
                </a:extLst>
              </p:cNvPr>
              <p:cNvSpPr/>
              <p:nvPr/>
            </p:nvSpPr>
            <p:spPr>
              <a:xfrm>
                <a:off x="4321858" y="5354580"/>
                <a:ext cx="1561058" cy="753237"/>
              </a:xfrm>
              <a:prstGeom prst="rect">
                <a:avLst/>
              </a:prstGeom>
              <a:ln w="5715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000" b="1" dirty="0">
                    <a:solidFill>
                      <a:srgbClr val="00002F"/>
                    </a:solidFill>
                    <a:latin typeface="+mj-ea"/>
                    <a:ea typeface="+mj-ea"/>
                  </a:rPr>
                  <a:t>결제</a:t>
                </a:r>
                <a:r>
                  <a:rPr lang="en-US" altLang="ko-KR" sz="2000" b="1" dirty="0">
                    <a:solidFill>
                      <a:srgbClr val="00002F"/>
                    </a:solidFill>
                    <a:latin typeface="+mj-ea"/>
                    <a:ea typeface="+mj-ea"/>
                  </a:rPr>
                  <a:t>/</a:t>
                </a:r>
              </a:p>
              <a:p>
                <a:pPr algn="ctr"/>
                <a:r>
                  <a:rPr lang="ko-KR" altLang="en-US" sz="2000" b="1" dirty="0">
                    <a:solidFill>
                      <a:srgbClr val="00002F"/>
                    </a:solidFill>
                    <a:latin typeface="+mj-ea"/>
                    <a:ea typeface="+mj-ea"/>
                  </a:rPr>
                  <a:t>부가서비스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4D1F4087-819B-4D7D-B7C4-A2AEC28211C0}"/>
                </a:ext>
              </a:extLst>
            </p:cNvPr>
            <p:cNvGrpSpPr/>
            <p:nvPr/>
          </p:nvGrpSpPr>
          <p:grpSpPr>
            <a:xfrm>
              <a:off x="2925396" y="3216873"/>
              <a:ext cx="1875949" cy="1875949"/>
              <a:chOff x="2925396" y="3216873"/>
              <a:chExt cx="1875949" cy="1875949"/>
            </a:xfrm>
          </p:grpSpPr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81245092-89A9-4AB7-A232-1E7646F7ADF7}"/>
                  </a:ext>
                </a:extLst>
              </p:cNvPr>
              <p:cNvSpPr/>
              <p:nvPr/>
            </p:nvSpPr>
            <p:spPr>
              <a:xfrm>
                <a:off x="2925396" y="3216873"/>
                <a:ext cx="1875949" cy="1875949"/>
              </a:xfrm>
              <a:custGeom>
                <a:avLst/>
                <a:gdLst>
                  <a:gd name="connsiteX0" fmla="*/ 0 w 1875949"/>
                  <a:gd name="connsiteY0" fmla="*/ 937975 h 1875949"/>
                  <a:gd name="connsiteX1" fmla="*/ 937975 w 1875949"/>
                  <a:gd name="connsiteY1" fmla="*/ 0 h 1875949"/>
                  <a:gd name="connsiteX2" fmla="*/ 1875950 w 1875949"/>
                  <a:gd name="connsiteY2" fmla="*/ 937975 h 1875949"/>
                  <a:gd name="connsiteX3" fmla="*/ 937975 w 1875949"/>
                  <a:gd name="connsiteY3" fmla="*/ 1875950 h 1875949"/>
                  <a:gd name="connsiteX4" fmla="*/ 0 w 1875949"/>
                  <a:gd name="connsiteY4" fmla="*/ 937975 h 1875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5949" h="1875949">
                    <a:moveTo>
                      <a:pt x="0" y="937975"/>
                    </a:moveTo>
                    <a:cubicBezTo>
                      <a:pt x="0" y="419946"/>
                      <a:pt x="419946" y="0"/>
                      <a:pt x="937975" y="0"/>
                    </a:cubicBezTo>
                    <a:cubicBezTo>
                      <a:pt x="1456004" y="0"/>
                      <a:pt x="1875950" y="419946"/>
                      <a:pt x="1875950" y="937975"/>
                    </a:cubicBezTo>
                    <a:cubicBezTo>
                      <a:pt x="1875950" y="1456004"/>
                      <a:pt x="1456004" y="1875950"/>
                      <a:pt x="937975" y="1875950"/>
                    </a:cubicBezTo>
                    <a:cubicBezTo>
                      <a:pt x="419946" y="1875950"/>
                      <a:pt x="0" y="1456004"/>
                      <a:pt x="0" y="937975"/>
                    </a:cubicBezTo>
                    <a:close/>
                  </a:path>
                </a:pathLst>
              </a:custGeom>
              <a:ln w="57150">
                <a:solidFill>
                  <a:srgbClr val="0070C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289966" tIns="289966" rIns="289966" bIns="289966" numCol="1" spcCol="1270" anchor="ctr" anchorCtr="0">
                <a:noAutofit/>
              </a:bodyPr>
              <a:lstStyle/>
              <a:p>
                <a:pPr marL="0" lvl="0" indent="0" algn="ctr" defTabSz="1066800" latinLnBrk="1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2400" kern="1200" dirty="0">
                  <a:latin typeface="+mj-ea"/>
                  <a:ea typeface="+mj-ea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0689BEAB-3CB7-41F9-8906-F31BBD22DA47}"/>
                  </a:ext>
                </a:extLst>
              </p:cNvPr>
              <p:cNvSpPr/>
              <p:nvPr/>
            </p:nvSpPr>
            <p:spPr>
              <a:xfrm>
                <a:off x="3223790" y="3938074"/>
                <a:ext cx="1288145" cy="425743"/>
              </a:xfrm>
              <a:prstGeom prst="rect">
                <a:avLst/>
              </a:prstGeom>
              <a:ln w="5715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000" b="1" dirty="0">
                    <a:solidFill>
                      <a:srgbClr val="00002F"/>
                    </a:solidFill>
                    <a:latin typeface="+mj-ea"/>
                    <a:ea typeface="+mj-ea"/>
                  </a:rPr>
                  <a:t>문의관리</a:t>
                </a: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E10DE057-8C76-41C3-ACE2-CDA2F89F8DAE}"/>
                </a:ext>
              </a:extLst>
            </p:cNvPr>
            <p:cNvGrpSpPr/>
            <p:nvPr/>
          </p:nvGrpSpPr>
          <p:grpSpPr>
            <a:xfrm>
              <a:off x="3367596" y="1279471"/>
              <a:ext cx="1875949" cy="1875949"/>
              <a:chOff x="3367596" y="1279471"/>
              <a:chExt cx="1875949" cy="1875949"/>
            </a:xfrm>
          </p:grpSpPr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F515D0B8-8CBB-4474-810C-DA7D3A1CA9A8}"/>
                  </a:ext>
                </a:extLst>
              </p:cNvPr>
              <p:cNvSpPr/>
              <p:nvPr/>
            </p:nvSpPr>
            <p:spPr>
              <a:xfrm>
                <a:off x="3367596" y="1279471"/>
                <a:ext cx="1875949" cy="1875949"/>
              </a:xfrm>
              <a:custGeom>
                <a:avLst/>
                <a:gdLst>
                  <a:gd name="connsiteX0" fmla="*/ 0 w 1875949"/>
                  <a:gd name="connsiteY0" fmla="*/ 937975 h 1875949"/>
                  <a:gd name="connsiteX1" fmla="*/ 937975 w 1875949"/>
                  <a:gd name="connsiteY1" fmla="*/ 0 h 1875949"/>
                  <a:gd name="connsiteX2" fmla="*/ 1875950 w 1875949"/>
                  <a:gd name="connsiteY2" fmla="*/ 937975 h 1875949"/>
                  <a:gd name="connsiteX3" fmla="*/ 937975 w 1875949"/>
                  <a:gd name="connsiteY3" fmla="*/ 1875950 h 1875949"/>
                  <a:gd name="connsiteX4" fmla="*/ 0 w 1875949"/>
                  <a:gd name="connsiteY4" fmla="*/ 937975 h 1875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5949" h="1875949">
                    <a:moveTo>
                      <a:pt x="0" y="937975"/>
                    </a:moveTo>
                    <a:cubicBezTo>
                      <a:pt x="0" y="419946"/>
                      <a:pt x="419946" y="0"/>
                      <a:pt x="937975" y="0"/>
                    </a:cubicBezTo>
                    <a:cubicBezTo>
                      <a:pt x="1456004" y="0"/>
                      <a:pt x="1875950" y="419946"/>
                      <a:pt x="1875950" y="937975"/>
                    </a:cubicBezTo>
                    <a:cubicBezTo>
                      <a:pt x="1875950" y="1456004"/>
                      <a:pt x="1456004" y="1875950"/>
                      <a:pt x="937975" y="1875950"/>
                    </a:cubicBezTo>
                    <a:cubicBezTo>
                      <a:pt x="419946" y="1875950"/>
                      <a:pt x="0" y="1456004"/>
                      <a:pt x="0" y="937975"/>
                    </a:cubicBezTo>
                    <a:close/>
                  </a:path>
                </a:pathLst>
              </a:custGeom>
              <a:ln w="57150">
                <a:solidFill>
                  <a:srgbClr val="0070C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289966" tIns="289966" rIns="289966" bIns="289966" numCol="1" spcCol="1270" anchor="ctr" anchorCtr="0">
                <a:noAutofit/>
              </a:bodyPr>
              <a:lstStyle/>
              <a:p>
                <a:pPr marL="0" lvl="0" indent="0" algn="ctr" defTabSz="1066800" latinLnBrk="1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2400" kern="1200" dirty="0">
                  <a:latin typeface="+mj-ea"/>
                  <a:ea typeface="+mj-ea"/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8A140549-9631-4FF4-AF95-E9BD5CC90B67}"/>
                  </a:ext>
                </a:extLst>
              </p:cNvPr>
              <p:cNvSpPr/>
              <p:nvPr/>
            </p:nvSpPr>
            <p:spPr>
              <a:xfrm>
                <a:off x="3797953" y="1840826"/>
                <a:ext cx="1015233" cy="753237"/>
              </a:xfrm>
              <a:prstGeom prst="rect">
                <a:avLst/>
              </a:prstGeom>
              <a:ln w="5715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000" b="1" dirty="0">
                    <a:solidFill>
                      <a:srgbClr val="00002F"/>
                    </a:solidFill>
                    <a:latin typeface="+mj-ea"/>
                    <a:ea typeface="+mj-ea"/>
                  </a:rPr>
                  <a:t>사용자</a:t>
                </a:r>
                <a:endParaRPr lang="en-US" altLang="ko-KR" sz="2000" b="1" dirty="0">
                  <a:solidFill>
                    <a:srgbClr val="00002F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ko-KR" altLang="en-US" sz="2000" b="1" dirty="0">
                    <a:solidFill>
                      <a:srgbClr val="00002F"/>
                    </a:solidFill>
                    <a:latin typeface="+mj-ea"/>
                    <a:ea typeface="+mj-ea"/>
                  </a:rPr>
                  <a:t>관리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F16B9D9-09A6-43EB-84B5-C392EA8BA4EE}"/>
                </a:ext>
              </a:extLst>
            </p:cNvPr>
            <p:cNvGrpSpPr/>
            <p:nvPr/>
          </p:nvGrpSpPr>
          <p:grpSpPr>
            <a:xfrm>
              <a:off x="5158025" y="417246"/>
              <a:ext cx="1875949" cy="1875949"/>
              <a:chOff x="5158025" y="417246"/>
              <a:chExt cx="1875949" cy="1875949"/>
            </a:xfrm>
          </p:grpSpPr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A7E9B111-80C8-45A0-83B4-180EBB3AC99B}"/>
                  </a:ext>
                </a:extLst>
              </p:cNvPr>
              <p:cNvSpPr/>
              <p:nvPr/>
            </p:nvSpPr>
            <p:spPr>
              <a:xfrm>
                <a:off x="5158025" y="417246"/>
                <a:ext cx="1875949" cy="1875949"/>
              </a:xfrm>
              <a:custGeom>
                <a:avLst/>
                <a:gdLst>
                  <a:gd name="connsiteX0" fmla="*/ 0 w 1875949"/>
                  <a:gd name="connsiteY0" fmla="*/ 937975 h 1875949"/>
                  <a:gd name="connsiteX1" fmla="*/ 937975 w 1875949"/>
                  <a:gd name="connsiteY1" fmla="*/ 0 h 1875949"/>
                  <a:gd name="connsiteX2" fmla="*/ 1875950 w 1875949"/>
                  <a:gd name="connsiteY2" fmla="*/ 937975 h 1875949"/>
                  <a:gd name="connsiteX3" fmla="*/ 937975 w 1875949"/>
                  <a:gd name="connsiteY3" fmla="*/ 1875950 h 1875949"/>
                  <a:gd name="connsiteX4" fmla="*/ 0 w 1875949"/>
                  <a:gd name="connsiteY4" fmla="*/ 937975 h 1875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5949" h="1875949">
                    <a:moveTo>
                      <a:pt x="0" y="937975"/>
                    </a:moveTo>
                    <a:cubicBezTo>
                      <a:pt x="0" y="419946"/>
                      <a:pt x="419946" y="0"/>
                      <a:pt x="937975" y="0"/>
                    </a:cubicBezTo>
                    <a:cubicBezTo>
                      <a:pt x="1456004" y="0"/>
                      <a:pt x="1875950" y="419946"/>
                      <a:pt x="1875950" y="937975"/>
                    </a:cubicBezTo>
                    <a:cubicBezTo>
                      <a:pt x="1875950" y="1456004"/>
                      <a:pt x="1456004" y="1875950"/>
                      <a:pt x="937975" y="1875950"/>
                    </a:cubicBezTo>
                    <a:cubicBezTo>
                      <a:pt x="419946" y="1875950"/>
                      <a:pt x="0" y="1456004"/>
                      <a:pt x="0" y="937975"/>
                    </a:cubicBezTo>
                    <a:close/>
                  </a:path>
                </a:pathLst>
              </a:custGeom>
              <a:ln w="57150">
                <a:solidFill>
                  <a:srgbClr val="0070C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289966" tIns="289966" rIns="289966" bIns="289966" numCol="1" spcCol="1270" anchor="ctr" anchorCtr="0">
                <a:noAutofit/>
              </a:bodyPr>
              <a:lstStyle/>
              <a:p>
                <a:pPr marL="0" lvl="0" indent="0" algn="ctr" defTabSz="1066800" latinLnBrk="1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2400" kern="1200" dirty="0">
                  <a:latin typeface="+mj-ea"/>
                  <a:ea typeface="+mj-ea"/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935C9ED0-70D8-49E3-9872-A83817FA30DB}"/>
                  </a:ext>
                </a:extLst>
              </p:cNvPr>
              <p:cNvSpPr/>
              <p:nvPr/>
            </p:nvSpPr>
            <p:spPr>
              <a:xfrm>
                <a:off x="5598179" y="978601"/>
                <a:ext cx="1015233" cy="753237"/>
              </a:xfrm>
              <a:prstGeom prst="rect">
                <a:avLst/>
              </a:prstGeom>
              <a:ln w="5715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000" b="1" dirty="0">
                    <a:solidFill>
                      <a:srgbClr val="00002F"/>
                    </a:solidFill>
                    <a:latin typeface="+mj-ea"/>
                    <a:ea typeface="+mj-ea"/>
                  </a:rPr>
                  <a:t>디자인</a:t>
                </a:r>
                <a:endParaRPr lang="en-US" altLang="ko-KR" sz="2000" b="1" dirty="0">
                  <a:solidFill>
                    <a:srgbClr val="00002F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ko-KR" altLang="en-US" sz="2000" b="1" dirty="0">
                    <a:solidFill>
                      <a:srgbClr val="00002F"/>
                    </a:solidFill>
                    <a:latin typeface="+mj-ea"/>
                    <a:ea typeface="+mj-ea"/>
                  </a:rPr>
                  <a:t>관리</a:t>
                </a:r>
              </a:p>
            </p:txBody>
          </p:sp>
        </p:grp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F614545-CC97-411C-B9A4-6A2CE276277D}"/>
              </a:ext>
            </a:extLst>
          </p:cNvPr>
          <p:cNvSpPr/>
          <p:nvPr/>
        </p:nvSpPr>
        <p:spPr>
          <a:xfrm>
            <a:off x="353150" y="3803979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srgbClr val="00002F"/>
                </a:solidFill>
                <a:latin typeface="+mj-ea"/>
                <a:ea typeface="+mj-ea"/>
              </a:rPr>
              <a:t>문의하기 관련 답글 관리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711C111-B046-4806-854A-BB5C78F372CD}"/>
              </a:ext>
            </a:extLst>
          </p:cNvPr>
          <p:cNvSpPr/>
          <p:nvPr/>
        </p:nvSpPr>
        <p:spPr>
          <a:xfrm>
            <a:off x="315782" y="5668718"/>
            <a:ext cx="3825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srgbClr val="00002F"/>
                </a:solidFill>
                <a:latin typeface="+mj-ea"/>
                <a:ea typeface="+mj-ea"/>
              </a:rPr>
              <a:t>이용 중인 서비스 및 결제내역 확인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DCED438-51C0-4C59-94B1-E5B313D24DB9}"/>
              </a:ext>
            </a:extLst>
          </p:cNvPr>
          <p:cNvSpPr/>
          <p:nvPr/>
        </p:nvSpPr>
        <p:spPr>
          <a:xfrm>
            <a:off x="8079065" y="5643273"/>
            <a:ext cx="30508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srgbClr val="00002F"/>
                </a:solidFill>
                <a:latin typeface="+mj-ea"/>
                <a:ea typeface="+mj-ea"/>
              </a:rPr>
              <a:t>사이트 내에 설치할 광고</a:t>
            </a:r>
            <a:r>
              <a:rPr lang="en-US" altLang="ko-KR" b="1" dirty="0">
                <a:solidFill>
                  <a:srgbClr val="00002F"/>
                </a:solidFill>
                <a:latin typeface="+mj-ea"/>
                <a:ea typeface="+mj-ea"/>
              </a:rPr>
              <a:t> </a:t>
            </a:r>
            <a:r>
              <a:rPr lang="ko-KR" altLang="en-US" b="1" dirty="0">
                <a:solidFill>
                  <a:srgbClr val="00002F"/>
                </a:solidFill>
                <a:latin typeface="+mj-ea"/>
                <a:ea typeface="+mj-ea"/>
              </a:rPr>
              <a:t>및</a:t>
            </a:r>
            <a:endParaRPr lang="en-US" altLang="ko-KR" b="1" dirty="0">
              <a:solidFill>
                <a:srgbClr val="00002F"/>
              </a:solidFill>
              <a:latin typeface="+mj-ea"/>
              <a:ea typeface="+mj-ea"/>
            </a:endParaRPr>
          </a:p>
          <a:p>
            <a:pPr algn="ctr"/>
            <a:r>
              <a:rPr lang="ko-KR" altLang="en-US" b="1" dirty="0">
                <a:solidFill>
                  <a:srgbClr val="00002F"/>
                </a:solidFill>
                <a:latin typeface="+mj-ea"/>
                <a:ea typeface="+mj-ea"/>
              </a:rPr>
              <a:t>광고주 관리</a:t>
            </a:r>
            <a:r>
              <a:rPr lang="en-US" altLang="ko-KR" b="1" dirty="0">
                <a:solidFill>
                  <a:srgbClr val="00002F"/>
                </a:solidFill>
                <a:latin typeface="+mj-ea"/>
                <a:ea typeface="+mj-ea"/>
              </a:rPr>
              <a:t>,</a:t>
            </a:r>
          </a:p>
          <a:p>
            <a:pPr algn="ctr"/>
            <a:r>
              <a:rPr lang="ko-KR" altLang="en-US" b="1" dirty="0">
                <a:solidFill>
                  <a:srgbClr val="00002F"/>
                </a:solidFill>
                <a:latin typeface="+mj-ea"/>
                <a:ea typeface="+mj-ea"/>
              </a:rPr>
              <a:t>자사 광고 관리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F5525E3-6DC5-471A-B57D-66201ED9BC59}"/>
              </a:ext>
            </a:extLst>
          </p:cNvPr>
          <p:cNvSpPr/>
          <p:nvPr/>
        </p:nvSpPr>
        <p:spPr>
          <a:xfrm>
            <a:off x="9381521" y="3854459"/>
            <a:ext cx="2507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b="1" dirty="0">
                <a:solidFill>
                  <a:srgbClr val="00002F"/>
                </a:solidFill>
                <a:latin typeface="+mj-ea"/>
                <a:ea typeface="+mj-ea"/>
              </a:rPr>
              <a:t>사이트 통계 정보 확인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E434D53-438D-4D57-98AE-8D24045D9C60}"/>
              </a:ext>
            </a:extLst>
          </p:cNvPr>
          <p:cNvSpPr/>
          <p:nvPr/>
        </p:nvSpPr>
        <p:spPr>
          <a:xfrm>
            <a:off x="8903018" y="1511648"/>
            <a:ext cx="257474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00002F"/>
                </a:solidFill>
                <a:latin typeface="+mj-ea"/>
                <a:ea typeface="+mj-ea"/>
              </a:rPr>
              <a:t>SNS </a:t>
            </a:r>
            <a:r>
              <a:rPr lang="ko-KR" altLang="en-US" b="1" dirty="0">
                <a:solidFill>
                  <a:srgbClr val="00002F"/>
                </a:solidFill>
                <a:latin typeface="+mj-ea"/>
                <a:ea typeface="+mj-ea"/>
              </a:rPr>
              <a:t>사 정보 관리</a:t>
            </a:r>
            <a:r>
              <a:rPr lang="en-US" altLang="ko-KR" b="1" dirty="0">
                <a:solidFill>
                  <a:srgbClr val="00002F"/>
                </a:solidFill>
                <a:latin typeface="+mj-ea"/>
                <a:ea typeface="+mj-ea"/>
              </a:rPr>
              <a:t>,</a:t>
            </a:r>
          </a:p>
          <a:p>
            <a:pPr algn="ctr"/>
            <a:r>
              <a:rPr lang="ko-KR" altLang="en-US" b="1" dirty="0">
                <a:solidFill>
                  <a:srgbClr val="00002F"/>
                </a:solidFill>
                <a:latin typeface="+mj-ea"/>
                <a:ea typeface="+mj-ea"/>
              </a:rPr>
              <a:t>고객들의</a:t>
            </a:r>
            <a:endParaRPr lang="en-US" altLang="ko-KR" b="1" dirty="0">
              <a:solidFill>
                <a:srgbClr val="00002F"/>
              </a:solidFill>
              <a:latin typeface="+mj-ea"/>
              <a:ea typeface="+mj-ea"/>
            </a:endParaRPr>
          </a:p>
          <a:p>
            <a:pPr algn="ctr"/>
            <a:r>
              <a:rPr lang="en-US" altLang="ko-KR" b="1" dirty="0">
                <a:solidFill>
                  <a:srgbClr val="00002F"/>
                </a:solidFill>
                <a:latin typeface="+mj-ea"/>
                <a:ea typeface="+mj-ea"/>
              </a:rPr>
              <a:t>SNS</a:t>
            </a:r>
            <a:r>
              <a:rPr lang="ko-KR" altLang="en-US" b="1" dirty="0">
                <a:solidFill>
                  <a:srgbClr val="00002F"/>
                </a:solidFill>
                <a:latin typeface="+mj-ea"/>
                <a:ea typeface="+mj-ea"/>
              </a:rPr>
              <a:t>별 연동</a:t>
            </a:r>
            <a:r>
              <a:rPr lang="en-US" altLang="ko-KR" b="1" dirty="0">
                <a:solidFill>
                  <a:srgbClr val="00002F"/>
                </a:solidFill>
                <a:latin typeface="+mj-ea"/>
                <a:ea typeface="+mj-ea"/>
              </a:rPr>
              <a:t>(</a:t>
            </a:r>
            <a:r>
              <a:rPr lang="ko-KR" altLang="en-US" b="1" dirty="0">
                <a:solidFill>
                  <a:srgbClr val="00002F"/>
                </a:solidFill>
                <a:latin typeface="+mj-ea"/>
                <a:ea typeface="+mj-ea"/>
              </a:rPr>
              <a:t>사용</a:t>
            </a:r>
            <a:r>
              <a:rPr lang="en-US" altLang="ko-KR" b="1" dirty="0">
                <a:solidFill>
                  <a:srgbClr val="00002F"/>
                </a:solidFill>
                <a:latin typeface="+mj-ea"/>
                <a:ea typeface="+mj-ea"/>
              </a:rPr>
              <a:t>) </a:t>
            </a:r>
            <a:r>
              <a:rPr lang="ko-KR" altLang="en-US" b="1" dirty="0">
                <a:solidFill>
                  <a:srgbClr val="00002F"/>
                </a:solidFill>
                <a:latin typeface="+mj-ea"/>
                <a:ea typeface="+mj-ea"/>
              </a:rPr>
              <a:t>횟수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0437B50-C2D5-47C7-ADE5-DEDAB3C37ACB}"/>
              </a:ext>
            </a:extLst>
          </p:cNvPr>
          <p:cNvSpPr/>
          <p:nvPr/>
        </p:nvSpPr>
        <p:spPr>
          <a:xfrm>
            <a:off x="5047162" y="154485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b="1" dirty="0">
                <a:solidFill>
                  <a:srgbClr val="00002F"/>
                </a:solidFill>
                <a:latin typeface="+mj-ea"/>
                <a:ea typeface="+mj-ea"/>
              </a:rPr>
              <a:t>사이트 디자인 관리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67B860F-65FD-4EC1-BF37-3DAD549EDBE9}"/>
              </a:ext>
            </a:extLst>
          </p:cNvPr>
          <p:cNvSpPr/>
          <p:nvPr/>
        </p:nvSpPr>
        <p:spPr>
          <a:xfrm>
            <a:off x="422895" y="1249185"/>
            <a:ext cx="32305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00002F"/>
                </a:solidFill>
                <a:latin typeface="+mj-ea"/>
                <a:ea typeface="+mj-ea"/>
              </a:rPr>
              <a:t>회원 정보 관리 및</a:t>
            </a:r>
            <a:endParaRPr lang="en-US" altLang="ko-KR" b="1" dirty="0">
              <a:solidFill>
                <a:srgbClr val="00002F"/>
              </a:solidFill>
              <a:latin typeface="+mj-ea"/>
              <a:ea typeface="+mj-ea"/>
            </a:endParaRPr>
          </a:p>
          <a:p>
            <a:pPr algn="ctr"/>
            <a:r>
              <a:rPr lang="ko-KR" altLang="en-US" b="1" dirty="0">
                <a:solidFill>
                  <a:srgbClr val="00002F"/>
                </a:solidFill>
                <a:latin typeface="+mj-ea"/>
                <a:ea typeface="+mj-ea"/>
              </a:rPr>
              <a:t>운영진 설정,</a:t>
            </a:r>
            <a:endParaRPr lang="en-US" altLang="ko-KR" b="1" dirty="0">
              <a:solidFill>
                <a:srgbClr val="00002F"/>
              </a:solidFill>
              <a:latin typeface="+mj-ea"/>
              <a:ea typeface="+mj-ea"/>
            </a:endParaRPr>
          </a:p>
          <a:p>
            <a:pPr algn="ctr"/>
            <a:r>
              <a:rPr lang="ko-KR" altLang="en-US" b="1" dirty="0">
                <a:solidFill>
                  <a:srgbClr val="00002F"/>
                </a:solidFill>
                <a:latin typeface="+mj-ea"/>
                <a:ea typeface="+mj-ea"/>
              </a:rPr>
              <a:t>광고 또는 월별 안내 서비스</a:t>
            </a:r>
            <a:endParaRPr lang="en-US" altLang="ko-KR" b="1" dirty="0">
              <a:solidFill>
                <a:srgbClr val="00002F"/>
              </a:solidFill>
              <a:latin typeface="+mj-ea"/>
              <a:ea typeface="+mj-ea"/>
            </a:endParaRPr>
          </a:p>
          <a:p>
            <a:pPr algn="ctr"/>
            <a:r>
              <a:rPr lang="ko-KR" altLang="en-US" b="1" dirty="0">
                <a:solidFill>
                  <a:srgbClr val="00002F"/>
                </a:solidFill>
                <a:latin typeface="+mj-ea"/>
                <a:ea typeface="+mj-ea"/>
              </a:rPr>
              <a:t>메일(문자) 발송 설정</a:t>
            </a:r>
          </a:p>
        </p:txBody>
      </p:sp>
    </p:spTree>
    <p:extLst>
      <p:ext uri="{BB962C8B-B14F-4D97-AF65-F5344CB8AC3E}">
        <p14:creationId xmlns:p14="http://schemas.microsoft.com/office/powerpoint/2010/main" val="327654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A20972-19D8-4941-B00E-4267A45AC4E9}"/>
              </a:ext>
            </a:extLst>
          </p:cNvPr>
          <p:cNvSpPr txBox="1"/>
          <p:nvPr/>
        </p:nvSpPr>
        <p:spPr>
          <a:xfrm>
            <a:off x="3791523" y="2228671"/>
            <a:ext cx="4608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b="1" spc="-300" dirty="0">
                <a:solidFill>
                  <a:srgbClr val="00002F"/>
                </a:solidFill>
                <a:latin typeface="+mj-ea"/>
                <a:ea typeface="+mj-ea"/>
              </a:rPr>
              <a:t>감사합니다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2B1B4D-58BD-4893-AB36-7F024771AFB6}"/>
              </a:ext>
            </a:extLst>
          </p:cNvPr>
          <p:cNvSpPr/>
          <p:nvPr/>
        </p:nvSpPr>
        <p:spPr>
          <a:xfrm>
            <a:off x="3050795" y="3429000"/>
            <a:ext cx="6090410" cy="1032819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+mj-ea"/>
                <a:ea typeface="+mj-ea"/>
              </a:rPr>
              <a:t>대표</a:t>
            </a:r>
            <a:r>
              <a:rPr lang="en-US" altLang="ko-KR" sz="2400" b="1" dirty="0">
                <a:latin typeface="+mj-ea"/>
                <a:ea typeface="+mj-ea"/>
              </a:rPr>
              <a:t>: 20203308 </a:t>
            </a:r>
            <a:r>
              <a:rPr lang="ko-KR" altLang="en-US" sz="2400" b="1" dirty="0">
                <a:latin typeface="+mj-ea"/>
                <a:ea typeface="+mj-ea"/>
              </a:rPr>
              <a:t>박수현</a:t>
            </a:r>
            <a:endParaRPr lang="en-US" altLang="ko-KR" sz="2400" b="1" dirty="0">
              <a:latin typeface="+mj-ea"/>
              <a:ea typeface="+mj-ea"/>
            </a:endParaRPr>
          </a:p>
          <a:p>
            <a:pPr algn="ctr"/>
            <a:r>
              <a:rPr lang="ko-KR" altLang="en-US" sz="2400" b="1" dirty="0">
                <a:latin typeface="+mj-ea"/>
                <a:ea typeface="+mj-ea"/>
              </a:rPr>
              <a:t>사원</a:t>
            </a:r>
            <a:r>
              <a:rPr lang="en-US" altLang="ko-KR" sz="2400" b="1" dirty="0">
                <a:latin typeface="+mj-ea"/>
                <a:ea typeface="+mj-ea"/>
              </a:rPr>
              <a:t>: 20203316 </a:t>
            </a:r>
            <a:r>
              <a:rPr lang="ko-KR" altLang="en-US" sz="2400" b="1" dirty="0">
                <a:latin typeface="+mj-ea"/>
                <a:ea typeface="+mj-ea"/>
              </a:rPr>
              <a:t>조성윤</a:t>
            </a: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2522</TotalTime>
  <Words>190</Words>
  <Application>Microsoft Office PowerPoint</Application>
  <PresentationFormat>와이드스크린</PresentationFormat>
  <Paragraphs>60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수현 박</cp:lastModifiedBy>
  <cp:revision>286</cp:revision>
  <dcterms:created xsi:type="dcterms:W3CDTF">2017-05-29T09:12:16Z</dcterms:created>
  <dcterms:modified xsi:type="dcterms:W3CDTF">2020-10-08T00:13:50Z</dcterms:modified>
</cp:coreProperties>
</file>