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"/>
  </p:notesMasterIdLst>
  <p:sldIdLst>
    <p:sldId id="257" r:id="rId2"/>
    <p:sldId id="296" r:id="rId3"/>
    <p:sldId id="297" r:id="rId4"/>
    <p:sldId id="298" r:id="rId5"/>
    <p:sldId id="300" r:id="rId6"/>
    <p:sldId id="301" r:id="rId7"/>
    <p:sldId id="269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BDBDFF"/>
    <a:srgbClr val="000000"/>
    <a:srgbClr val="523BE8"/>
    <a:srgbClr val="D0CECE"/>
    <a:srgbClr val="8DBABD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F35658D-AB51-4787-8027-01D3595D5146}"/>
              </a:ext>
            </a:extLst>
          </p:cNvPr>
          <p:cNvGrpSpPr/>
          <p:nvPr/>
        </p:nvGrpSpPr>
        <p:grpSpPr>
          <a:xfrm>
            <a:off x="2011837" y="1435262"/>
            <a:ext cx="8168325" cy="3987475"/>
            <a:chOff x="2011837" y="1621233"/>
            <a:chExt cx="8168325" cy="39874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A5C0E85-7C3B-4941-A97F-8FF9D26927A2}"/>
                </a:ext>
              </a:extLst>
            </p:cNvPr>
            <p:cNvGrpSpPr/>
            <p:nvPr/>
          </p:nvGrpSpPr>
          <p:grpSpPr>
            <a:xfrm>
              <a:off x="2011837" y="2113676"/>
              <a:ext cx="8168325" cy="3495032"/>
              <a:chOff x="2011835" y="2615508"/>
              <a:chExt cx="8168325" cy="34950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011835" y="2615508"/>
                <a:ext cx="8168325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600" b="1" spc="-300" dirty="0">
                    <a:solidFill>
                      <a:srgbClr val="0070C0"/>
                    </a:solidFill>
                    <a:latin typeface="+mj-ea"/>
                    <a:ea typeface="+mj-ea"/>
                  </a:rPr>
                  <a:t>SES(Search Easy Sign)</a:t>
                </a:r>
                <a:endParaRPr lang="ko-KR" altLang="en-US" sz="8800" b="1" spc="-300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8800" b="1" spc="-300" dirty="0">
                    <a:solidFill>
                      <a:srgbClr val="000000"/>
                    </a:solidFill>
                    <a:latin typeface="+mj-ea"/>
                    <a:ea typeface="+mj-ea"/>
                  </a:rPr>
                  <a:t>ERD</a:t>
                </a:r>
                <a:endParaRPr lang="ko-KR" altLang="en-US" sz="8800" b="1" spc="-3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32B3148-04D7-4B71-9296-0BA4910F0B63}"/>
                  </a:ext>
                </a:extLst>
              </p:cNvPr>
              <p:cNvSpPr/>
              <p:nvPr/>
            </p:nvSpPr>
            <p:spPr>
              <a:xfrm>
                <a:off x="3050792" y="5077721"/>
                <a:ext cx="6090410" cy="1032819"/>
              </a:xfrm>
              <a:prstGeom prst="rect">
                <a:avLst/>
              </a:prstGeom>
              <a:solidFill>
                <a:srgbClr val="8DBABD"/>
              </a:solidFill>
              <a:ln>
                <a:solidFill>
                  <a:srgbClr val="8DBA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latin typeface="+mj-ea"/>
                    <a:ea typeface="+mj-ea"/>
                  </a:rPr>
                  <a:t>대표</a:t>
                </a:r>
                <a:r>
                  <a:rPr lang="en-US" altLang="ko-KR" sz="2400" b="1" dirty="0">
                    <a:latin typeface="+mj-ea"/>
                    <a:ea typeface="+mj-ea"/>
                  </a:rPr>
                  <a:t>: 20203308 </a:t>
                </a:r>
                <a:r>
                  <a:rPr lang="ko-KR" altLang="en-US" sz="2400" b="1" dirty="0">
                    <a:latin typeface="+mj-ea"/>
                    <a:ea typeface="+mj-ea"/>
                  </a:rPr>
                  <a:t>박수현</a:t>
                </a:r>
                <a:endParaRPr lang="en-US" altLang="ko-KR" sz="2400" b="1" dirty="0"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2400" b="1" dirty="0">
                    <a:latin typeface="+mj-ea"/>
                    <a:ea typeface="+mj-ea"/>
                  </a:rPr>
                  <a:t>사원</a:t>
                </a:r>
                <a:r>
                  <a:rPr lang="en-US" altLang="ko-KR" sz="2400" b="1" dirty="0">
                    <a:latin typeface="+mj-ea"/>
                    <a:ea typeface="+mj-ea"/>
                  </a:rPr>
                  <a:t>: 20203316 </a:t>
                </a:r>
                <a:r>
                  <a:rPr lang="ko-KR" altLang="en-US" sz="2400" b="1" dirty="0">
                    <a:latin typeface="+mj-ea"/>
                    <a:ea typeface="+mj-ea"/>
                  </a:rPr>
                  <a:t>조성윤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2DFAB-68FA-4F79-9756-C733AB39583A}"/>
                </a:ext>
              </a:extLst>
            </p:cNvPr>
            <p:cNvSpPr txBox="1"/>
            <p:nvPr/>
          </p:nvSpPr>
          <p:spPr>
            <a:xfrm>
              <a:off x="2011837" y="1621233"/>
              <a:ext cx="3368031" cy="49244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실무 </a:t>
              </a:r>
              <a:r>
                <a:rPr lang="en-US" altLang="ko-KR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ERP </a:t>
              </a:r>
              <a:r>
                <a:rPr lang="ko-KR" altLang="en-US" sz="32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  <a:cs typeface="+mn-cs"/>
                </a:rPr>
                <a:t>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C3995AC5-6B1F-48AF-A2C7-3E3B48331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5"/>
          <a:stretch/>
        </p:blipFill>
        <p:spPr>
          <a:xfrm>
            <a:off x="7789621" y="746989"/>
            <a:ext cx="1807664" cy="23210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BBB769C-8421-4BEA-AE4D-3074B25A2385}"/>
              </a:ext>
            </a:extLst>
          </p:cNvPr>
          <p:cNvGrpSpPr/>
          <p:nvPr/>
        </p:nvGrpSpPr>
        <p:grpSpPr>
          <a:xfrm>
            <a:off x="868470" y="86625"/>
            <a:ext cx="1456168" cy="584775"/>
            <a:chOff x="868470" y="0"/>
            <a:chExt cx="1456168" cy="58477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7B20937-A251-4C22-8779-A4F4C62D508C}"/>
                </a:ext>
              </a:extLst>
            </p:cNvPr>
            <p:cNvCxnSpPr>
              <a:cxnSpLocks/>
            </p:cNvCxnSpPr>
            <p:nvPr/>
          </p:nvCxnSpPr>
          <p:spPr>
            <a:xfrm>
              <a:off x="1440079" y="584775"/>
              <a:ext cx="88455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2A44E8-3139-4E36-84AB-1549AEC9932F}"/>
                </a:ext>
              </a:extLst>
            </p:cNvPr>
            <p:cNvSpPr txBox="1"/>
            <p:nvPr/>
          </p:nvSpPr>
          <p:spPr>
            <a:xfrm>
              <a:off x="1402591" y="0"/>
              <a:ext cx="9220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ERD</a:t>
              </a:r>
              <a:endParaRPr lang="ko-KR" altLang="en-US" sz="3200" b="1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80799F-7CAB-4014-9D75-F997912F14A6}"/>
                </a:ext>
              </a:extLst>
            </p:cNvPr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01.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C5C1178-AF7A-4B16-9CFA-F564548E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2746" y="2946904"/>
            <a:ext cx="1807664" cy="365307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46A0A1-1370-47D7-997F-6E39629D3B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/>
        </p:blipFill>
        <p:spPr>
          <a:xfrm>
            <a:off x="5172744" y="638709"/>
            <a:ext cx="1807665" cy="182121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BDCEC12-6732-4845-AFAF-CB4CAA588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"/>
          <a:stretch/>
        </p:blipFill>
        <p:spPr>
          <a:xfrm>
            <a:off x="7789622" y="4036058"/>
            <a:ext cx="1807664" cy="261737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6DEE1C1-B340-4491-A46F-5C8108556B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5"/>
          <a:stretch/>
        </p:blipFill>
        <p:spPr>
          <a:xfrm>
            <a:off x="10094178" y="2491536"/>
            <a:ext cx="1807664" cy="2321094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E90D260-0B20-4DEC-B2CE-B3C887D0C79A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8693453" y="3068083"/>
            <a:ext cx="1" cy="967975"/>
          </a:xfrm>
          <a:prstGeom prst="line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0F4281D-5433-4614-8050-7502325A499A}"/>
              </a:ext>
            </a:extLst>
          </p:cNvPr>
          <p:cNvCxnSpPr>
            <a:cxnSpLocks/>
            <a:stCxn id="33" idx="3"/>
            <a:endCxn id="38" idx="0"/>
          </p:cNvCxnSpPr>
          <p:nvPr/>
        </p:nvCxnSpPr>
        <p:spPr>
          <a:xfrm>
            <a:off x="9597285" y="1907536"/>
            <a:ext cx="1400725" cy="584000"/>
          </a:xfrm>
          <a:prstGeom prst="bentConnector2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3B8FF92C-0FD9-4FD7-AC24-3938CB998CDB}"/>
              </a:ext>
            </a:extLst>
          </p:cNvPr>
          <p:cNvCxnSpPr>
            <a:cxnSpLocks/>
            <a:stCxn id="28" idx="3"/>
            <a:endCxn id="38" idx="2"/>
          </p:cNvCxnSpPr>
          <p:nvPr/>
        </p:nvCxnSpPr>
        <p:spPr>
          <a:xfrm flipV="1">
            <a:off x="9597286" y="4812630"/>
            <a:ext cx="1400724" cy="532115"/>
          </a:xfrm>
          <a:prstGeom prst="bentConnector2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EF78BBA-A04F-4DE4-9979-C3D4AB3E602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980409" y="5344745"/>
            <a:ext cx="809213" cy="0"/>
          </a:xfrm>
          <a:prstGeom prst="line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FDE6A0D-095B-48DE-86F9-4C7F30C91ED0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6980410" y="1907536"/>
            <a:ext cx="809211" cy="2865906"/>
          </a:xfrm>
          <a:prstGeom prst="bentConnector3">
            <a:avLst>
              <a:gd name="adj1" fmla="val 50000"/>
            </a:avLst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9BBCF6-14FF-4C80-AC2A-9E24FAA7CB5C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076577" y="2459919"/>
            <a:ext cx="1" cy="486985"/>
          </a:xfrm>
          <a:prstGeom prst="line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id="{74E2D78E-98C1-4DD8-853E-8EAB609F6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5" y="2986092"/>
            <a:ext cx="1943797" cy="365307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216C3D5E-526A-4F03-8BDF-7660B1E66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30" y="3907527"/>
            <a:ext cx="1943798" cy="1731829"/>
          </a:xfrm>
          <a:prstGeom prst="rect">
            <a:avLst/>
          </a:prstGeom>
        </p:spPr>
      </p:pic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599709A4-6612-45B7-BFF7-0B5C285E9637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H="1">
            <a:off x="7790339" y="-1075054"/>
            <a:ext cx="1871191" cy="5298716"/>
          </a:xfrm>
          <a:prstGeom prst="bentConnector4">
            <a:avLst>
              <a:gd name="adj1" fmla="val -12217"/>
              <a:gd name="adj2" fmla="val 100233"/>
            </a:avLst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그림 128">
            <a:extLst>
              <a:ext uri="{FF2B5EF4-FFF2-40B4-BE49-F238E27FC236}">
                <a16:creationId xmlns:a16="http://schemas.microsoft.com/office/drawing/2014/main" id="{1C2B32DD-88A4-4150-A0A9-3E082EDF95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30" y="1246690"/>
            <a:ext cx="1943798" cy="1456721"/>
          </a:xfrm>
          <a:prstGeom prst="rect">
            <a:avLst/>
          </a:prstGeom>
        </p:spPr>
      </p:pic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A13FF633-E532-49ED-946D-74A9D9AE1BBC}"/>
              </a:ext>
            </a:extLst>
          </p:cNvPr>
          <p:cNvCxnSpPr>
            <a:cxnSpLocks/>
            <a:stCxn id="26" idx="1"/>
            <a:endCxn id="124" idx="3"/>
          </p:cNvCxnSpPr>
          <p:nvPr/>
        </p:nvCxnSpPr>
        <p:spPr>
          <a:xfrm flipH="1">
            <a:off x="4720828" y="4773442"/>
            <a:ext cx="451918" cy="0"/>
          </a:xfrm>
          <a:prstGeom prst="line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F65E4920-8A73-4248-800B-EB3270FAEDD7}"/>
              </a:ext>
            </a:extLst>
          </p:cNvPr>
          <p:cNvCxnSpPr>
            <a:cxnSpLocks/>
            <a:stCxn id="123" idx="0"/>
            <a:endCxn id="129" idx="1"/>
          </p:cNvCxnSpPr>
          <p:nvPr/>
        </p:nvCxnSpPr>
        <p:spPr>
          <a:xfrm rot="5400000" flipH="1" flipV="1">
            <a:off x="1559602" y="1768664"/>
            <a:ext cx="1011041" cy="1423816"/>
          </a:xfrm>
          <a:prstGeom prst="bentConnector2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C3995AC5-6B1F-48AF-A2C7-3E3B48331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5"/>
          <a:stretch/>
        </p:blipFill>
        <p:spPr>
          <a:xfrm>
            <a:off x="7789621" y="746989"/>
            <a:ext cx="1807664" cy="23210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BBB769C-8421-4BEA-AE4D-3074B25A2385}"/>
              </a:ext>
            </a:extLst>
          </p:cNvPr>
          <p:cNvGrpSpPr/>
          <p:nvPr/>
        </p:nvGrpSpPr>
        <p:grpSpPr>
          <a:xfrm>
            <a:off x="868470" y="86625"/>
            <a:ext cx="1456168" cy="584775"/>
            <a:chOff x="868470" y="0"/>
            <a:chExt cx="1456168" cy="58477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7B20937-A251-4C22-8779-A4F4C62D508C}"/>
                </a:ext>
              </a:extLst>
            </p:cNvPr>
            <p:cNvCxnSpPr>
              <a:cxnSpLocks/>
            </p:cNvCxnSpPr>
            <p:nvPr/>
          </p:nvCxnSpPr>
          <p:spPr>
            <a:xfrm>
              <a:off x="1440079" y="584775"/>
              <a:ext cx="88455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2A44E8-3139-4E36-84AB-1549AEC9932F}"/>
                </a:ext>
              </a:extLst>
            </p:cNvPr>
            <p:cNvSpPr txBox="1"/>
            <p:nvPr/>
          </p:nvSpPr>
          <p:spPr>
            <a:xfrm>
              <a:off x="1402591" y="0"/>
              <a:ext cx="9220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ERD</a:t>
              </a:r>
              <a:endParaRPr lang="ko-KR" altLang="en-US" sz="3200" b="1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80799F-7CAB-4014-9D75-F997912F14A6}"/>
                </a:ext>
              </a:extLst>
            </p:cNvPr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01.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C5C1178-AF7A-4B16-9CFA-F564548E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2746" y="2946904"/>
            <a:ext cx="1807664" cy="365307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46A0A1-1370-47D7-997F-6E39629D3B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/>
        </p:blipFill>
        <p:spPr>
          <a:xfrm>
            <a:off x="5172744" y="638709"/>
            <a:ext cx="1807665" cy="182121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BDCEC12-6732-4845-AFAF-CB4CAA588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"/>
          <a:stretch/>
        </p:blipFill>
        <p:spPr>
          <a:xfrm>
            <a:off x="7789622" y="4036058"/>
            <a:ext cx="1807664" cy="261737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6DEE1C1-B340-4491-A46F-5C8108556B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5"/>
          <a:stretch/>
        </p:blipFill>
        <p:spPr>
          <a:xfrm>
            <a:off x="10094178" y="2491536"/>
            <a:ext cx="1807664" cy="2321094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E90D260-0B20-4DEC-B2CE-B3C887D0C79A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8693453" y="3068083"/>
            <a:ext cx="1" cy="967975"/>
          </a:xfrm>
          <a:prstGeom prst="line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0F4281D-5433-4614-8050-7502325A499A}"/>
              </a:ext>
            </a:extLst>
          </p:cNvPr>
          <p:cNvCxnSpPr>
            <a:cxnSpLocks/>
            <a:stCxn id="33" idx="3"/>
            <a:endCxn id="38" idx="0"/>
          </p:cNvCxnSpPr>
          <p:nvPr/>
        </p:nvCxnSpPr>
        <p:spPr>
          <a:xfrm>
            <a:off x="9597285" y="1907536"/>
            <a:ext cx="1400725" cy="584000"/>
          </a:xfrm>
          <a:prstGeom prst="bentConnector2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3B8FF92C-0FD9-4FD7-AC24-3938CB998CDB}"/>
              </a:ext>
            </a:extLst>
          </p:cNvPr>
          <p:cNvCxnSpPr>
            <a:cxnSpLocks/>
            <a:stCxn id="28" idx="3"/>
            <a:endCxn id="38" idx="2"/>
          </p:cNvCxnSpPr>
          <p:nvPr/>
        </p:nvCxnSpPr>
        <p:spPr>
          <a:xfrm flipV="1">
            <a:off x="9597286" y="4812630"/>
            <a:ext cx="1400724" cy="532115"/>
          </a:xfrm>
          <a:prstGeom prst="bentConnector2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EF78BBA-A04F-4DE4-9979-C3D4AB3E602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980409" y="5344745"/>
            <a:ext cx="809213" cy="0"/>
          </a:xfrm>
          <a:prstGeom prst="line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FDE6A0D-095B-48DE-86F9-4C7F30C91ED0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6980410" y="1907536"/>
            <a:ext cx="809211" cy="2865906"/>
          </a:xfrm>
          <a:prstGeom prst="bentConnector3">
            <a:avLst>
              <a:gd name="adj1" fmla="val 50000"/>
            </a:avLst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9BBCF6-14FF-4C80-AC2A-9E24FAA7CB5C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076577" y="2459919"/>
            <a:ext cx="1" cy="486985"/>
          </a:xfrm>
          <a:prstGeom prst="line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id="{74E2D78E-98C1-4DD8-853E-8EAB609F6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5" y="2986092"/>
            <a:ext cx="1943797" cy="365307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216C3D5E-526A-4F03-8BDF-7660B1E66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30" y="3907527"/>
            <a:ext cx="1943798" cy="1731829"/>
          </a:xfrm>
          <a:prstGeom prst="rect">
            <a:avLst/>
          </a:prstGeom>
        </p:spPr>
      </p:pic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599709A4-6612-45B7-BFF7-0B5C285E9637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H="1">
            <a:off x="7790339" y="-1075054"/>
            <a:ext cx="1871191" cy="5298716"/>
          </a:xfrm>
          <a:prstGeom prst="bentConnector4">
            <a:avLst>
              <a:gd name="adj1" fmla="val -12217"/>
              <a:gd name="adj2" fmla="val 100233"/>
            </a:avLst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그림 128">
            <a:extLst>
              <a:ext uri="{FF2B5EF4-FFF2-40B4-BE49-F238E27FC236}">
                <a16:creationId xmlns:a16="http://schemas.microsoft.com/office/drawing/2014/main" id="{1C2B32DD-88A4-4150-A0A9-3E082EDF95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30" y="1246690"/>
            <a:ext cx="1943798" cy="1456721"/>
          </a:xfrm>
          <a:prstGeom prst="rect">
            <a:avLst/>
          </a:prstGeom>
        </p:spPr>
      </p:pic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A13FF633-E532-49ED-946D-74A9D9AE1BBC}"/>
              </a:ext>
            </a:extLst>
          </p:cNvPr>
          <p:cNvCxnSpPr>
            <a:cxnSpLocks/>
            <a:stCxn id="26" idx="1"/>
            <a:endCxn id="124" idx="3"/>
          </p:cNvCxnSpPr>
          <p:nvPr/>
        </p:nvCxnSpPr>
        <p:spPr>
          <a:xfrm flipH="1">
            <a:off x="4720828" y="4773442"/>
            <a:ext cx="451918" cy="0"/>
          </a:xfrm>
          <a:prstGeom prst="line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F65E4920-8A73-4248-800B-EB3270FAEDD7}"/>
              </a:ext>
            </a:extLst>
          </p:cNvPr>
          <p:cNvCxnSpPr>
            <a:cxnSpLocks/>
            <a:stCxn id="123" idx="0"/>
            <a:endCxn id="129" idx="1"/>
          </p:cNvCxnSpPr>
          <p:nvPr/>
        </p:nvCxnSpPr>
        <p:spPr>
          <a:xfrm rot="5400000" flipH="1" flipV="1">
            <a:off x="1559602" y="1768664"/>
            <a:ext cx="1011041" cy="1423816"/>
          </a:xfrm>
          <a:prstGeom prst="bentConnector2">
            <a:avLst/>
          </a:prstGeom>
          <a:ln w="12700">
            <a:solidFill>
              <a:srgbClr val="00002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95E2F97-935C-4067-9A8A-8E3ABAA65D84}"/>
              </a:ext>
            </a:extLst>
          </p:cNvPr>
          <p:cNvSpPr/>
          <p:nvPr/>
        </p:nvSpPr>
        <p:spPr>
          <a:xfrm>
            <a:off x="221383" y="1126152"/>
            <a:ext cx="4622193" cy="56018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AB616A0-8E91-469F-906F-14AF486660FE}"/>
              </a:ext>
            </a:extLst>
          </p:cNvPr>
          <p:cNvSpPr/>
          <p:nvPr/>
        </p:nvSpPr>
        <p:spPr>
          <a:xfrm>
            <a:off x="9992142" y="2346958"/>
            <a:ext cx="2001743" cy="26173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7DAEEE0-22E6-48C1-BDE7-47B32BFDED95}"/>
              </a:ext>
            </a:extLst>
          </p:cNvPr>
          <p:cNvSpPr/>
          <p:nvPr/>
        </p:nvSpPr>
        <p:spPr>
          <a:xfrm>
            <a:off x="5003508" y="529395"/>
            <a:ext cx="4791429" cy="6234722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FEF45C5-AF53-49B6-AF3C-27C3D5375FF4}"/>
              </a:ext>
            </a:extLst>
          </p:cNvPr>
          <p:cNvSpPr/>
          <p:nvPr/>
        </p:nvSpPr>
        <p:spPr>
          <a:xfrm>
            <a:off x="2695076" y="3834993"/>
            <a:ext cx="2073062" cy="18043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7FB31F0-04DC-4697-9628-68CE04A8C49A}"/>
              </a:ext>
            </a:extLst>
          </p:cNvPr>
          <p:cNvSpPr txBox="1"/>
          <p:nvPr/>
        </p:nvSpPr>
        <p:spPr>
          <a:xfrm>
            <a:off x="7694077" y="-116212"/>
            <a:ext cx="459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  <a:latin typeface="+mj-ea"/>
                <a:ea typeface="+mj-ea"/>
              </a:rPr>
              <a:t>-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기존 테이블 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추가 테이블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개발에 필요한 테이블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374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612989-DDB4-4EC2-98C1-CC9A0FB265F3}"/>
              </a:ext>
            </a:extLst>
          </p:cNvPr>
          <p:cNvGrpSpPr/>
          <p:nvPr/>
        </p:nvGrpSpPr>
        <p:grpSpPr>
          <a:xfrm>
            <a:off x="868470" y="0"/>
            <a:ext cx="3190617" cy="584775"/>
            <a:chOff x="868470" y="0"/>
            <a:chExt cx="3190617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724FF0-0A7F-447E-B223-F91A6F63B182}"/>
                </a:ext>
              </a:extLst>
            </p:cNvPr>
            <p:cNvSpPr txBox="1"/>
            <p:nvPr/>
          </p:nvSpPr>
          <p:spPr>
            <a:xfrm>
              <a:off x="1402591" y="0"/>
              <a:ext cx="2656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테이블 구조도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E247AD6-5137-44FE-90F4-4D158332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440079" y="584775"/>
              <a:ext cx="24939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23068B-2AD5-4DB2-B34A-A4CC0B753D25}"/>
                </a:ext>
              </a:extLst>
            </p:cNvPr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54258A3-B5DE-4213-B613-DE509CFC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01299"/>
              </p:ext>
            </p:extLst>
          </p:nvPr>
        </p:nvGraphicFramePr>
        <p:xfrm>
          <a:off x="673161" y="1452305"/>
          <a:ext cx="2602143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661">
                  <a:extLst>
                    <a:ext uri="{9D8B030D-6E8A-4147-A177-3AD203B41FA5}">
                      <a16:colId xmlns:a16="http://schemas.microsoft.com/office/drawing/2014/main" val="3180108439"/>
                    </a:ext>
                  </a:extLst>
                </a:gridCol>
                <a:gridCol w="2008482">
                  <a:extLst>
                    <a:ext uri="{9D8B030D-6E8A-4147-A177-3AD203B41FA5}">
                      <a16:colId xmlns:a16="http://schemas.microsoft.com/office/drawing/2014/main" val="35513583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Employee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PK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E_ID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9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E_PW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8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E_NAME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8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E_EMAIL1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8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E_EMAIL2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3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E_TEL1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1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E_TEL2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55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E_TEL3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1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E_ENTER_DT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58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E_RESIGN_DT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43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E_RANK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E_AUTHORITY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8866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2D02050-4343-47C1-928F-9759337C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2192"/>
              </p:ext>
            </p:extLst>
          </p:nvPr>
        </p:nvGraphicFramePr>
        <p:xfrm>
          <a:off x="3586485" y="1461409"/>
          <a:ext cx="7932354" cy="448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52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018697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E_PW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E_NAME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E_EMAIL1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Varchar(40)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E_EMAIL2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Varchar(40)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4659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E_TEL1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5976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E_TEL2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48190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E_TEL3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56676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E_ENTER_DT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Varchar(50)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708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E_RESIGN_DT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Varchar(50)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YES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5654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E_RANK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3076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E_AUTHORITY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0847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5552CC8-4B69-4722-B90A-7ADE740A68FB}"/>
              </a:ext>
            </a:extLst>
          </p:cNvPr>
          <p:cNvSpPr/>
          <p:nvPr/>
        </p:nvSpPr>
        <p:spPr>
          <a:xfrm>
            <a:off x="673161" y="1002715"/>
            <a:ext cx="793235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Employee </a:t>
            </a:r>
            <a:r>
              <a:rPr lang="ko-KR" altLang="en-US" sz="2000" b="1" dirty="0">
                <a:solidFill>
                  <a:schemeClr val="tx1"/>
                </a:solidFill>
              </a:rPr>
              <a:t>테이블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직원 정보 테이블</a:t>
            </a:r>
          </a:p>
        </p:txBody>
      </p:sp>
    </p:spTree>
    <p:extLst>
      <p:ext uri="{BB962C8B-B14F-4D97-AF65-F5344CB8AC3E}">
        <p14:creationId xmlns:p14="http://schemas.microsoft.com/office/powerpoint/2010/main" val="408259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612989-DDB4-4EC2-98C1-CC9A0FB265F3}"/>
              </a:ext>
            </a:extLst>
          </p:cNvPr>
          <p:cNvGrpSpPr/>
          <p:nvPr/>
        </p:nvGrpSpPr>
        <p:grpSpPr>
          <a:xfrm>
            <a:off x="868470" y="0"/>
            <a:ext cx="3190617" cy="584775"/>
            <a:chOff x="868470" y="0"/>
            <a:chExt cx="3190617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724FF0-0A7F-447E-B223-F91A6F63B182}"/>
                </a:ext>
              </a:extLst>
            </p:cNvPr>
            <p:cNvSpPr txBox="1"/>
            <p:nvPr/>
          </p:nvSpPr>
          <p:spPr>
            <a:xfrm>
              <a:off x="1402591" y="0"/>
              <a:ext cx="2656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테이블 구조도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E247AD6-5137-44FE-90F4-4D158332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440079" y="584775"/>
              <a:ext cx="24939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23068B-2AD5-4DB2-B34A-A4CC0B753D25}"/>
                </a:ext>
              </a:extLst>
            </p:cNvPr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2D02050-4343-47C1-928F-9759337C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83211"/>
              </p:ext>
            </p:extLst>
          </p:nvPr>
        </p:nvGraphicFramePr>
        <p:xfrm>
          <a:off x="3604240" y="1357822"/>
          <a:ext cx="7932354" cy="172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03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249815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EL_NUM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EL_ID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EL_ACTIVITY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Varchar(40)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EL_DATE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Varchar(50)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A5508EE1-4AB4-4AC6-A14B-FA96E943D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38956"/>
              </p:ext>
            </p:extLst>
          </p:nvPr>
        </p:nvGraphicFramePr>
        <p:xfrm>
          <a:off x="690916" y="1357822"/>
          <a:ext cx="26021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661">
                  <a:extLst>
                    <a:ext uri="{9D8B030D-6E8A-4147-A177-3AD203B41FA5}">
                      <a16:colId xmlns:a16="http://schemas.microsoft.com/office/drawing/2014/main" val="3180108439"/>
                    </a:ext>
                  </a:extLst>
                </a:gridCol>
                <a:gridCol w="2008482">
                  <a:extLst>
                    <a:ext uri="{9D8B030D-6E8A-4147-A177-3AD203B41FA5}">
                      <a16:colId xmlns:a16="http://schemas.microsoft.com/office/drawing/2014/main" val="35513583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Emp_Log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PK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EL_NUM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9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FK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EL_ID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8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EL_ACTIVITY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8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EL_DATE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8509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ECBEF-9EFD-42AF-823D-24062B1CAC22}"/>
              </a:ext>
            </a:extLst>
          </p:cNvPr>
          <p:cNvSpPr/>
          <p:nvPr/>
        </p:nvSpPr>
        <p:spPr>
          <a:xfrm>
            <a:off x="690916" y="905061"/>
            <a:ext cx="793235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Emp_Log </a:t>
            </a:r>
            <a:r>
              <a:rPr lang="ko-KR" altLang="en-US" sz="2000" b="1" dirty="0">
                <a:solidFill>
                  <a:schemeClr val="tx1"/>
                </a:solidFill>
              </a:rPr>
              <a:t>테이블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직원 로그 테이블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380E522A-A55F-46D7-97FF-D5B3B7682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14942"/>
              </p:ext>
            </p:extLst>
          </p:nvPr>
        </p:nvGraphicFramePr>
        <p:xfrm>
          <a:off x="3604240" y="4098708"/>
          <a:ext cx="7932354" cy="206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59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PL_NUM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PL_TITLE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PL_PRICE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PL_DATE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Varchar(50)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4659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743B1FA1-1BDA-4196-9FE0-98C57103C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07167"/>
              </p:ext>
            </p:extLst>
          </p:nvPr>
        </p:nvGraphicFramePr>
        <p:xfrm>
          <a:off x="690916" y="4098708"/>
          <a:ext cx="26021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661">
                  <a:extLst>
                    <a:ext uri="{9D8B030D-6E8A-4147-A177-3AD203B41FA5}">
                      <a16:colId xmlns:a16="http://schemas.microsoft.com/office/drawing/2014/main" val="3180108439"/>
                    </a:ext>
                  </a:extLst>
                </a:gridCol>
                <a:gridCol w="2008482">
                  <a:extLst>
                    <a:ext uri="{9D8B030D-6E8A-4147-A177-3AD203B41FA5}">
                      <a16:colId xmlns:a16="http://schemas.microsoft.com/office/drawing/2014/main" val="35513583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Pay_Log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PK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PL_NUM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9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FK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M_ID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8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PL_TITLE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8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PL_PRICE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8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PL_DATE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3920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C7EC10-303D-4024-ABF0-C1D438A6F7CA}"/>
              </a:ext>
            </a:extLst>
          </p:cNvPr>
          <p:cNvSpPr/>
          <p:nvPr/>
        </p:nvSpPr>
        <p:spPr>
          <a:xfrm>
            <a:off x="655406" y="3664783"/>
            <a:ext cx="793235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Pay_Log </a:t>
            </a:r>
            <a:r>
              <a:rPr lang="ko-KR" altLang="en-US" sz="2000" b="1" dirty="0">
                <a:solidFill>
                  <a:schemeClr val="tx1"/>
                </a:solidFill>
              </a:rPr>
              <a:t>테이블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데이터 출력용 결제 내역 테이블</a:t>
            </a:r>
          </a:p>
        </p:txBody>
      </p:sp>
    </p:spTree>
    <p:extLst>
      <p:ext uri="{BB962C8B-B14F-4D97-AF65-F5344CB8AC3E}">
        <p14:creationId xmlns:p14="http://schemas.microsoft.com/office/powerpoint/2010/main" val="16721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612989-DDB4-4EC2-98C1-CC9A0FB265F3}"/>
              </a:ext>
            </a:extLst>
          </p:cNvPr>
          <p:cNvGrpSpPr/>
          <p:nvPr/>
        </p:nvGrpSpPr>
        <p:grpSpPr>
          <a:xfrm>
            <a:off x="868470" y="0"/>
            <a:ext cx="3190617" cy="584775"/>
            <a:chOff x="868470" y="0"/>
            <a:chExt cx="3190617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724FF0-0A7F-447E-B223-F91A6F63B182}"/>
                </a:ext>
              </a:extLst>
            </p:cNvPr>
            <p:cNvSpPr txBox="1"/>
            <p:nvPr/>
          </p:nvSpPr>
          <p:spPr>
            <a:xfrm>
              <a:off x="1402591" y="0"/>
              <a:ext cx="2656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00002F"/>
                  </a:solidFill>
                  <a:latin typeface="+mj-ea"/>
                  <a:ea typeface="+mj-ea"/>
                </a:rPr>
                <a:t>테이블 구조도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E247AD6-5137-44FE-90F4-4D158332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440079" y="584775"/>
              <a:ext cx="24939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23068B-2AD5-4DB2-B34A-A4CC0B753D25}"/>
                </a:ext>
              </a:extLst>
            </p:cNvPr>
            <p:cNvSpPr txBox="1"/>
            <p:nvPr/>
          </p:nvSpPr>
          <p:spPr>
            <a:xfrm>
              <a:off x="868470" y="61554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00002F"/>
                  </a:solidFill>
                  <a:latin typeface="+mj-ea"/>
                  <a:ea typeface="+mj-ea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2D02050-4343-47C1-928F-9759337C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943"/>
              </p:ext>
            </p:extLst>
          </p:nvPr>
        </p:nvGraphicFramePr>
        <p:xfrm>
          <a:off x="3586485" y="1997013"/>
          <a:ext cx="7932354" cy="31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14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261104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322059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S_KIND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S_NAME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S_TEL1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S_TEL2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S_TEL3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4659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S_DEPT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Varchar(30)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59762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S_START_DT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Varchar(50)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48190"/>
                  </a:ext>
                </a:extLst>
              </a:tr>
              <a:tr h="337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S_END_DT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Varchar(50)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NULL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56676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68DEDD03-48F6-4D10-922F-A729D980B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26958"/>
              </p:ext>
            </p:extLst>
          </p:nvPr>
        </p:nvGraphicFramePr>
        <p:xfrm>
          <a:off x="673161" y="1997013"/>
          <a:ext cx="260214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661">
                  <a:extLst>
                    <a:ext uri="{9D8B030D-6E8A-4147-A177-3AD203B41FA5}">
                      <a16:colId xmlns:a16="http://schemas.microsoft.com/office/drawing/2014/main" val="3180108439"/>
                    </a:ext>
                  </a:extLst>
                </a:gridCol>
                <a:gridCol w="2008482">
                  <a:extLst>
                    <a:ext uri="{9D8B030D-6E8A-4147-A177-3AD203B41FA5}">
                      <a16:colId xmlns:a16="http://schemas.microsoft.com/office/drawing/2014/main" val="35513583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SNS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PK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S_KIND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9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S_NAME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8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S_TEL1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8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S_TEL2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8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S_TEL3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3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S_DEPT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1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S_START_DT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53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S_END_DT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19967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F95B709-0341-4122-9A62-56B8025BF395}"/>
              </a:ext>
            </a:extLst>
          </p:cNvPr>
          <p:cNvSpPr/>
          <p:nvPr/>
        </p:nvSpPr>
        <p:spPr>
          <a:xfrm>
            <a:off x="673161" y="1544252"/>
            <a:ext cx="793235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SNS </a:t>
            </a:r>
            <a:r>
              <a:rPr lang="ko-KR" altLang="en-US" sz="2000" b="1" dirty="0">
                <a:solidFill>
                  <a:schemeClr val="tx1"/>
                </a:solidFill>
              </a:rPr>
              <a:t>테이블 </a:t>
            </a:r>
            <a:r>
              <a:rPr lang="en-US" altLang="ko-KR" sz="2000" dirty="0">
                <a:solidFill>
                  <a:schemeClr val="tx1"/>
                </a:solidFill>
              </a:rPr>
              <a:t>– SNS</a:t>
            </a:r>
            <a:r>
              <a:rPr lang="ko-KR" altLang="en-US" sz="2000" dirty="0">
                <a:solidFill>
                  <a:schemeClr val="tx1"/>
                </a:solidFill>
              </a:rPr>
              <a:t>사 담당자 정보 테이블</a:t>
            </a:r>
          </a:p>
        </p:txBody>
      </p:sp>
    </p:spTree>
    <p:extLst>
      <p:ext uri="{BB962C8B-B14F-4D97-AF65-F5344CB8AC3E}">
        <p14:creationId xmlns:p14="http://schemas.microsoft.com/office/powerpoint/2010/main" val="201163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20972-19D8-4941-B00E-4267A45AC4E9}"/>
              </a:ext>
            </a:extLst>
          </p:cNvPr>
          <p:cNvSpPr txBox="1"/>
          <p:nvPr/>
        </p:nvSpPr>
        <p:spPr>
          <a:xfrm>
            <a:off x="3791523" y="2228671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spc="-300" dirty="0">
                <a:solidFill>
                  <a:srgbClr val="00002F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B1B4D-58BD-4893-AB36-7F024771AFB6}"/>
              </a:ext>
            </a:extLst>
          </p:cNvPr>
          <p:cNvSpPr/>
          <p:nvPr/>
        </p:nvSpPr>
        <p:spPr>
          <a:xfrm>
            <a:off x="3050795" y="3429000"/>
            <a:ext cx="6090410" cy="103281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대표</a:t>
            </a:r>
            <a:r>
              <a:rPr lang="en-US" altLang="ko-KR" sz="2400" b="1" dirty="0">
                <a:latin typeface="+mj-ea"/>
                <a:ea typeface="+mj-ea"/>
              </a:rPr>
              <a:t>: 20203308 </a:t>
            </a:r>
            <a:r>
              <a:rPr lang="ko-KR" altLang="en-US" sz="2400" b="1" dirty="0">
                <a:latin typeface="+mj-ea"/>
                <a:ea typeface="+mj-ea"/>
              </a:rPr>
              <a:t>박수현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ko-KR" altLang="en-US" sz="2400" b="1" dirty="0">
                <a:latin typeface="+mj-ea"/>
                <a:ea typeface="+mj-ea"/>
              </a:rPr>
              <a:t>사원</a:t>
            </a:r>
            <a:r>
              <a:rPr lang="en-US" altLang="ko-KR" sz="2400" b="1" dirty="0">
                <a:latin typeface="+mj-ea"/>
                <a:ea typeface="+mj-ea"/>
              </a:rPr>
              <a:t>: 20203316 </a:t>
            </a:r>
            <a:r>
              <a:rPr lang="ko-KR" altLang="en-US" sz="2400" b="1" dirty="0">
                <a:latin typeface="+mj-ea"/>
                <a:ea typeface="+mj-ea"/>
              </a:rPr>
              <a:t>조성윤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497</Words>
  <Application>Microsoft Office PowerPoint</Application>
  <PresentationFormat>와이드스크린</PresentationFormat>
  <Paragraphs>206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 수현</cp:lastModifiedBy>
  <cp:revision>674</cp:revision>
  <dcterms:created xsi:type="dcterms:W3CDTF">2017-05-29T09:12:16Z</dcterms:created>
  <dcterms:modified xsi:type="dcterms:W3CDTF">2020-10-28T14:42:29Z</dcterms:modified>
</cp:coreProperties>
</file>