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68" r:id="rId11"/>
    <p:sldId id="257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BDD7EE"/>
    <a:srgbClr val="A28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0D4C5-0256-4553-BBB0-554D19DB463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B7619-B1EF-4E7A-BF33-5DA0CA703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7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D1F2-D5D0-41EC-89C6-5CA6E01C51B7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AAA5-0D85-47CA-A7E8-5D76A31E9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73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693D-F9B0-4792-AA3A-B3A9C5E97EB2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AAA5-0D85-47CA-A7E8-5D76A31E9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6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45FB-7677-4EDB-AEB5-26F08DDA0246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AAA5-0D85-47CA-A7E8-5D76A31E9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32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3579-71C7-4B30-8FB7-C3C244C74025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AAA5-0D85-47CA-A7E8-5D76A31E9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8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38A0-08D9-4AC1-8DB9-C39A7F0D4F20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AAA5-0D85-47CA-A7E8-5D76A31E9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9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92D5-206A-4B74-A402-9750859C7CC0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AAA5-0D85-47CA-A7E8-5D76A31E9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4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01A4-5F2D-45D0-83C7-28665901A326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AAA5-0D85-47CA-A7E8-5D76A31E9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2A1-2465-4F7E-B55A-85A8BEE13999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AAA5-0D85-47CA-A7E8-5D76A31E9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18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C767-7216-415A-A88A-9820E1F947B8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AAA5-0D85-47CA-A7E8-5D76A31E9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5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8C08-CCBB-4F1D-BF93-5685C2A3AF35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AAA5-0D85-47CA-A7E8-5D76A31E9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97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4080-2D82-4E1D-91F6-A972E0CEDDA2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AAA5-0D85-47CA-A7E8-5D76A31E9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1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D11D-75A4-4F80-9205-22AA15646C5D}" type="datetime1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5AAA5-0D85-47CA-A7E8-5D76A31E9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3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15414"/>
            <a:ext cx="9144000" cy="900635"/>
          </a:xfrm>
        </p:spPr>
        <p:txBody>
          <a:bodyPr>
            <a:normAutofit/>
          </a:bodyPr>
          <a:lstStyle/>
          <a:p>
            <a:r>
              <a:rPr lang="ko-KR" altLang="en-US" sz="4200" dirty="0" smtClean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</a:rPr>
              <a:t>객체지향 프로그래밍 언어 활용하기</a:t>
            </a:r>
            <a:endParaRPr lang="ko-KR" altLang="en-US" sz="4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김현준</a:t>
            </a:r>
            <a:endParaRPr lang="ko-KR" altLang="en-US" dirty="0"/>
          </a:p>
        </p:txBody>
      </p:sp>
      <p:sp>
        <p:nvSpPr>
          <p:cNvPr id="6" name="순서도: 처리 5"/>
          <p:cNvSpPr/>
          <p:nvPr/>
        </p:nvSpPr>
        <p:spPr>
          <a:xfrm>
            <a:off x="1539548" y="419876"/>
            <a:ext cx="9144000" cy="55983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9286" y="103581"/>
            <a:ext cx="278052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200" b="1" cap="none" spc="50" dirty="0" smtClean="0">
                <a:ln w="0"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 UI Semilight" panose="020B0400000000000000" pitchFamily="34" charset="-128"/>
              </a:rPr>
              <a:t>객체지향 프로그래밍 언어 활용하기</a:t>
            </a:r>
            <a:endParaRPr lang="en-US" altLang="ko-KR" sz="1200" b="1" cap="none" spc="50" dirty="0">
              <a:ln w="0"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AAA5-0D85-47CA-A7E8-5D76A31E94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989" y="2029965"/>
            <a:ext cx="2705478" cy="2810267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1539548" y="419876"/>
            <a:ext cx="9144000" cy="55983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9286" y="103581"/>
            <a:ext cx="278052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200" b="1" cap="none" spc="50" dirty="0" smtClean="0">
                <a:ln w="0"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 UI Semilight" panose="020B0400000000000000" pitchFamily="34" charset="-128"/>
              </a:rPr>
              <a:t>객체지향 프로그래밍 언어 활용하기</a:t>
            </a:r>
            <a:endParaRPr lang="en-US" altLang="ko-KR" sz="1200" b="1" cap="none" spc="50" dirty="0">
              <a:ln w="0"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4" name="순서도: 대체 처리 3"/>
          <p:cNvSpPr/>
          <p:nvPr/>
        </p:nvSpPr>
        <p:spPr>
          <a:xfrm>
            <a:off x="1533331" y="1640006"/>
            <a:ext cx="1440000" cy="68064"/>
          </a:xfrm>
          <a:prstGeom prst="flowChartAlternateProcess">
            <a:avLst/>
          </a:prstGeom>
          <a:solidFill>
            <a:srgbClr val="CC99FF">
              <a:alpha val="50000"/>
            </a:srgbClr>
          </a:solidFill>
          <a:ln>
            <a:solidFill>
              <a:srgbClr val="CC99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대체 처리 8"/>
          <p:cNvSpPr/>
          <p:nvPr/>
        </p:nvSpPr>
        <p:spPr>
          <a:xfrm>
            <a:off x="5400000" y="1533600"/>
            <a:ext cx="5400000" cy="68064"/>
          </a:xfrm>
          <a:prstGeom prst="flowChartAlternateProcess">
            <a:avLst/>
          </a:prstGeom>
          <a:solidFill>
            <a:srgbClr val="CC99FF">
              <a:alpha val="50000"/>
            </a:srgbClr>
          </a:solidFill>
          <a:ln>
            <a:solidFill>
              <a:srgbClr val="CC99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AAA5-0D85-47CA-A7E8-5D76A31E944E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00000" y="2032740"/>
            <a:ext cx="2957801" cy="4825259"/>
          </a:xfrm>
          <a:ln>
            <a:solidFill>
              <a:srgbClr val="CC99FF">
                <a:alpha val="20000"/>
              </a:srgbClr>
            </a:solidFill>
          </a:ln>
        </p:spPr>
        <p:txBody>
          <a:bodyPr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중첩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for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 중 첫번째는 줄을 몇 번 반복 할 것인지에 관한 식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0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부터 시작하여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까지 반복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씩 증가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lvl="1" algn="l"/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두번째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for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문은 앞쪽 ☆을 몇 번 반복할 것인지에 관한 식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n-1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부터 시작하여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 </a:t>
            </a:r>
            <a:r>
              <a:rPr lang="en-US" altLang="ko-KR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보다 </a:t>
            </a:r>
            <a:r>
              <a:rPr lang="ko-KR" altLang="en-US" sz="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때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까지 반복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씩 감소 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세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번째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for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문은 ★을 몇 번 반복할 것인지에 관한 식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0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부터 시작하여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2*i+1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보다 작거나 같을 때 까지 반복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씩 증가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네번째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for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문은 뒤쪽 ☆을 몇 번 반복할 것인지에 관한 식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n-1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부터 시작하여 </a:t>
            </a:r>
            <a:r>
              <a:rPr lang="en-US" altLang="ko-KR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보다 </a:t>
            </a:r>
            <a:r>
              <a:rPr lang="ko-KR" altLang="en-US" sz="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때 까지 반복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씩 감소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한 줄씩 입력하기 위해 </a:t>
            </a:r>
            <a:r>
              <a:rPr lang="en-US" altLang="ko-KR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println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역슬래쉬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n”)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사용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1533329" y="1640569"/>
            <a:ext cx="2814736" cy="900635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dirty="0" smtClean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</a:rPr>
              <a:t>문제 </a:t>
            </a:r>
            <a:r>
              <a:rPr lang="en-US" altLang="ko-KR" sz="4200" dirty="0" smtClean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</a:rPr>
              <a:t>3-2</a:t>
            </a:r>
            <a:endParaRPr lang="ko-KR" altLang="en-US" sz="4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533329" y="2541204"/>
            <a:ext cx="2469504" cy="900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200" dirty="0" smtClean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</a:rPr>
              <a:t>풀이과정</a:t>
            </a:r>
            <a:endParaRPr lang="ko-KR" altLang="en-US" sz="4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42499" y="2284664"/>
            <a:ext cx="3032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endParaRPr lang="en-US" altLang="ko-KR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45787" y="2691165"/>
            <a:ext cx="3032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endParaRPr lang="en-US" altLang="ko-KR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45787" y="3380575"/>
            <a:ext cx="3032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endParaRPr lang="en-US" altLang="ko-KR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45787" y="3937091"/>
            <a:ext cx="3032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endParaRPr lang="en-US" altLang="ko-KR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45787" y="4426280"/>
            <a:ext cx="3032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endParaRPr lang="en-US" altLang="ko-KR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056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AAA5-0D85-47CA-A7E8-5D76A31E94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AAA5-0D85-47CA-A7E8-5D76A31E94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05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3330" y="1640569"/>
            <a:ext cx="1440000" cy="900635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dirty="0" smtClean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</a:rPr>
              <a:t>목차</a:t>
            </a:r>
            <a:endParaRPr lang="ko-KR" altLang="en-US" sz="4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00000" y="2700000"/>
            <a:ext cx="2245567" cy="38213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1 </a:t>
            </a:r>
            <a:r>
              <a:rPr lang="en-US" altLang="ko-KR" sz="1600" dirty="0" smtClean="0"/>
              <a:t>p03~p04</a:t>
            </a:r>
            <a:endParaRPr lang="en-US" altLang="ko-KR" dirty="0" smtClean="0"/>
          </a:p>
        </p:txBody>
      </p:sp>
      <p:sp>
        <p:nvSpPr>
          <p:cNvPr id="6" name="순서도: 처리 5"/>
          <p:cNvSpPr/>
          <p:nvPr/>
        </p:nvSpPr>
        <p:spPr>
          <a:xfrm>
            <a:off x="1539548" y="419876"/>
            <a:ext cx="9144000" cy="55983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9286" y="103581"/>
            <a:ext cx="278052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200" b="1" cap="none" spc="50" dirty="0" smtClean="0">
                <a:ln w="0"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 UI Semilight" panose="020B0400000000000000" pitchFamily="34" charset="-128"/>
              </a:rPr>
              <a:t>객체지향 프로그래밍 언어 활용하기</a:t>
            </a:r>
            <a:endParaRPr lang="en-US" altLang="ko-KR" sz="1200" b="1" cap="none" spc="50" dirty="0">
              <a:ln w="0"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4" name="순서도: 대체 처리 3"/>
          <p:cNvSpPr/>
          <p:nvPr/>
        </p:nvSpPr>
        <p:spPr>
          <a:xfrm>
            <a:off x="1533331" y="1640006"/>
            <a:ext cx="1440000" cy="68064"/>
          </a:xfrm>
          <a:prstGeom prst="flowChartAlternateProcess">
            <a:avLst/>
          </a:prstGeom>
          <a:solidFill>
            <a:srgbClr val="CC99FF">
              <a:alpha val="50000"/>
            </a:srgbClr>
          </a:solidFill>
          <a:ln>
            <a:solidFill>
              <a:srgbClr val="CC99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5400000" y="3420000"/>
            <a:ext cx="2245567" cy="382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600" dirty="0" smtClean="0"/>
              <a:t>2. </a:t>
            </a:r>
            <a:r>
              <a:rPr lang="ko-KR" altLang="en-US" sz="2600" dirty="0" smtClean="0"/>
              <a:t>문제 </a:t>
            </a:r>
            <a:r>
              <a:rPr lang="en-US" altLang="ko-KR" sz="2600" dirty="0" smtClean="0"/>
              <a:t>2 </a:t>
            </a:r>
            <a:r>
              <a:rPr lang="en-US" altLang="ko-KR" sz="1800" dirty="0" smtClean="0"/>
              <a:t>p05~p06</a:t>
            </a:r>
            <a:endParaRPr lang="en-US" altLang="ko-KR" sz="1800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5400000" y="4140000"/>
            <a:ext cx="2801608" cy="116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200" dirty="0" smtClean="0"/>
              <a:t>3. </a:t>
            </a:r>
            <a:r>
              <a:rPr lang="ko-KR" altLang="en-US" sz="2200" dirty="0" smtClean="0"/>
              <a:t>문제 </a:t>
            </a:r>
            <a:r>
              <a:rPr lang="en-US" altLang="ko-KR" sz="2200" dirty="0" smtClean="0"/>
              <a:t>3-1</a:t>
            </a:r>
          </a:p>
          <a:p>
            <a:pPr algn="l"/>
            <a:r>
              <a:rPr lang="en-US" altLang="ko-KR" sz="2200" dirty="0" smtClean="0"/>
              <a:t>   </a:t>
            </a:r>
            <a:r>
              <a:rPr lang="ko-KR" altLang="en-US" sz="2200" dirty="0" smtClean="0"/>
              <a:t>문제 </a:t>
            </a:r>
            <a:r>
              <a:rPr lang="en-US" altLang="ko-KR" sz="2200" dirty="0" smtClean="0"/>
              <a:t>3-2</a:t>
            </a:r>
            <a:endParaRPr lang="en-US" altLang="ko-KR" sz="2200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5400000" y="2520000"/>
            <a:ext cx="1440000" cy="68064"/>
          </a:xfrm>
          <a:prstGeom prst="flowChartAlternateProcess">
            <a:avLst/>
          </a:prstGeom>
          <a:solidFill>
            <a:srgbClr val="CC99FF">
              <a:alpha val="50000"/>
            </a:srgbClr>
          </a:solidFill>
          <a:ln>
            <a:solidFill>
              <a:srgbClr val="CC99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대체 처리 13"/>
          <p:cNvSpPr/>
          <p:nvPr/>
        </p:nvSpPr>
        <p:spPr>
          <a:xfrm>
            <a:off x="5400000" y="3240000"/>
            <a:ext cx="1440000" cy="68064"/>
          </a:xfrm>
          <a:prstGeom prst="flowChartAlternateProcess">
            <a:avLst/>
          </a:prstGeom>
          <a:solidFill>
            <a:srgbClr val="CC99FF">
              <a:alpha val="50000"/>
            </a:srgbClr>
          </a:solidFill>
          <a:ln>
            <a:solidFill>
              <a:srgbClr val="CC99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대체 처리 14"/>
          <p:cNvSpPr/>
          <p:nvPr/>
        </p:nvSpPr>
        <p:spPr>
          <a:xfrm>
            <a:off x="5400000" y="3960000"/>
            <a:ext cx="1440000" cy="68064"/>
          </a:xfrm>
          <a:prstGeom prst="flowChartAlternateProcess">
            <a:avLst/>
          </a:prstGeom>
          <a:solidFill>
            <a:srgbClr val="CC99FF">
              <a:alpha val="50000"/>
            </a:srgbClr>
          </a:solidFill>
          <a:ln>
            <a:solidFill>
              <a:srgbClr val="CC99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AAA5-0D85-47CA-A7E8-5D76A31E94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3329" y="1640569"/>
            <a:ext cx="1928327" cy="900635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dirty="0" smtClean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</a:rPr>
              <a:t>문제 </a:t>
            </a:r>
            <a:r>
              <a:rPr lang="en-US" altLang="ko-KR" sz="4200" dirty="0" smtClean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</a:rPr>
              <a:t>1</a:t>
            </a:r>
            <a:endParaRPr lang="ko-KR" altLang="en-US" sz="4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00000" y="1785601"/>
            <a:ext cx="5843388" cy="382137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첫째 줄에는 별 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개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둘째 줄에는 별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개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N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번째 줄에는 별 </a:t>
            </a:r>
            <a:r>
              <a:rPr lang="en-US" altLang="ko-KR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</a:t>
            </a:r>
            <a:r>
              <a:rPr lang="ko-KR" altLang="en-US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개를 찍는 문제</a:t>
            </a:r>
            <a:endParaRPr lang="en-US" altLang="ko-KR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1539548" y="419876"/>
            <a:ext cx="9144000" cy="55983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9286" y="103581"/>
            <a:ext cx="278052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200" b="1" cap="none" spc="50" dirty="0" smtClean="0">
                <a:ln w="0"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 UI Semilight" panose="020B0400000000000000" pitchFamily="34" charset="-128"/>
              </a:rPr>
              <a:t>객체지향 프로그래밍 언어 활용하기</a:t>
            </a:r>
            <a:endParaRPr lang="en-US" altLang="ko-KR" sz="1200" b="1" cap="none" spc="50" dirty="0">
              <a:ln w="0"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4" name="순서도: 대체 처리 3"/>
          <p:cNvSpPr/>
          <p:nvPr/>
        </p:nvSpPr>
        <p:spPr>
          <a:xfrm>
            <a:off x="1533331" y="1640006"/>
            <a:ext cx="1440000" cy="68064"/>
          </a:xfrm>
          <a:prstGeom prst="flowChartAlternateProcess">
            <a:avLst/>
          </a:prstGeom>
          <a:solidFill>
            <a:srgbClr val="CC99FF">
              <a:alpha val="50000"/>
            </a:srgbClr>
          </a:solidFill>
          <a:ln>
            <a:solidFill>
              <a:srgbClr val="CC99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대체 처리 8"/>
          <p:cNvSpPr/>
          <p:nvPr/>
        </p:nvSpPr>
        <p:spPr>
          <a:xfrm>
            <a:off x="5400000" y="1533600"/>
            <a:ext cx="5400000" cy="68064"/>
          </a:xfrm>
          <a:prstGeom prst="flowChartAlternateProcess">
            <a:avLst/>
          </a:prstGeom>
          <a:solidFill>
            <a:srgbClr val="CC99FF">
              <a:alpha val="50000"/>
            </a:srgbClr>
          </a:solidFill>
          <a:ln>
            <a:solidFill>
              <a:srgbClr val="CC99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5400000" y="2277268"/>
            <a:ext cx="5843388" cy="382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3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입력조건</a:t>
            </a:r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</a:t>
            </a:r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첫째 줄에 </a:t>
            </a:r>
            <a:r>
              <a:rPr lang="en-US" altLang="ko-KR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N( 1 &lt;= N &lt;= 100 )</a:t>
            </a:r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주어진다</a:t>
            </a:r>
            <a:r>
              <a:rPr lang="en-US" altLang="ko-KR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en-US" altLang="ko-KR" sz="13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5400000" y="2768935"/>
            <a:ext cx="5843388" cy="382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3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출력조건</a:t>
            </a:r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</a:t>
            </a:r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첫째 줄부터 </a:t>
            </a:r>
            <a:r>
              <a:rPr lang="en-US" altLang="ko-KR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</a:t>
            </a:r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번째 줄까지 차례대로 별을 출력한다</a:t>
            </a:r>
            <a:r>
              <a:rPr lang="en-US" altLang="ko-KR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en-US" altLang="ko-KR" sz="13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6755363" y="3260602"/>
            <a:ext cx="858417" cy="648925"/>
          </a:xfrm>
          <a:prstGeom prst="rect">
            <a:avLst/>
          </a:prstGeom>
          <a:ln cap="rnd" cmpd="sng">
            <a:solidFill>
              <a:schemeClr val="tx1">
                <a:alpha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예제 입력</a:t>
            </a:r>
            <a:r>
              <a:rPr lang="en-US" altLang="ko-KR" sz="13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/>
            </a:r>
            <a:br>
              <a:rPr lang="en-US" altLang="ko-KR" sz="13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</a:br>
            <a:endParaRPr lang="en-US" altLang="ko-KR" sz="13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</a:t>
            </a:r>
            <a:endParaRPr lang="en-US" altLang="ko-KR" sz="13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6755363" y="4019057"/>
            <a:ext cx="1194319" cy="1896551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예제 출력</a:t>
            </a: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algn="l"/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*</a:t>
            </a:r>
          </a:p>
          <a:p>
            <a:pPr algn="l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**</a:t>
            </a:r>
          </a:p>
          <a:p>
            <a:pPr algn="l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***</a:t>
            </a:r>
          </a:p>
          <a:p>
            <a:pPr algn="l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****</a:t>
            </a:r>
          </a:p>
          <a:p>
            <a:pPr algn="l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*****</a:t>
            </a:r>
          </a:p>
        </p:txBody>
      </p:sp>
      <p:sp>
        <p:nvSpPr>
          <p:cNvPr id="5" name="뺄셈 기호 4"/>
          <p:cNvSpPr/>
          <p:nvPr/>
        </p:nvSpPr>
        <p:spPr>
          <a:xfrm>
            <a:off x="6746030" y="3480318"/>
            <a:ext cx="85680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뺄셈 기호 18"/>
          <p:cNvSpPr/>
          <p:nvPr/>
        </p:nvSpPr>
        <p:spPr>
          <a:xfrm>
            <a:off x="6746030" y="4348303"/>
            <a:ext cx="119520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AAA5-0D85-47CA-A7E8-5D76A31E94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2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/>
          <p:cNvSpPr/>
          <p:nvPr/>
        </p:nvSpPr>
        <p:spPr>
          <a:xfrm>
            <a:off x="1539548" y="419876"/>
            <a:ext cx="9144000" cy="55983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9286" y="103581"/>
            <a:ext cx="278052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200" b="1" cap="none" spc="50" dirty="0" smtClean="0">
                <a:ln w="0"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 UI Semilight" panose="020B0400000000000000" pitchFamily="34" charset="-128"/>
              </a:rPr>
              <a:t>객체지향 프로그래밍 언어 활용하기</a:t>
            </a:r>
            <a:endParaRPr lang="en-US" altLang="ko-KR" sz="1200" b="1" cap="none" spc="50" dirty="0">
              <a:ln w="0"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4" name="순서도: 대체 처리 3"/>
          <p:cNvSpPr/>
          <p:nvPr/>
        </p:nvSpPr>
        <p:spPr>
          <a:xfrm>
            <a:off x="1533331" y="1640006"/>
            <a:ext cx="1440000" cy="68064"/>
          </a:xfrm>
          <a:prstGeom prst="flowChartAlternateProcess">
            <a:avLst/>
          </a:prstGeom>
          <a:solidFill>
            <a:srgbClr val="CC99FF">
              <a:alpha val="50000"/>
            </a:srgbClr>
          </a:solidFill>
          <a:ln>
            <a:solidFill>
              <a:srgbClr val="CC99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대체 처리 8"/>
          <p:cNvSpPr/>
          <p:nvPr/>
        </p:nvSpPr>
        <p:spPr>
          <a:xfrm>
            <a:off x="5400000" y="1533600"/>
            <a:ext cx="5400000" cy="68064"/>
          </a:xfrm>
          <a:prstGeom prst="flowChartAlternateProcess">
            <a:avLst/>
          </a:prstGeom>
          <a:solidFill>
            <a:srgbClr val="CC99FF">
              <a:alpha val="50000"/>
            </a:srgbClr>
          </a:solidFill>
          <a:ln>
            <a:solidFill>
              <a:srgbClr val="CC99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AAA5-0D85-47CA-A7E8-5D76A31E944E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1849523"/>
            <a:ext cx="4686954" cy="3886742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34672" y="2308117"/>
            <a:ext cx="2845837" cy="3150293"/>
          </a:xfrm>
          <a:ln>
            <a:solidFill>
              <a:srgbClr val="CC99FF">
                <a:alpha val="20000"/>
              </a:srgbClr>
            </a:solidFill>
          </a:ln>
        </p:spPr>
        <p:txBody>
          <a:bodyPr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숫자를 입력 받아야 하므로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Scanner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사용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중첩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for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 중 첫번째는 줄을 몇 번 반복 할 것인지에 관한 식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부터 시작하여 입력 받은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값 까지 반복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start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씩 증가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lvl="1" algn="l"/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두번째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for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문은 별을 </a:t>
            </a:r>
            <a:r>
              <a:rPr lang="ko-KR" altLang="en-US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몇번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반복할 것인지에 관한 식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부터 시작하여 해당하는 줄인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start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까지 반복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end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씩 증가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한 줄씩 입력하기 위해 </a:t>
            </a:r>
            <a:r>
              <a:rPr lang="en-US" altLang="ko-KR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println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(“”)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사용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1533329" y="1640569"/>
            <a:ext cx="1928327" cy="900635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dirty="0" smtClean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</a:rPr>
              <a:t>문제 </a:t>
            </a:r>
            <a:r>
              <a:rPr lang="en-US" altLang="ko-KR" sz="4200" dirty="0" smtClean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</a:rPr>
              <a:t>1</a:t>
            </a:r>
            <a:endParaRPr lang="ko-KR" altLang="en-US" sz="4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533329" y="2541204"/>
            <a:ext cx="2469504" cy="900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200" dirty="0" smtClean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</a:rPr>
              <a:t>풀이과정</a:t>
            </a:r>
            <a:endParaRPr lang="ko-KR" altLang="en-US" sz="4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897701" y="2771388"/>
            <a:ext cx="3032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endParaRPr lang="en-US" altLang="ko-KR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97699" y="3339201"/>
            <a:ext cx="3032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endParaRPr lang="en-US" altLang="ko-KR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93641" y="3843464"/>
            <a:ext cx="3032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endParaRPr lang="en-US" altLang="ko-KR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56320" y="4475543"/>
            <a:ext cx="3032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endParaRPr lang="en-US" altLang="ko-KR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2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3329" y="1640569"/>
            <a:ext cx="1928327" cy="900635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dirty="0" smtClean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</a:rPr>
              <a:t>문제 </a:t>
            </a:r>
            <a:r>
              <a:rPr lang="en-US" altLang="ko-KR" sz="4200" dirty="0" smtClean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</a:rPr>
              <a:t>2</a:t>
            </a:r>
            <a:endParaRPr lang="ko-KR" altLang="en-US" sz="4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00000" y="1785601"/>
            <a:ext cx="5843388" cy="583621"/>
          </a:xfrm>
        </p:spPr>
        <p:txBody>
          <a:bodyPr>
            <a:normAutofit/>
          </a:bodyPr>
          <a:lstStyle/>
          <a:p>
            <a:pPr algn="l"/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첫째 줄에는 별 </a:t>
            </a:r>
            <a:r>
              <a:rPr lang="en-US" altLang="ko-KR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개</a:t>
            </a:r>
            <a:r>
              <a:rPr lang="en-US" altLang="ko-KR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둘째 줄에는 별 </a:t>
            </a:r>
            <a:r>
              <a:rPr lang="en-US" altLang="ko-KR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</a:t>
            </a:r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개</a:t>
            </a:r>
            <a:r>
              <a:rPr lang="en-US" altLang="ko-KR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N</a:t>
            </a:r>
            <a:r>
              <a:rPr lang="ko-KR" altLang="en-US" sz="13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번재</a:t>
            </a:r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줄에는 별 </a:t>
            </a:r>
            <a:r>
              <a:rPr lang="en-US" altLang="ko-KR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</a:t>
            </a:r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개를 찍는 문제</a:t>
            </a:r>
            <a:endParaRPr lang="en-US" altLang="ko-KR" sz="13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algn="l"/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단</a:t>
            </a:r>
            <a:r>
              <a:rPr lang="en-US" altLang="ko-KR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오른쪽 기준으로 정렬</a:t>
            </a:r>
            <a:endParaRPr lang="en-US" altLang="ko-KR" sz="13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1539548" y="419876"/>
            <a:ext cx="9144000" cy="55983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9286" y="103581"/>
            <a:ext cx="278052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200" b="1" cap="none" spc="50" dirty="0" smtClean="0">
                <a:ln w="0"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 UI Semilight" panose="020B0400000000000000" pitchFamily="34" charset="-128"/>
              </a:rPr>
              <a:t>객체지향 프로그래밍 언어 활용하기</a:t>
            </a:r>
            <a:endParaRPr lang="en-US" altLang="ko-KR" sz="1200" b="1" cap="none" spc="50" dirty="0">
              <a:ln w="0"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4" name="순서도: 대체 처리 3"/>
          <p:cNvSpPr/>
          <p:nvPr/>
        </p:nvSpPr>
        <p:spPr>
          <a:xfrm>
            <a:off x="1533331" y="1640006"/>
            <a:ext cx="1440000" cy="68064"/>
          </a:xfrm>
          <a:prstGeom prst="flowChartAlternateProcess">
            <a:avLst/>
          </a:prstGeom>
          <a:solidFill>
            <a:srgbClr val="CC99FF">
              <a:alpha val="50000"/>
            </a:srgbClr>
          </a:solidFill>
          <a:ln>
            <a:solidFill>
              <a:srgbClr val="CC99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대체 처리 8"/>
          <p:cNvSpPr/>
          <p:nvPr/>
        </p:nvSpPr>
        <p:spPr>
          <a:xfrm>
            <a:off x="5400000" y="1533600"/>
            <a:ext cx="5400000" cy="68064"/>
          </a:xfrm>
          <a:prstGeom prst="flowChartAlternateProcess">
            <a:avLst/>
          </a:prstGeom>
          <a:solidFill>
            <a:srgbClr val="CC99FF">
              <a:alpha val="50000"/>
            </a:srgbClr>
          </a:solidFill>
          <a:ln>
            <a:solidFill>
              <a:srgbClr val="CC99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5400000" y="2501209"/>
            <a:ext cx="5843388" cy="382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3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입력조건</a:t>
            </a:r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</a:t>
            </a:r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첫째 줄에 </a:t>
            </a:r>
            <a:r>
              <a:rPr lang="en-US" altLang="ko-KR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N( 1 &lt;= N &lt;= 100 )</a:t>
            </a:r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주어진다</a:t>
            </a:r>
            <a:r>
              <a:rPr lang="en-US" altLang="ko-KR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en-US" altLang="ko-KR" sz="13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5400000" y="2992876"/>
            <a:ext cx="5843388" cy="382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3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출력조건</a:t>
            </a:r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</a:t>
            </a:r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첫째 줄부터 </a:t>
            </a:r>
            <a:r>
              <a:rPr lang="en-US" altLang="ko-KR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</a:t>
            </a:r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번째 줄까지 차례대로 별을 출력한다</a:t>
            </a:r>
            <a:r>
              <a:rPr lang="en-US" altLang="ko-KR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  <a:endParaRPr lang="en-US" altLang="ko-KR" sz="13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6755363" y="3484543"/>
            <a:ext cx="858417" cy="648925"/>
          </a:xfrm>
          <a:prstGeom prst="rect">
            <a:avLst/>
          </a:prstGeom>
          <a:ln cap="rnd" cmpd="sng">
            <a:solidFill>
              <a:schemeClr val="tx1">
                <a:alpha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예제 입력</a:t>
            </a:r>
            <a:r>
              <a:rPr lang="en-US" altLang="ko-KR" sz="13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/>
            </a:r>
            <a:br>
              <a:rPr lang="en-US" altLang="ko-KR" sz="13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</a:br>
            <a:endParaRPr lang="en-US" altLang="ko-KR" sz="13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r>
              <a:rPr lang="en-US" altLang="ko-KR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</a:t>
            </a:r>
            <a:endParaRPr lang="en-US" altLang="ko-KR" sz="13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6755363" y="4242998"/>
            <a:ext cx="1194319" cy="1896551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예제 출력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/>
            </a:r>
            <a:b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</a:br>
            <a:endParaRPr lang="en-US" altLang="ko-KR" sz="12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algn="l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*</a:t>
            </a:r>
          </a:p>
          <a:p>
            <a:pPr algn="l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**</a:t>
            </a:r>
          </a:p>
          <a:p>
            <a:pPr algn="l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***</a:t>
            </a:r>
          </a:p>
          <a:p>
            <a:pPr algn="l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****</a:t>
            </a:r>
          </a:p>
          <a:p>
            <a:pPr algn="l"/>
            <a:r>
              <a:rPr lang="en-US" altLang="ko-KR" sz="12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*****</a:t>
            </a:r>
          </a:p>
        </p:txBody>
      </p:sp>
      <p:sp>
        <p:nvSpPr>
          <p:cNvPr id="5" name="뺄셈 기호 4"/>
          <p:cNvSpPr/>
          <p:nvPr/>
        </p:nvSpPr>
        <p:spPr>
          <a:xfrm>
            <a:off x="6746030" y="3704259"/>
            <a:ext cx="85680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뺄셈 기호 18"/>
          <p:cNvSpPr/>
          <p:nvPr/>
        </p:nvSpPr>
        <p:spPr>
          <a:xfrm>
            <a:off x="6746030" y="4572244"/>
            <a:ext cx="1195200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>
          <a:xfrm>
            <a:off x="8610600" y="6357600"/>
            <a:ext cx="2743200" cy="365125"/>
          </a:xfrm>
        </p:spPr>
        <p:txBody>
          <a:bodyPr/>
          <a:lstStyle/>
          <a:p>
            <a:fld id="{7C75AAA5-0D85-47CA-A7E8-5D76A31E94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69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/>
          <p:cNvSpPr/>
          <p:nvPr/>
        </p:nvSpPr>
        <p:spPr>
          <a:xfrm>
            <a:off x="1539548" y="419876"/>
            <a:ext cx="9144000" cy="55983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9286" y="103581"/>
            <a:ext cx="278052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200" b="1" cap="none" spc="50" dirty="0" smtClean="0">
                <a:ln w="0"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 UI Semilight" panose="020B0400000000000000" pitchFamily="34" charset="-128"/>
              </a:rPr>
              <a:t>객체지향 프로그래밍 언어 활용하기</a:t>
            </a:r>
            <a:endParaRPr lang="en-US" altLang="ko-KR" sz="1200" b="1" cap="none" spc="50" dirty="0">
              <a:ln w="0"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4" name="순서도: 대체 처리 3"/>
          <p:cNvSpPr/>
          <p:nvPr/>
        </p:nvSpPr>
        <p:spPr>
          <a:xfrm>
            <a:off x="1533331" y="1640006"/>
            <a:ext cx="1440000" cy="68064"/>
          </a:xfrm>
          <a:prstGeom prst="flowChartAlternateProcess">
            <a:avLst/>
          </a:prstGeom>
          <a:solidFill>
            <a:srgbClr val="CC99FF">
              <a:alpha val="50000"/>
            </a:srgbClr>
          </a:solidFill>
          <a:ln>
            <a:solidFill>
              <a:srgbClr val="CC99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대체 처리 8"/>
          <p:cNvSpPr/>
          <p:nvPr/>
        </p:nvSpPr>
        <p:spPr>
          <a:xfrm>
            <a:off x="5400000" y="1533600"/>
            <a:ext cx="5400000" cy="68064"/>
          </a:xfrm>
          <a:prstGeom prst="flowChartAlternateProcess">
            <a:avLst/>
          </a:prstGeom>
          <a:solidFill>
            <a:srgbClr val="CC99FF">
              <a:alpha val="50000"/>
            </a:srgbClr>
          </a:solidFill>
          <a:ln>
            <a:solidFill>
              <a:srgbClr val="CC99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AAA5-0D85-47CA-A7E8-5D76A31E944E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34672" y="2308117"/>
            <a:ext cx="2957801" cy="3859418"/>
          </a:xfrm>
          <a:ln>
            <a:solidFill>
              <a:srgbClr val="CC99FF">
                <a:alpha val="20000"/>
              </a:srgbClr>
            </a:solidFill>
          </a:ln>
        </p:spPr>
        <p:txBody>
          <a:bodyPr>
            <a:normAutofit lnSpcReduction="10000"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숫자를 입력 받아야 하므로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Scanner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사용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중첩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for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 중 첫번째는 줄을 몇 번 반복 할 것인지에 관한 식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부터 시작하여 입력 받은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값 까지 반복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씩 증가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lvl="1" algn="l"/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두번째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for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문은 공백을 몇 번 반복할 것인지에 관한 식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a-1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부터 시작하여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 </a:t>
            </a:r>
            <a:r>
              <a:rPr lang="en-US" altLang="ko-KR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보다 크거나 같을 때 까지 반복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씩 감소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세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번째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for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문은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몇 번 반복할 것인지에 관한 식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</a:t>
            </a:r>
            <a:r>
              <a:rPr lang="ko-KR" altLang="en-US" sz="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sz="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ko-KR" altLang="en-US" sz="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부터 시작하여 </a:t>
            </a:r>
            <a:r>
              <a:rPr lang="en-US" altLang="ko-KR" sz="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</a:t>
            </a:r>
            <a:r>
              <a:rPr lang="ko-KR" altLang="en-US" sz="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보다 작거나 같을 때 까지 반복</a:t>
            </a:r>
            <a:endParaRPr lang="en-US" altLang="ko-KR" sz="6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</a:t>
            </a:r>
            <a:r>
              <a:rPr lang="ko-KR" altLang="en-US" sz="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sz="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ko-KR" altLang="en-US" sz="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씩 증가</a:t>
            </a:r>
            <a:endParaRPr lang="en-US" altLang="ko-KR" sz="6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한 줄씩 입력하기 위해 </a:t>
            </a:r>
            <a:r>
              <a:rPr lang="en-US" altLang="ko-KR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println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(“”)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사용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1533329" y="1640569"/>
            <a:ext cx="1928327" cy="900635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dirty="0" smtClean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</a:rPr>
              <a:t>문제 </a:t>
            </a:r>
            <a:r>
              <a:rPr lang="en-US" altLang="ko-KR" sz="4200" dirty="0" smtClean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</a:rPr>
              <a:t>2</a:t>
            </a:r>
            <a:endParaRPr lang="ko-KR" altLang="en-US" sz="4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533329" y="2541204"/>
            <a:ext cx="2469504" cy="900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200" dirty="0" smtClean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</a:rPr>
              <a:t>풀이과정</a:t>
            </a:r>
            <a:endParaRPr lang="ko-KR" altLang="en-US" sz="4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2031396"/>
            <a:ext cx="3305636" cy="432495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826922" y="3109216"/>
            <a:ext cx="3032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endParaRPr lang="en-US" altLang="ko-KR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26922" y="3538948"/>
            <a:ext cx="3032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endParaRPr lang="en-US" altLang="ko-KR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1548" y="4055373"/>
            <a:ext cx="3032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endParaRPr lang="en-US" altLang="ko-KR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30210" y="4724531"/>
            <a:ext cx="3032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endParaRPr lang="en-US" altLang="ko-KR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30210" y="5255189"/>
            <a:ext cx="3032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endParaRPr lang="en-US" altLang="ko-KR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7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3329" y="1640569"/>
            <a:ext cx="2394859" cy="900635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dirty="0" smtClean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</a:rPr>
              <a:t>문제 </a:t>
            </a:r>
            <a:r>
              <a:rPr lang="en-US" altLang="ko-KR" sz="4200" dirty="0" smtClean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</a:rPr>
              <a:t>3-1</a:t>
            </a:r>
            <a:endParaRPr lang="ko-KR" altLang="en-US" sz="4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00000" y="1785601"/>
            <a:ext cx="5843388" cy="583621"/>
          </a:xfrm>
        </p:spPr>
        <p:txBody>
          <a:bodyPr>
            <a:normAutofit/>
          </a:bodyPr>
          <a:lstStyle/>
          <a:p>
            <a:pPr algn="l"/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아래 그림과 같이 출력하는 프로그램을 작성하시오</a:t>
            </a:r>
            <a:endParaRPr lang="en-US" altLang="ko-KR" sz="13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1539548" y="419876"/>
            <a:ext cx="9144000" cy="55983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9286" y="103581"/>
            <a:ext cx="278052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200" b="1" cap="none" spc="50" dirty="0" smtClean="0">
                <a:ln w="0"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 UI Semilight" panose="020B0400000000000000" pitchFamily="34" charset="-128"/>
              </a:rPr>
              <a:t>객체지향 프로그래밍 언어 활용하기</a:t>
            </a:r>
            <a:endParaRPr lang="en-US" altLang="ko-KR" sz="1200" b="1" cap="none" spc="50" dirty="0">
              <a:ln w="0"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4" name="순서도: 대체 처리 3"/>
          <p:cNvSpPr/>
          <p:nvPr/>
        </p:nvSpPr>
        <p:spPr>
          <a:xfrm>
            <a:off x="1533331" y="1640006"/>
            <a:ext cx="1440000" cy="68064"/>
          </a:xfrm>
          <a:prstGeom prst="flowChartAlternateProcess">
            <a:avLst/>
          </a:prstGeom>
          <a:solidFill>
            <a:srgbClr val="CC99FF">
              <a:alpha val="50000"/>
            </a:srgbClr>
          </a:solidFill>
          <a:ln>
            <a:solidFill>
              <a:srgbClr val="CC99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대체 처리 8"/>
          <p:cNvSpPr/>
          <p:nvPr/>
        </p:nvSpPr>
        <p:spPr>
          <a:xfrm>
            <a:off x="5400000" y="1533600"/>
            <a:ext cx="5400000" cy="68064"/>
          </a:xfrm>
          <a:prstGeom prst="flowChartAlternateProcess">
            <a:avLst/>
          </a:prstGeom>
          <a:solidFill>
            <a:srgbClr val="CC99FF">
              <a:alpha val="50000"/>
            </a:srgbClr>
          </a:solidFill>
          <a:ln>
            <a:solidFill>
              <a:srgbClr val="CC99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>
          <a:xfrm>
            <a:off x="8610600" y="6357600"/>
            <a:ext cx="2743200" cy="365125"/>
          </a:xfrm>
        </p:spPr>
        <p:txBody>
          <a:bodyPr/>
          <a:lstStyle/>
          <a:p>
            <a:fld id="{7C75AAA5-0D85-47CA-A7E8-5D76A31E944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69128" y="2553159"/>
            <a:ext cx="4505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☆ ☆ ☆ ☆ ★</a:t>
            </a:r>
            <a:endParaRPr lang="en-US" altLang="ko-KR" dirty="0" smtClean="0"/>
          </a:p>
          <a:p>
            <a:r>
              <a:rPr lang="ko-KR" altLang="en-US" dirty="0" smtClean="0"/>
              <a:t>☆ ☆ ☆ ★ ★</a:t>
            </a:r>
            <a:endParaRPr lang="en-US" altLang="ko-KR" dirty="0" smtClean="0"/>
          </a:p>
          <a:p>
            <a:r>
              <a:rPr lang="ko-KR" altLang="en-US" dirty="0" smtClean="0"/>
              <a:t>☆ ☆ ★ ★ ★</a:t>
            </a:r>
            <a:endParaRPr lang="en-US" altLang="ko-KR" dirty="0" smtClean="0"/>
          </a:p>
          <a:p>
            <a:r>
              <a:rPr lang="ko-KR" altLang="en-US" dirty="0" smtClean="0"/>
              <a:t>☆ ★ ★ ★ ★</a:t>
            </a:r>
            <a:endParaRPr lang="en-US" altLang="ko-KR" dirty="0" smtClean="0"/>
          </a:p>
          <a:p>
            <a:r>
              <a:rPr lang="ko-KR" altLang="en-US" dirty="0" smtClean="0"/>
              <a:t>★</a:t>
            </a:r>
            <a:r>
              <a:rPr lang="ko-KR" altLang="en-US" dirty="0" smtClean="0"/>
              <a:t> ★ ★ ★ 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18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/>
          <p:cNvSpPr/>
          <p:nvPr/>
        </p:nvSpPr>
        <p:spPr>
          <a:xfrm>
            <a:off x="1539548" y="419876"/>
            <a:ext cx="9144000" cy="55983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9286" y="103581"/>
            <a:ext cx="278052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200" b="1" cap="none" spc="50" dirty="0" smtClean="0">
                <a:ln w="0"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 UI Semilight" panose="020B0400000000000000" pitchFamily="34" charset="-128"/>
              </a:rPr>
              <a:t>객체지향 프로그래밍 언어 활용하기</a:t>
            </a:r>
            <a:endParaRPr lang="en-US" altLang="ko-KR" sz="1200" b="1" cap="none" spc="50" dirty="0">
              <a:ln w="0"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4" name="순서도: 대체 처리 3"/>
          <p:cNvSpPr/>
          <p:nvPr/>
        </p:nvSpPr>
        <p:spPr>
          <a:xfrm>
            <a:off x="1533331" y="1640006"/>
            <a:ext cx="1440000" cy="68064"/>
          </a:xfrm>
          <a:prstGeom prst="flowChartAlternateProcess">
            <a:avLst/>
          </a:prstGeom>
          <a:solidFill>
            <a:srgbClr val="CC99FF">
              <a:alpha val="50000"/>
            </a:srgbClr>
          </a:solidFill>
          <a:ln>
            <a:solidFill>
              <a:srgbClr val="CC99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대체 처리 8"/>
          <p:cNvSpPr/>
          <p:nvPr/>
        </p:nvSpPr>
        <p:spPr>
          <a:xfrm>
            <a:off x="5400000" y="1533600"/>
            <a:ext cx="5400000" cy="68064"/>
          </a:xfrm>
          <a:prstGeom prst="flowChartAlternateProcess">
            <a:avLst/>
          </a:prstGeom>
          <a:solidFill>
            <a:srgbClr val="CC99FF">
              <a:alpha val="50000"/>
            </a:srgbClr>
          </a:solidFill>
          <a:ln>
            <a:solidFill>
              <a:srgbClr val="CC99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AAA5-0D85-47CA-A7E8-5D76A31E944E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100000" y="2032741"/>
            <a:ext cx="2957801" cy="3859418"/>
          </a:xfrm>
          <a:ln>
            <a:solidFill>
              <a:srgbClr val="CC99FF">
                <a:alpha val="20000"/>
              </a:srgbClr>
            </a:solidFill>
          </a:ln>
        </p:spPr>
        <p:txBody>
          <a:bodyPr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중첩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for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 중 첫번째는 줄을 몇 번 반복 할 것인지에 관한 식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부터 시작하여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까지 반복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lvl="1" algn="l"/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두번째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for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문은 공백을 몇 번 반복할 것인지에 관한 식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5-1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부터 시작하여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 </a:t>
            </a:r>
            <a:r>
              <a:rPr lang="en-US" altLang="ko-KR" sz="8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보다 크거나 같을 때 까지 반복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ko-KR" altLang="en-US" sz="8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씩 감소 </a:t>
            </a:r>
            <a:endParaRPr lang="en-US" altLang="ko-KR" sz="8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sz="1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세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번째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for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문은 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몇 번 반복할 것인지에 관한 식</a:t>
            </a: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</a:t>
            </a:r>
            <a:r>
              <a:rPr lang="ko-KR" altLang="en-US" sz="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sz="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ko-KR" altLang="en-US" sz="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부터 시작하여 </a:t>
            </a:r>
            <a:r>
              <a:rPr lang="en-US" altLang="ko-KR" sz="6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</a:t>
            </a:r>
            <a:r>
              <a:rPr lang="ko-KR" altLang="en-US" sz="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보다 작거나 같을 때 까지 반복</a:t>
            </a:r>
            <a:endParaRPr lang="en-US" altLang="ko-KR" sz="6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685800" lvl="1" indent="-228600" algn="l">
              <a:buFont typeface="+mj-lt"/>
              <a:buAutoNum type="arabicPeriod"/>
            </a:pPr>
            <a:r>
              <a:rPr lang="en-US" altLang="ko-KR" sz="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</a:t>
            </a:r>
            <a:r>
              <a:rPr lang="ko-KR" altLang="en-US" sz="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sz="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</a:t>
            </a:r>
            <a:r>
              <a:rPr lang="ko-KR" altLang="en-US" sz="6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씩 증가</a:t>
            </a:r>
            <a:endParaRPr lang="en-US" altLang="ko-KR" sz="6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endParaRPr lang="en-US" altLang="ko-KR" sz="10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한 줄씩 입력하기 위해 </a:t>
            </a:r>
            <a:r>
              <a:rPr lang="en-US" altLang="ko-KR" sz="10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println</a:t>
            </a:r>
            <a:r>
              <a:rPr lang="en-US" altLang="ko-KR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(“”)</a:t>
            </a:r>
            <a:r>
              <a:rPr lang="ko-KR" altLang="en-US" sz="10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사용</a:t>
            </a:r>
            <a:endParaRPr lang="en-US" altLang="ko-KR" sz="1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1533329" y="1640569"/>
            <a:ext cx="2814736" cy="900635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dirty="0" smtClean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</a:rPr>
              <a:t>문제 </a:t>
            </a:r>
            <a:r>
              <a:rPr lang="en-US" altLang="ko-KR" sz="4200" dirty="0" smtClean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</a:rPr>
              <a:t>3-1</a:t>
            </a:r>
            <a:endParaRPr lang="ko-KR" altLang="en-US" sz="4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533329" y="2541204"/>
            <a:ext cx="2469504" cy="9006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200" dirty="0" smtClean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</a:rPr>
              <a:t>풀이과정</a:t>
            </a:r>
            <a:endParaRPr lang="ko-KR" altLang="en-US" sz="4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87" y="2032741"/>
            <a:ext cx="2591162" cy="215295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142499" y="2032741"/>
            <a:ext cx="3032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endParaRPr lang="en-US" altLang="ko-KR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45787" y="2588524"/>
            <a:ext cx="3032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endParaRPr lang="en-US" altLang="ko-KR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45787" y="3296600"/>
            <a:ext cx="3032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endParaRPr lang="en-US" altLang="ko-KR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45787" y="3741145"/>
            <a:ext cx="30328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2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endParaRPr lang="en-US" altLang="ko-KR" sz="1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387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3329" y="1640569"/>
            <a:ext cx="2394859" cy="900635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dirty="0" smtClean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</a:rPr>
              <a:t>문제 </a:t>
            </a:r>
            <a:r>
              <a:rPr lang="en-US" altLang="ko-KR" sz="4200" dirty="0" smtClean="0">
                <a:ln>
                  <a:solidFill>
                    <a:schemeClr val="bg2">
                      <a:lumMod val="25000"/>
                      <a:alpha val="0"/>
                    </a:schemeClr>
                  </a:solidFill>
                </a:ln>
              </a:rPr>
              <a:t>3-2</a:t>
            </a:r>
            <a:endParaRPr lang="ko-KR" altLang="en-US" sz="4200" dirty="0">
              <a:ln>
                <a:solidFill>
                  <a:schemeClr val="bg2">
                    <a:lumMod val="25000"/>
                    <a:alpha val="0"/>
                  </a:schemeClr>
                </a:solidFill>
              </a:ln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00000" y="1785601"/>
            <a:ext cx="5843388" cy="583621"/>
          </a:xfrm>
        </p:spPr>
        <p:txBody>
          <a:bodyPr>
            <a:normAutofit/>
          </a:bodyPr>
          <a:lstStyle/>
          <a:p>
            <a:pPr algn="l"/>
            <a:r>
              <a:rPr lang="ko-KR" altLang="en-US" sz="1300" dirty="0" smtClean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아래 그림과 같이 출력하는 프로그램을 작성하시오</a:t>
            </a:r>
            <a:endParaRPr lang="en-US" altLang="ko-KR" sz="1300" dirty="0" smtClean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1539548" y="419876"/>
            <a:ext cx="9144000" cy="55983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9286" y="103581"/>
            <a:ext cx="278052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200" b="1" cap="none" spc="50" dirty="0" smtClean="0">
                <a:ln w="0">
                  <a:solidFill>
                    <a:schemeClr val="bg2">
                      <a:lumMod val="25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u Gothic UI Semilight" panose="020B0400000000000000" pitchFamily="34" charset="-128"/>
              </a:rPr>
              <a:t>객체지향 프로그래밍 언어 활용하기</a:t>
            </a:r>
            <a:endParaRPr lang="en-US" altLang="ko-KR" sz="1200" b="1" cap="none" spc="50" dirty="0">
              <a:ln w="0">
                <a:solidFill>
                  <a:schemeClr val="bg2">
                    <a:lumMod val="25000"/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4" name="순서도: 대체 처리 3"/>
          <p:cNvSpPr/>
          <p:nvPr/>
        </p:nvSpPr>
        <p:spPr>
          <a:xfrm>
            <a:off x="1533331" y="1640006"/>
            <a:ext cx="1440000" cy="68064"/>
          </a:xfrm>
          <a:prstGeom prst="flowChartAlternateProcess">
            <a:avLst/>
          </a:prstGeom>
          <a:solidFill>
            <a:srgbClr val="CC99FF">
              <a:alpha val="50000"/>
            </a:srgbClr>
          </a:solidFill>
          <a:ln>
            <a:solidFill>
              <a:srgbClr val="CC99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대체 처리 8"/>
          <p:cNvSpPr/>
          <p:nvPr/>
        </p:nvSpPr>
        <p:spPr>
          <a:xfrm>
            <a:off x="5400000" y="1533600"/>
            <a:ext cx="5400000" cy="68064"/>
          </a:xfrm>
          <a:prstGeom prst="flowChartAlternateProcess">
            <a:avLst/>
          </a:prstGeom>
          <a:solidFill>
            <a:srgbClr val="CC99FF">
              <a:alpha val="50000"/>
            </a:srgbClr>
          </a:solidFill>
          <a:ln>
            <a:solidFill>
              <a:srgbClr val="CC99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>
          <a:xfrm>
            <a:off x="8610600" y="6357600"/>
            <a:ext cx="2743200" cy="365125"/>
          </a:xfrm>
        </p:spPr>
        <p:txBody>
          <a:bodyPr/>
          <a:lstStyle/>
          <a:p>
            <a:fld id="{7C75AAA5-0D85-47CA-A7E8-5D76A31E944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69128" y="2553159"/>
            <a:ext cx="4505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☆ ☆ ☆ ★ ☆ ☆ ☆</a:t>
            </a:r>
            <a:endParaRPr lang="en-US" altLang="ko-KR" dirty="0" smtClean="0"/>
          </a:p>
          <a:p>
            <a:r>
              <a:rPr lang="ko-KR" altLang="en-US" dirty="0" smtClean="0"/>
              <a:t>☆ ☆ ★ ★ ★ ☆ ☆</a:t>
            </a:r>
            <a:endParaRPr lang="en-US" altLang="ko-KR" dirty="0" smtClean="0"/>
          </a:p>
          <a:p>
            <a:r>
              <a:rPr lang="ko-KR" altLang="en-US" dirty="0" smtClean="0"/>
              <a:t>☆ ★ ★ ★ ★ ★ ☆</a:t>
            </a:r>
            <a:endParaRPr lang="en-US" altLang="ko-KR" dirty="0" smtClean="0"/>
          </a:p>
          <a:p>
            <a:r>
              <a:rPr lang="ko-KR" altLang="en-US" dirty="0" smtClean="0"/>
              <a:t>★ ★ ★ ★ ★ ★ 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79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669</Words>
  <Application>Microsoft Office PowerPoint</Application>
  <PresentationFormat>와이드스크린</PresentationFormat>
  <Paragraphs>148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Yu Gothic UI Semilight</vt:lpstr>
      <vt:lpstr>맑은 고딕</vt:lpstr>
      <vt:lpstr>Arial</vt:lpstr>
      <vt:lpstr>Office 테마</vt:lpstr>
      <vt:lpstr>객체지향 프로그래밍 언어 활용하기</vt:lpstr>
      <vt:lpstr>목차</vt:lpstr>
      <vt:lpstr>문제 1</vt:lpstr>
      <vt:lpstr>문제 1</vt:lpstr>
      <vt:lpstr>문제 2</vt:lpstr>
      <vt:lpstr>문제 2</vt:lpstr>
      <vt:lpstr>문제 3-1</vt:lpstr>
      <vt:lpstr>문제 3-1</vt:lpstr>
      <vt:lpstr>문제 3-2</vt:lpstr>
      <vt:lpstr>문제 3-2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java1</dc:creator>
  <cp:lastModifiedBy>java1</cp:lastModifiedBy>
  <cp:revision>12</cp:revision>
  <dcterms:created xsi:type="dcterms:W3CDTF">2022-08-30T00:22:26Z</dcterms:created>
  <dcterms:modified xsi:type="dcterms:W3CDTF">2022-08-30T03:30:35Z</dcterms:modified>
</cp:coreProperties>
</file>