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2" r:id="rId4"/>
    <p:sldId id="265" r:id="rId5"/>
    <p:sldId id="264" r:id="rId6"/>
    <p:sldId id="257" r:id="rId7"/>
    <p:sldId id="258" r:id="rId8"/>
    <p:sldId id="259" r:id="rId9"/>
    <p:sldId id="261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4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96" y="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D5DE7-93E5-44E5-87B9-FBBC38B27001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F649-D279-47CF-91A2-CBE72721603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736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D5DE7-93E5-44E5-87B9-FBBC38B27001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F649-D279-47CF-91A2-CBE72721603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499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D5DE7-93E5-44E5-87B9-FBBC38B27001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F649-D279-47CF-91A2-CBE72721603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9764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D5DE7-93E5-44E5-87B9-FBBC38B27001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F649-D279-47CF-91A2-CBE72721603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0663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D5DE7-93E5-44E5-87B9-FBBC38B27001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F649-D279-47CF-91A2-CBE72721603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3046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D5DE7-93E5-44E5-87B9-FBBC38B27001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F649-D279-47CF-91A2-CBE72721603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6256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D5DE7-93E5-44E5-87B9-FBBC38B27001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F649-D279-47CF-91A2-CBE72721603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893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D5DE7-93E5-44E5-87B9-FBBC38B27001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F649-D279-47CF-91A2-CBE72721603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4963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D5DE7-93E5-44E5-87B9-FBBC38B27001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F649-D279-47CF-91A2-CBE72721603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2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D5DE7-93E5-44E5-87B9-FBBC38B27001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F649-D279-47CF-91A2-CBE72721603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8164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D5DE7-93E5-44E5-87B9-FBBC38B27001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F649-D279-47CF-91A2-CBE72721603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4148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D5DE7-93E5-44E5-87B9-FBBC38B27001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CF649-D279-47CF-91A2-CBE72721603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7028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tmp"/><Relationship Id="rId4" Type="http://schemas.openxmlformats.org/officeDocument/2006/relationships/image" Target="../media/image3.tm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05006" y="420915"/>
            <a:ext cx="47339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Dephasing Mechanisms</a:t>
            </a:r>
            <a:endParaRPr lang="de-DE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0148" y="1563415"/>
            <a:ext cx="8021748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az-Cyrl-AZ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</a:t>
            </a:r>
            <a:r>
              <a:rPr lang="en-US" baseline="-25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ground state lifetime (&gt; 20 s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</a:t>
            </a:r>
            <a:r>
              <a:rPr lang="en-US" dirty="0" smtClean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-&gt; neglect</a:t>
            </a:r>
            <a:endParaRPr lang="de-DE" dirty="0">
              <a:solidFill>
                <a:srgbClr val="C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az-Cyrl-AZ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</a:t>
            </a:r>
            <a:r>
              <a:rPr lang="en-US" baseline="-25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excited state lifetime (~ 5 s) </a:t>
            </a:r>
            <a:r>
              <a:rPr lang="en-US" dirty="0" smtClean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-&gt;</a:t>
            </a:r>
            <a:r>
              <a:rPr lang="en-US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neglect</a:t>
            </a:r>
            <a:endParaRPr lang="de-DE" dirty="0" smtClean="0">
              <a:solidFill>
                <a:srgbClr val="C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Angle: (&lt; 5 </a:t>
            </a:r>
            <a:r>
              <a:rPr lang="en-US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mrad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): sample is 2 </a:t>
            </a: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µ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 =&gt; 140 Hz (k*angle*v/2/pi) </a:t>
            </a:r>
            <a:endParaRPr lang="en-US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Clock laser intensity &amp; field fluctuations, </a:t>
            </a:r>
            <a:endParaRPr lang="en-US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az-Cyrl-AZ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</a:t>
            </a:r>
            <a:r>
              <a:rPr lang="en-US" baseline="-25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∆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: Detuning, at a central pixel (~5.5 </a:t>
            </a:r>
            <a:r>
              <a:rPr lang="de-DE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µ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M): ~ 100 Hz </a:t>
            </a:r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Lattice intensity fluctuations =&gt; total AC stark shift 400 kHz </a:t>
            </a:r>
          </a:p>
          <a:p>
            <a:pPr marL="3486150" lvl="7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=&gt; 400 Hz for </a:t>
            </a:r>
            <a:r>
              <a:rPr lang="en-US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/I0=1e-3</a:t>
            </a:r>
          </a:p>
          <a:p>
            <a:pPr marL="3486150" lvl="7" indent="-285750">
              <a:buFont typeface="Wingdings" panose="05000000000000000000" pitchFamily="2" charset="2"/>
              <a:buChar char="§"/>
            </a:pPr>
            <a:endParaRPr lang="en-US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Laser linewidth: ~ 200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Hz </a:t>
            </a:r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Collisional effects: </a:t>
            </a:r>
            <a:r>
              <a:rPr lang="az-Cyrl-AZ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</a:t>
            </a:r>
            <a:r>
              <a:rPr lang="en-US" baseline="-25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ee</a:t>
            </a:r>
            <a:r>
              <a:rPr lang="en-US" baseline="-25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az-Cyrl-AZ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</a:t>
            </a:r>
            <a:r>
              <a:rPr lang="en-US" baseline="-25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</a:t>
            </a:r>
            <a:r>
              <a:rPr lang="en-US" baseline="-25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(?)</a:t>
            </a:r>
            <a:r>
              <a:rPr lang="en-US" baseline="-25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az-Cyrl-AZ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</a:t>
            </a:r>
            <a:r>
              <a:rPr lang="en-US" baseline="-25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 </a:t>
            </a:r>
            <a:r>
              <a:rPr lang="en-US" dirty="0" smtClean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(?)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(dephasing due to elastic collisions)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Left Brace 8"/>
          <p:cNvSpPr/>
          <p:nvPr/>
        </p:nvSpPr>
        <p:spPr>
          <a:xfrm>
            <a:off x="174173" y="2844800"/>
            <a:ext cx="511462" cy="2202986"/>
          </a:xfrm>
          <a:prstGeom prst="leftBrace">
            <a:avLst>
              <a:gd name="adj1" fmla="val 59413"/>
              <a:gd name="adj2" fmla="val 49355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tangle 1"/>
          <p:cNvSpPr/>
          <p:nvPr/>
        </p:nvSpPr>
        <p:spPr>
          <a:xfrm>
            <a:off x="755286" y="3678263"/>
            <a:ext cx="7822263" cy="1369523"/>
          </a:xfrm>
          <a:prstGeom prst="rect">
            <a:avLst/>
          </a:prstGeom>
          <a:solidFill>
            <a:schemeClr val="accent2">
              <a:alpha val="23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                                                     </a:t>
            </a:r>
            <a:r>
              <a:rPr lang="en-US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</a:t>
            </a:r>
            <a:r>
              <a:rPr lang="en-US" dirty="0" err="1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inhomogeneities</a:t>
            </a:r>
            <a:r>
              <a:rPr lang="en-US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∆</a:t>
            </a:r>
            <a:endParaRPr lang="de-DE" dirty="0">
              <a:solidFill>
                <a:srgbClr val="FF0000"/>
              </a:solidFill>
            </a:endParaRPr>
          </a:p>
          <a:p>
            <a:pPr algn="ctr"/>
            <a:endParaRPr lang="de-DE" dirty="0"/>
          </a:p>
        </p:txBody>
      </p:sp>
      <p:sp>
        <p:nvSpPr>
          <p:cNvPr id="7" name="Rectangle 6"/>
          <p:cNvSpPr/>
          <p:nvPr/>
        </p:nvSpPr>
        <p:spPr>
          <a:xfrm>
            <a:off x="756741" y="2517912"/>
            <a:ext cx="7822263" cy="1125783"/>
          </a:xfrm>
          <a:prstGeom prst="rect">
            <a:avLst/>
          </a:prstGeom>
          <a:solidFill>
            <a:schemeClr val="accent4">
              <a:alpha val="23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                                                   *</a:t>
            </a:r>
            <a:r>
              <a:rPr lang="en-US" dirty="0" err="1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inhomogeneities</a:t>
            </a:r>
            <a:r>
              <a:rPr lang="en-US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</a:t>
            </a:r>
            <a:r>
              <a:rPr lang="el-GR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Ω</a:t>
            </a:r>
            <a:endParaRPr lang="de-DE" dirty="0">
              <a:solidFill>
                <a:srgbClr val="FF0000"/>
              </a:solidFill>
            </a:endParaRPr>
          </a:p>
          <a:p>
            <a:pPr algn="ctr"/>
            <a:endParaRPr lang="de-DE" dirty="0"/>
          </a:p>
        </p:txBody>
      </p:sp>
      <p:sp>
        <p:nvSpPr>
          <p:cNvPr id="8" name="Rectangle 7"/>
          <p:cNvSpPr/>
          <p:nvPr/>
        </p:nvSpPr>
        <p:spPr>
          <a:xfrm>
            <a:off x="755286" y="5082354"/>
            <a:ext cx="7822263" cy="448651"/>
          </a:xfrm>
          <a:prstGeom prst="rect">
            <a:avLst/>
          </a:prstGeom>
          <a:solidFill>
            <a:srgbClr val="C00000">
              <a:alpha val="23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                                                     </a:t>
            </a:r>
            <a:endParaRPr lang="en-US" dirty="0" smtClean="0">
              <a:solidFill>
                <a:srgbClr val="C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                                        *</a:t>
            </a:r>
            <a:r>
              <a:rPr lang="en-US" dirty="0" err="1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inhomogeneities</a:t>
            </a:r>
            <a:r>
              <a:rPr lang="en-US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</a:t>
            </a:r>
            <a:r>
              <a:rPr lang="el-GR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Ω </a:t>
            </a:r>
            <a:r>
              <a:rPr lang="en-US" dirty="0" smtClean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&amp; ∆</a:t>
            </a:r>
            <a:endParaRPr lang="de-DE" dirty="0">
              <a:solidFill>
                <a:srgbClr val="C00000"/>
              </a:solidFill>
            </a:endParaRPr>
          </a:p>
          <a:p>
            <a:pPr algn="ctr"/>
            <a:endParaRPr lang="de-DE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49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t_sr87_scan_clock_t=0.025_1ms_SP=350mV.pdf - Sumatra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3" t="31958" r="1468" b="25079"/>
          <a:stretch/>
        </p:blipFill>
        <p:spPr>
          <a:xfrm>
            <a:off x="3802742" y="3719286"/>
            <a:ext cx="5123544" cy="29464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86384" y="2958524"/>
            <a:ext cx="29562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Rabi in the MC</a:t>
            </a:r>
            <a:endParaRPr lang="de-DE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Picture 5" descr="figuresit_sr88_2.5V_center_n0_dynamics_rabi4.pdf - Sumatra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4" t="26540" r="1698" b="55626"/>
          <a:stretch/>
        </p:blipFill>
        <p:spPr>
          <a:xfrm>
            <a:off x="38023" y="769920"/>
            <a:ext cx="8965763" cy="21214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1927" y="174260"/>
            <a:ext cx="28119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Rabi in the SC</a:t>
            </a:r>
            <a:endParaRPr lang="de-DE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587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49131" y="247098"/>
            <a:ext cx="3195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Inhomogeneities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∆</a:t>
            </a:r>
            <a:endParaRPr lang="de-DE" sz="2400" dirty="0"/>
          </a:p>
        </p:txBody>
      </p:sp>
      <p:pic>
        <p:nvPicPr>
          <p:cNvPr id="2" name="Picture 1" descr="Stark Shift Cavity Lattice.pdf - Sumatra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82" t="55718" r="9397" b="28455"/>
          <a:stretch/>
        </p:blipFill>
        <p:spPr>
          <a:xfrm>
            <a:off x="297366" y="800122"/>
            <a:ext cx="4215161" cy="697749"/>
          </a:xfrm>
          <a:prstGeom prst="rect">
            <a:avLst/>
          </a:prstGeom>
        </p:spPr>
      </p:pic>
      <p:pic>
        <p:nvPicPr>
          <p:cNvPr id="3" name="Picture 2" descr="excfraction_VS_time.pdf - Sumatra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8" t="28267" r="9180" b="11841"/>
          <a:stretch/>
        </p:blipFill>
        <p:spPr>
          <a:xfrm>
            <a:off x="2492226" y="4296937"/>
            <a:ext cx="4449444" cy="2304584"/>
          </a:xfrm>
          <a:prstGeom prst="rect">
            <a:avLst/>
          </a:prstGeom>
        </p:spPr>
      </p:pic>
      <p:pic>
        <p:nvPicPr>
          <p:cNvPr id="6" name="Picture 5" descr="Sigma_628.3185307179587.pdf - SumatraPDF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" t="24173" r="8055" b="9160"/>
          <a:stretch/>
        </p:blipFill>
        <p:spPr>
          <a:xfrm>
            <a:off x="1293419" y="2061833"/>
            <a:ext cx="2877015" cy="1927412"/>
          </a:xfrm>
          <a:prstGeom prst="rect">
            <a:avLst/>
          </a:prstGeom>
        </p:spPr>
      </p:pic>
      <p:pic>
        <p:nvPicPr>
          <p:cNvPr id="10" name="Picture 9" descr="Sigma_6283.185307179586.pdf - SumatraPDF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8" t="22223" r="9134" b="8726"/>
          <a:stretch/>
        </p:blipFill>
        <p:spPr>
          <a:xfrm>
            <a:off x="5575610" y="2050800"/>
            <a:ext cx="2787466" cy="193844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37143" y="1595186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Nsample</a:t>
            </a:r>
            <a:r>
              <a:rPr lang="en-US" dirty="0" smtClean="0"/>
              <a:t>=5000</a:t>
            </a:r>
            <a:endParaRPr lang="de-DE" dirty="0"/>
          </a:p>
        </p:txBody>
      </p:sp>
      <p:sp>
        <p:nvSpPr>
          <p:cNvPr id="13" name="TextBox 12"/>
          <p:cNvSpPr txBox="1"/>
          <p:nvPr/>
        </p:nvSpPr>
        <p:spPr>
          <a:xfrm>
            <a:off x="3078941" y="2050800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∆</a:t>
            </a:r>
            <a:r>
              <a:rPr lang="el-GR" baseline="-25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σ</a:t>
            </a:r>
            <a:r>
              <a:rPr lang="en-US" dirty="0" smtClean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smtClean="0"/>
              <a:t>=2*pi*100 Hz</a:t>
            </a:r>
            <a:endParaRPr lang="de-DE" dirty="0"/>
          </a:p>
        </p:txBody>
      </p:sp>
      <p:sp>
        <p:nvSpPr>
          <p:cNvPr id="14" name="TextBox 13"/>
          <p:cNvSpPr txBox="1"/>
          <p:nvPr/>
        </p:nvSpPr>
        <p:spPr>
          <a:xfrm>
            <a:off x="7271583" y="2077137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∆</a:t>
            </a:r>
            <a:r>
              <a:rPr lang="el-GR" baseline="-25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σ</a:t>
            </a:r>
            <a:r>
              <a:rPr lang="en-US" dirty="0" smtClean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smtClean="0"/>
              <a:t>=2*pi*1 kHz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877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13064" y="247098"/>
            <a:ext cx="3267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Inhomogeneities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</a:t>
            </a:r>
            <a:r>
              <a:rPr lang="el-G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Ω</a:t>
            </a:r>
            <a:endParaRPr lang="de-DE" sz="2400" dirty="0"/>
          </a:p>
        </p:txBody>
      </p:sp>
      <p:pic>
        <p:nvPicPr>
          <p:cNvPr id="5" name="Picture 4" descr="excfraction_VS_time.pdf - Sumatra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4" t="31545" r="9231" b="20109"/>
          <a:stretch/>
        </p:blipFill>
        <p:spPr>
          <a:xfrm>
            <a:off x="1926210" y="1977481"/>
            <a:ext cx="5291579" cy="275063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90581" y="5093873"/>
            <a:ext cx="751220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Angle: (&lt; 5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mrad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): sample is 2 </a:t>
            </a: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 =&gt; 140 Hz (k*angle*v/2/pi)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Clock laser intensity &amp; field fluctuations, </a:t>
            </a:r>
            <a:endParaRPr lang="en-US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=&gt; both effects probably negligible! (also the probe beam intensity inhomogeneity, since we are looking at a single pix)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7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hysRevA.80.052703.pdf - Sumatra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5" t="12248" r="7757" b="71318"/>
          <a:stretch/>
        </p:blipFill>
        <p:spPr>
          <a:xfrm>
            <a:off x="1456660" y="138225"/>
            <a:ext cx="6469407" cy="1233376"/>
          </a:xfrm>
          <a:prstGeom prst="rect">
            <a:avLst/>
          </a:prstGeom>
        </p:spPr>
      </p:pic>
      <p:pic>
        <p:nvPicPr>
          <p:cNvPr id="5" name="Picture 4" descr="PhysRevA.80.052703.pdf - Sumatra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09" t="34574" r="8969" b="31318"/>
          <a:stretch/>
        </p:blipFill>
        <p:spPr>
          <a:xfrm>
            <a:off x="3992524" y="2832183"/>
            <a:ext cx="4747439" cy="350482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6" name="Picture 5" descr="PhysRevA.80.052703.pdf - Sumatra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12" t="75194" r="58315" b="10853"/>
          <a:stretch/>
        </p:blipFill>
        <p:spPr>
          <a:xfrm>
            <a:off x="148855" y="1935125"/>
            <a:ext cx="3615070" cy="169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51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6785" y="247098"/>
            <a:ext cx="1859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Laser Noise</a:t>
            </a:r>
            <a:endParaRPr lang="de-DE" sz="2400" dirty="0"/>
          </a:p>
        </p:txBody>
      </p:sp>
      <p:pic>
        <p:nvPicPr>
          <p:cNvPr id="2" name="Picture 1" descr="Fig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7" t="14292" r="7487" b="10395"/>
          <a:stretch/>
        </p:blipFill>
        <p:spPr>
          <a:xfrm>
            <a:off x="1341910" y="3429000"/>
            <a:ext cx="6688530" cy="3389720"/>
          </a:xfrm>
          <a:prstGeom prst="rect">
            <a:avLst/>
          </a:prstGeom>
        </p:spPr>
      </p:pic>
      <p:pic>
        <p:nvPicPr>
          <p:cNvPr id="3" name="Picture 2" descr="Fig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0" t="13453" r="7360" b="12508"/>
          <a:stretch/>
        </p:blipFill>
        <p:spPr>
          <a:xfrm>
            <a:off x="255317" y="854972"/>
            <a:ext cx="4203866" cy="2327564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2297874" y="1900052"/>
            <a:ext cx="3740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38928" y="1977953"/>
            <a:ext cx="67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100 Hz</a:t>
            </a:r>
            <a:endParaRPr lang="de-DE" sz="1200" dirty="0"/>
          </a:p>
        </p:txBody>
      </p:sp>
      <p:sp>
        <p:nvSpPr>
          <p:cNvPr id="11" name="Rectangle 10"/>
          <p:cNvSpPr/>
          <p:nvPr/>
        </p:nvSpPr>
        <p:spPr>
          <a:xfrm>
            <a:off x="6650182" y="3645726"/>
            <a:ext cx="1092530" cy="1781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234555" y="2254247"/>
            <a:ext cx="689108" cy="2137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" name="Oval 15"/>
          <p:cNvSpPr/>
          <p:nvPr/>
        </p:nvSpPr>
        <p:spPr>
          <a:xfrm>
            <a:off x="3051956" y="2458194"/>
            <a:ext cx="106878" cy="9500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452743" y="1834088"/>
            <a:ext cx="728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Ω</a:t>
            </a:r>
            <a:r>
              <a:rPr lang="en-US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∆</a:t>
            </a:r>
            <a:r>
              <a:rPr lang="en-US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003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5006" y="420915"/>
            <a:ext cx="44358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Collisional effects </a:t>
            </a:r>
            <a:r>
              <a:rPr lang="az-Cyrl-AZ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</a:t>
            </a:r>
            <a:r>
              <a:rPr lang="en-US" sz="3200" baseline="-25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ee</a:t>
            </a:r>
            <a:r>
              <a:rPr lang="en-US" sz="3200" baseline="-25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de-DE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7966" y="1727202"/>
            <a:ext cx="526317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OD of a central pixel: ~ 0.4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Atom number in the center pixel:  115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atoms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Number of tubes per pix:  140 lattice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=&gt; &lt;N&gt; = 0.8 atoms per site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=&gt; 45 % 0 atom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=&gt; 36 % 1 atom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=&gt; 14 %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atoms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=&gt;  4 %  3 atoms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=&gt; 0.8 % 4 atoms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de-D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Peak density of a single atom in tube: ~1e13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az-Cyrl-AZ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</a:t>
            </a:r>
            <a:r>
              <a:rPr lang="en-US" baseline="-25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ee</a:t>
            </a:r>
            <a:r>
              <a:rPr lang="en-US" baseline="-25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 </a:t>
            </a: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NSite*Kee 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01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66263" y="449944"/>
            <a:ext cx="65517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(side note): Collisional effects </a:t>
            </a:r>
            <a:r>
              <a:rPr lang="az-Cyrl-AZ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</a:t>
            </a:r>
            <a:r>
              <a:rPr lang="en-US" sz="3200" baseline="-25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ee</a:t>
            </a:r>
            <a:r>
              <a:rPr lang="en-US" sz="3200" baseline="-25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de-DE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" name="Picture 1" descr="group_tof_0.pdf - Sumatra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67" t="7196" r="54894" b="1376"/>
          <a:stretch/>
        </p:blipFill>
        <p:spPr>
          <a:xfrm>
            <a:off x="391885" y="449944"/>
            <a:ext cx="1828800" cy="62701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51566" y="1741716"/>
            <a:ext cx="354456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&lt;N&gt; = 0.8 atoms per site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 the fit-&gt; &lt;N&gt;~2</a:t>
            </a:r>
          </a:p>
          <a:p>
            <a:endParaRPr lang="de-D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47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6231" y="232230"/>
            <a:ext cx="8324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Detuning and Laser linewidth (Approach 1)</a:t>
            </a:r>
            <a:endParaRPr lang="de-DE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4" descr="PhysRevLett.103.090801.pdf - [untitled] - Sumatra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0" t="44868" r="33143" b="24021"/>
          <a:stretch/>
        </p:blipFill>
        <p:spPr>
          <a:xfrm>
            <a:off x="0" y="1021517"/>
            <a:ext cx="6155870" cy="2872741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2133600" y="2791172"/>
            <a:ext cx="508000" cy="4789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Picture 7" descr="obe.nb * - Wolfram Mathematica 11.1 Student Edition - Personal Use Only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9" t="48466" r="38857" b="22116"/>
          <a:stretch/>
        </p:blipFill>
        <p:spPr>
          <a:xfrm>
            <a:off x="4325257" y="3894258"/>
            <a:ext cx="4818743" cy="296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823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6231" y="232230"/>
            <a:ext cx="8324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Detuning and Laser linewidth (Approach 2)</a:t>
            </a:r>
            <a:endParaRPr lang="de-DE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" name="Picture 1" descr="Stark Shift Cavity Lattice.pdf - Sumatra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5" t="47619" r="2955" b="14709"/>
          <a:stretch/>
        </p:blipFill>
        <p:spPr>
          <a:xfrm>
            <a:off x="400692" y="1741715"/>
            <a:ext cx="8342616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235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328</Words>
  <Application>Microsoft Office PowerPoint</Application>
  <PresentationFormat>On-screen Show (4:3)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Open Sans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MPQ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ajpark</dc:creator>
  <cp:lastModifiedBy>ajpark</cp:lastModifiedBy>
  <cp:revision>83</cp:revision>
  <dcterms:created xsi:type="dcterms:W3CDTF">2021-01-13T08:21:37Z</dcterms:created>
  <dcterms:modified xsi:type="dcterms:W3CDTF">2021-01-15T12:52:00Z</dcterms:modified>
</cp:coreProperties>
</file>