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71" r:id="rId6"/>
    <p:sldId id="270" r:id="rId7"/>
    <p:sldId id="272" r:id="rId8"/>
    <p:sldId id="269" r:id="rId9"/>
    <p:sldId id="263" r:id="rId10"/>
    <p:sldId id="262" r:id="rId11"/>
    <p:sldId id="265" r:id="rId12"/>
    <p:sldId id="264" r:id="rId13"/>
    <p:sldId id="257" r:id="rId14"/>
    <p:sldId id="258" r:id="rId15"/>
    <p:sldId id="259" r:id="rId16"/>
    <p:sldId id="261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2" autoAdjust="0"/>
    <p:restoredTop sz="83833"/>
  </p:normalViewPr>
  <p:slideViewPr>
    <p:cSldViewPr snapToGrid="0" showGuides="1">
      <p:cViewPr>
        <p:scale>
          <a:sx n="84" d="100"/>
          <a:sy n="84" d="100"/>
        </p:scale>
        <p:origin x="44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8AD59-6BE9-AF4C-8F5A-23462BDF11F0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54F5E-94AC-8947-90CF-4A0703F6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54F5E-94AC-8947-90CF-4A0703F66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DE7-93E5-44E5-87B9-FBBC38B27001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 =&gt; total AC stark shift 400 kHz 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400 Hz for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/I0=1e-3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linewidth: ~ 200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02986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755286" y="3678263"/>
            <a:ext cx="7822263" cy="1369523"/>
          </a:xfrm>
          <a:prstGeom prst="rect">
            <a:avLst/>
          </a:prstGeom>
          <a:solidFill>
            <a:schemeClr val="accent2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6741" y="2517912"/>
            <a:ext cx="7822263" cy="1125783"/>
          </a:xfrm>
          <a:prstGeom prst="rect">
            <a:avLst/>
          </a:prstGeom>
          <a:solidFill>
            <a:schemeClr val="accent4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286" y="5082354"/>
            <a:ext cx="7822263" cy="448651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*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∆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3064" y="247098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sz="2400" dirty="0"/>
          </a:p>
        </p:txBody>
      </p:sp>
      <p:pic>
        <p:nvPicPr>
          <p:cNvPr id="5" name="Picture 4" descr="excfraction_VS_tim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31545" r="9231" b="20109"/>
          <a:stretch/>
        </p:blipFill>
        <p:spPr>
          <a:xfrm>
            <a:off x="1926210" y="1977481"/>
            <a:ext cx="5291579" cy="2750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581" y="5093873"/>
            <a:ext cx="7512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=&gt; both effects probably negligible! (also the probe beam intensity inhomogeneity, since we are looking at a single pix)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ysRevA.80.052703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12248" r="7757" b="71318"/>
          <a:stretch/>
        </p:blipFill>
        <p:spPr>
          <a:xfrm>
            <a:off x="1456660" y="138225"/>
            <a:ext cx="6469407" cy="1233376"/>
          </a:xfrm>
          <a:prstGeom prst="rect">
            <a:avLst/>
          </a:prstGeom>
        </p:spPr>
      </p:pic>
      <p:pic>
        <p:nvPicPr>
          <p:cNvPr id="5" name="Picture 4" descr="PhysRevA.80.052703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9" t="34574" r="8969" b="31318"/>
          <a:stretch/>
        </p:blipFill>
        <p:spPr>
          <a:xfrm>
            <a:off x="3992524" y="2832183"/>
            <a:ext cx="4747439" cy="35048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PhysRevA.80.052703.pdf - Sumatra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75194" r="58315" b="10853"/>
          <a:stretch/>
        </p:blipFill>
        <p:spPr>
          <a:xfrm>
            <a:off x="148855" y="1935125"/>
            <a:ext cx="3615070" cy="16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785" y="24709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Noise</a:t>
            </a:r>
            <a:endParaRPr lang="de-DE" sz="2400" dirty="0"/>
          </a:p>
        </p:txBody>
      </p:sp>
      <p:pic>
        <p:nvPicPr>
          <p:cNvPr id="2" name="Picture 1" descr="Fig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14292" r="7487" b="10395"/>
          <a:stretch/>
        </p:blipFill>
        <p:spPr>
          <a:xfrm>
            <a:off x="1341910" y="3429000"/>
            <a:ext cx="6688530" cy="3389720"/>
          </a:xfrm>
          <a:prstGeom prst="rect">
            <a:avLst/>
          </a:prstGeom>
        </p:spPr>
      </p:pic>
      <p:pic>
        <p:nvPicPr>
          <p:cNvPr id="3" name="Picture 2" descr="Fig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3453" r="7360" b="12508"/>
          <a:stretch/>
        </p:blipFill>
        <p:spPr>
          <a:xfrm>
            <a:off x="255317" y="854972"/>
            <a:ext cx="4203866" cy="23275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97874" y="1900052"/>
            <a:ext cx="3740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8928" y="197795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Hz</a:t>
            </a:r>
            <a:endParaRPr lang="de-DE" sz="1200" dirty="0"/>
          </a:p>
        </p:txBody>
      </p:sp>
      <p:sp>
        <p:nvSpPr>
          <p:cNvPr id="11" name="Rectangle 10"/>
          <p:cNvSpPr/>
          <p:nvPr/>
        </p:nvSpPr>
        <p:spPr>
          <a:xfrm>
            <a:off x="6650182" y="3645726"/>
            <a:ext cx="10925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4555" y="2254247"/>
            <a:ext cx="689108" cy="21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3051956" y="2458194"/>
            <a:ext cx="106878" cy="950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52743" y="1834088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∆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3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06" y="420915"/>
            <a:ext cx="4435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966" y="1727202"/>
            <a:ext cx="52631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 of a central pixel: ~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 number in the center pixel:  115 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tubes per pix:  140 lattice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&lt;N&gt; = 0.8 atoms per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45 % 0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36 % 1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14 % 2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 4 %  3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0.8 % 4 atoms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density of a single atom in tube: ~1e13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NSite*Kee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263" y="449944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(side note): 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group_tof_0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7196" r="54894" b="1376"/>
          <a:stretch/>
        </p:blipFill>
        <p:spPr>
          <a:xfrm>
            <a:off x="391885" y="449944"/>
            <a:ext cx="1828800" cy="6270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1566" y="1741716"/>
            <a:ext cx="35445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&lt;N&gt; = 0.8 atoms per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fit-&gt; &lt;N&gt;~2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1)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PhysRevLett.103.090801.pdf - [untitled]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0" t="44868" r="33143" b="24021"/>
          <a:stretch/>
        </p:blipFill>
        <p:spPr>
          <a:xfrm>
            <a:off x="0" y="1021517"/>
            <a:ext cx="6155870" cy="28727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33600" y="2791172"/>
            <a:ext cx="508000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 descr="obe.nb * - Wolfram Mathematica 11.1 Student Edition - Personal Use Onl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48466" r="38857" b="22116"/>
          <a:stretch/>
        </p:blipFill>
        <p:spPr>
          <a:xfrm>
            <a:off x="4325257" y="3894258"/>
            <a:ext cx="4818743" cy="29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2)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7619" r="2955" b="14709"/>
          <a:stretch/>
        </p:blipFill>
        <p:spPr>
          <a:xfrm>
            <a:off x="400692" y="1741715"/>
            <a:ext cx="83426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sr87_scan_clock_t=0.025_1ms_SP=350mV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31958" r="1468" b="25079"/>
          <a:stretch/>
        </p:blipFill>
        <p:spPr>
          <a:xfrm>
            <a:off x="3802742" y="3719286"/>
            <a:ext cx="5123544" cy="294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84" y="2958524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MC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figuresit_sr88_2.5V_center_n0_dynamics_rabi4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26540" r="1698" b="55626"/>
          <a:stretch/>
        </p:blipFill>
        <p:spPr>
          <a:xfrm>
            <a:off x="38023" y="769920"/>
            <a:ext cx="8965763" cy="2121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27" y="174260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SC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303" y="2508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 in ∆ (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70373" y="1080600"/>
            <a:ext cx="4215162" cy="69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2362-607E-B541-B948-FD9B601B280F}"/>
              </a:ext>
            </a:extLst>
          </p:cNvPr>
          <p:cNvSpPr txBox="1"/>
          <p:nvPr/>
        </p:nvSpPr>
        <p:spPr>
          <a:xfrm>
            <a:off x="4381023" y="1242299"/>
            <a:ext cx="336922" cy="4062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B9F79-087E-E04A-9B5B-12101C7113A4}"/>
              </a:ext>
            </a:extLst>
          </p:cNvPr>
          <p:cNvSpPr txBox="1"/>
          <p:nvPr/>
        </p:nvSpPr>
        <p:spPr>
          <a:xfrm>
            <a:off x="4572000" y="800122"/>
            <a:ext cx="421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 solution for a steady state for</a:t>
            </a:r>
          </a:p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linear detuning (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s.b.’s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write-up)</a:t>
            </a:r>
            <a:endParaRPr lang="de-DE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751EA-9F3A-804D-B846-9496C93D2E4E}"/>
              </a:ext>
            </a:extLst>
          </p:cNvPr>
          <p:cNvCxnSpPr>
            <a:cxnSpLocks/>
          </p:cNvCxnSpPr>
          <p:nvPr/>
        </p:nvCxnSpPr>
        <p:spPr>
          <a:xfrm>
            <a:off x="6442359" y="1664901"/>
            <a:ext cx="415636" cy="30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CE963D-D00F-8346-9B06-D47FE3F11FC4}"/>
              </a:ext>
            </a:extLst>
          </p:cNvPr>
          <p:cNvCxnSpPr>
            <a:cxnSpLocks/>
          </p:cNvCxnSpPr>
          <p:nvPr/>
        </p:nvCxnSpPr>
        <p:spPr>
          <a:xfrm flipH="1">
            <a:off x="6860913" y="1651046"/>
            <a:ext cx="498764" cy="327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9ABD6-D2DB-1B44-AFBD-337ECD00A776}"/>
              </a:ext>
            </a:extLst>
          </p:cNvPr>
          <p:cNvCxnSpPr/>
          <p:nvPr/>
        </p:nvCxnSpPr>
        <p:spPr>
          <a:xfrm>
            <a:off x="6262249" y="2105889"/>
            <a:ext cx="136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FA435-E5D4-2F42-8199-4410E6326F8D}"/>
              </a:ext>
            </a:extLst>
          </p:cNvPr>
          <p:cNvCxnSpPr>
            <a:cxnSpLocks/>
          </p:cNvCxnSpPr>
          <p:nvPr/>
        </p:nvCxnSpPr>
        <p:spPr>
          <a:xfrm flipV="1">
            <a:off x="6262249" y="1498646"/>
            <a:ext cx="0" cy="6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80A16-121F-DD49-8A42-2CD349141729}"/>
              </a:ext>
            </a:extLst>
          </p:cNvPr>
          <p:cNvSpPr txBox="1"/>
          <p:nvPr/>
        </p:nvSpPr>
        <p:spPr>
          <a:xfrm>
            <a:off x="7772400" y="21058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EFF74F-73DC-E841-98C9-3A49F0CF342D}"/>
              </a:ext>
            </a:extLst>
          </p:cNvPr>
          <p:cNvCxnSpPr/>
          <p:nvPr/>
        </p:nvCxnSpPr>
        <p:spPr>
          <a:xfrm>
            <a:off x="6844140" y="2105889"/>
            <a:ext cx="16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AB42B3-4D3E-CB4A-98D9-C789292BCD97}"/>
              </a:ext>
            </a:extLst>
          </p:cNvPr>
          <p:cNvCxnSpPr>
            <a:cxnSpLocks/>
          </p:cNvCxnSpPr>
          <p:nvPr/>
        </p:nvCxnSpPr>
        <p:spPr>
          <a:xfrm>
            <a:off x="6871853" y="2036615"/>
            <a:ext cx="0" cy="21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DE5B94-24BE-7B4B-A429-E6EE17BF8813}"/>
              </a:ext>
            </a:extLst>
          </p:cNvPr>
          <p:cNvSpPr txBox="1"/>
          <p:nvPr/>
        </p:nvSpPr>
        <p:spPr>
          <a:xfrm>
            <a:off x="6745366" y="2225836"/>
            <a:ext cx="2672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D5713-9F3B-834F-AD0B-435EE3F28F33}"/>
              </a:ext>
            </a:extLst>
          </p:cNvPr>
          <p:cNvSpPr/>
          <p:nvPr/>
        </p:nvSpPr>
        <p:spPr>
          <a:xfrm>
            <a:off x="5802130" y="140901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endParaRPr lang="de-DE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3C5049-5788-2F41-87A6-F062AD9D5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27351" r="13930" b="15733"/>
          <a:stretch/>
        </p:blipFill>
        <p:spPr>
          <a:xfrm>
            <a:off x="297332" y="2410501"/>
            <a:ext cx="4420613" cy="22945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0A8687-155C-7C46-979A-545D5303428C}"/>
              </a:ext>
            </a:extLst>
          </p:cNvPr>
          <p:cNvSpPr txBox="1"/>
          <p:nvPr/>
        </p:nvSpPr>
        <p:spPr>
          <a:xfrm>
            <a:off x="745682" y="2041169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Slope: 50 Hz/ 1 pix =&gt; 1 pix =&gt; 5.5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3A8F83-70BF-F540-9E35-FDCF4A777A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20028" r="11894" b="8121"/>
          <a:stretch/>
        </p:blipFill>
        <p:spPr>
          <a:xfrm>
            <a:off x="4401549" y="4405523"/>
            <a:ext cx="4556063" cy="23522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6493303-186D-AC4E-BE7D-9EDB78519538}"/>
              </a:ext>
            </a:extLst>
          </p:cNvPr>
          <p:cNvSpPr txBox="1"/>
          <p:nvPr/>
        </p:nvSpPr>
        <p:spPr>
          <a:xfrm>
            <a:off x="75156" y="2145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8A1867-A38B-AC40-AED0-D6D3664ECFE0}"/>
              </a:ext>
            </a:extLst>
          </p:cNvPr>
          <p:cNvSpPr txBox="1"/>
          <p:nvPr/>
        </p:nvSpPr>
        <p:spPr>
          <a:xfrm>
            <a:off x="4877738" y="40815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21445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863CC7-BB1C-2943-B060-460DDDEE4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24675" r="13779" b="15498"/>
          <a:stretch/>
        </p:blipFill>
        <p:spPr>
          <a:xfrm>
            <a:off x="1183879" y="2385592"/>
            <a:ext cx="6394287" cy="339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2104" y="250854"/>
            <a:ext cx="714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 in ∆ (numerical &amp; analytic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soln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70373" y="1080600"/>
            <a:ext cx="4215162" cy="69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2362-607E-B541-B948-FD9B601B280F}"/>
              </a:ext>
            </a:extLst>
          </p:cNvPr>
          <p:cNvSpPr txBox="1"/>
          <p:nvPr/>
        </p:nvSpPr>
        <p:spPr>
          <a:xfrm>
            <a:off x="4381023" y="1242299"/>
            <a:ext cx="336922" cy="4062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B9F79-087E-E04A-9B5B-12101C7113A4}"/>
              </a:ext>
            </a:extLst>
          </p:cNvPr>
          <p:cNvSpPr txBox="1"/>
          <p:nvPr/>
        </p:nvSpPr>
        <p:spPr>
          <a:xfrm>
            <a:off x="4572000" y="800122"/>
            <a:ext cx="421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Detuning: from the potential -&gt; additions of two gaussian</a:t>
            </a:r>
            <a:endParaRPr lang="de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9ABD6-D2DB-1B44-AFBD-337ECD00A776}"/>
              </a:ext>
            </a:extLst>
          </p:cNvPr>
          <p:cNvCxnSpPr/>
          <p:nvPr/>
        </p:nvCxnSpPr>
        <p:spPr>
          <a:xfrm>
            <a:off x="6262249" y="2105889"/>
            <a:ext cx="136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FA435-E5D4-2F42-8199-4410E6326F8D}"/>
              </a:ext>
            </a:extLst>
          </p:cNvPr>
          <p:cNvCxnSpPr>
            <a:cxnSpLocks/>
          </p:cNvCxnSpPr>
          <p:nvPr/>
        </p:nvCxnSpPr>
        <p:spPr>
          <a:xfrm flipV="1">
            <a:off x="6262249" y="1498646"/>
            <a:ext cx="0" cy="6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80A16-121F-DD49-8A42-2CD349141729}"/>
              </a:ext>
            </a:extLst>
          </p:cNvPr>
          <p:cNvSpPr txBox="1"/>
          <p:nvPr/>
        </p:nvSpPr>
        <p:spPr>
          <a:xfrm>
            <a:off x="7772400" y="21058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EFF74F-73DC-E841-98C9-3A49F0CF342D}"/>
              </a:ext>
            </a:extLst>
          </p:cNvPr>
          <p:cNvCxnSpPr/>
          <p:nvPr/>
        </p:nvCxnSpPr>
        <p:spPr>
          <a:xfrm>
            <a:off x="6844140" y="2105889"/>
            <a:ext cx="16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AB42B3-4D3E-CB4A-98D9-C789292BCD97}"/>
              </a:ext>
            </a:extLst>
          </p:cNvPr>
          <p:cNvCxnSpPr>
            <a:cxnSpLocks/>
          </p:cNvCxnSpPr>
          <p:nvPr/>
        </p:nvCxnSpPr>
        <p:spPr>
          <a:xfrm>
            <a:off x="6871853" y="2036615"/>
            <a:ext cx="0" cy="21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DE5B94-24BE-7B4B-A429-E6EE17BF8813}"/>
              </a:ext>
            </a:extLst>
          </p:cNvPr>
          <p:cNvSpPr txBox="1"/>
          <p:nvPr/>
        </p:nvSpPr>
        <p:spPr>
          <a:xfrm>
            <a:off x="6745366" y="2225836"/>
            <a:ext cx="2672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D5713-9F3B-834F-AD0B-435EE3F28F33}"/>
              </a:ext>
            </a:extLst>
          </p:cNvPr>
          <p:cNvSpPr/>
          <p:nvPr/>
        </p:nvSpPr>
        <p:spPr>
          <a:xfrm>
            <a:off x="5802130" y="140901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endParaRPr lang="de-DE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07BEAB5-B19D-1542-BBC3-6BFF6D425626}"/>
              </a:ext>
            </a:extLst>
          </p:cNvPr>
          <p:cNvSpPr/>
          <p:nvPr/>
        </p:nvSpPr>
        <p:spPr>
          <a:xfrm>
            <a:off x="6470074" y="1537855"/>
            <a:ext cx="728360" cy="429633"/>
          </a:xfrm>
          <a:custGeom>
            <a:avLst/>
            <a:gdLst>
              <a:gd name="connsiteX0" fmla="*/ 0 w 721245"/>
              <a:gd name="connsiteY0" fmla="*/ 69272 h 429633"/>
              <a:gd name="connsiteX1" fmla="*/ 221672 w 721245"/>
              <a:gd name="connsiteY1" fmla="*/ 346363 h 429633"/>
              <a:gd name="connsiteX2" fmla="*/ 387927 w 721245"/>
              <a:gd name="connsiteY2" fmla="*/ 429490 h 429633"/>
              <a:gd name="connsiteX3" fmla="*/ 554181 w 721245"/>
              <a:gd name="connsiteY3" fmla="*/ 332509 h 429633"/>
              <a:gd name="connsiteX4" fmla="*/ 706581 w 721245"/>
              <a:gd name="connsiteY4" fmla="*/ 69272 h 429633"/>
              <a:gd name="connsiteX5" fmla="*/ 706581 w 721245"/>
              <a:gd name="connsiteY5" fmla="*/ 0 h 429633"/>
              <a:gd name="connsiteX0" fmla="*/ 0 w 728360"/>
              <a:gd name="connsiteY0" fmla="*/ 69272 h 429633"/>
              <a:gd name="connsiteX1" fmla="*/ 221672 w 728360"/>
              <a:gd name="connsiteY1" fmla="*/ 346363 h 429633"/>
              <a:gd name="connsiteX2" fmla="*/ 387927 w 728360"/>
              <a:gd name="connsiteY2" fmla="*/ 429490 h 429633"/>
              <a:gd name="connsiteX3" fmla="*/ 554181 w 728360"/>
              <a:gd name="connsiteY3" fmla="*/ 332509 h 429633"/>
              <a:gd name="connsiteX4" fmla="*/ 706581 w 728360"/>
              <a:gd name="connsiteY4" fmla="*/ 69272 h 429633"/>
              <a:gd name="connsiteX5" fmla="*/ 720436 w 728360"/>
              <a:gd name="connsiteY5" fmla="*/ 0 h 42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360" h="429633">
                <a:moveTo>
                  <a:pt x="0" y="69272"/>
                </a:moveTo>
                <a:cubicBezTo>
                  <a:pt x="78509" y="177799"/>
                  <a:pt x="157018" y="286327"/>
                  <a:pt x="221672" y="346363"/>
                </a:cubicBezTo>
                <a:cubicBezTo>
                  <a:pt x="286326" y="406399"/>
                  <a:pt x="332509" y="431799"/>
                  <a:pt x="387927" y="429490"/>
                </a:cubicBezTo>
                <a:cubicBezTo>
                  <a:pt x="443345" y="427181"/>
                  <a:pt x="501072" y="392545"/>
                  <a:pt x="554181" y="332509"/>
                </a:cubicBezTo>
                <a:cubicBezTo>
                  <a:pt x="607290" y="272473"/>
                  <a:pt x="681181" y="124690"/>
                  <a:pt x="706581" y="69272"/>
                </a:cubicBezTo>
                <a:cubicBezTo>
                  <a:pt x="731981" y="13854"/>
                  <a:pt x="733136" y="6927"/>
                  <a:pt x="7204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3AFF-F8B7-8F40-9BF8-8B156CD0A50E}"/>
              </a:ext>
            </a:extLst>
          </p:cNvPr>
          <p:cNvSpPr txBox="1"/>
          <p:nvPr/>
        </p:nvSpPr>
        <p:spPr>
          <a:xfrm>
            <a:off x="1385454" y="5908839"/>
            <a:ext cx="7071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pixel =&gt; detuning contribution very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Pe_steady_state</a:t>
            </a:r>
            <a:r>
              <a:rPr lang="en-US" dirty="0"/>
              <a:t>  as a function of numb pix averaged goes down more </a:t>
            </a:r>
          </a:p>
          <a:p>
            <a:r>
              <a:rPr lang="en-US" dirty="0"/>
              <a:t>rapidly than actual data (need further investigation) </a:t>
            </a:r>
          </a:p>
        </p:txBody>
      </p:sp>
    </p:spTree>
    <p:extLst>
      <p:ext uri="{BB962C8B-B14F-4D97-AF65-F5344CB8AC3E}">
        <p14:creationId xmlns:p14="http://schemas.microsoft.com/office/powerpoint/2010/main" val="15451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318" y="247098"/>
            <a:ext cx="513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 in </a:t>
            </a:r>
            <a:r>
              <a:rPr lang="el-G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due to angle</a:t>
            </a:r>
            <a:endParaRPr lang="de-D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45A87-2044-5F44-9BAE-873DC0BC9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20487" r="11909" b="10569"/>
          <a:stretch/>
        </p:blipFill>
        <p:spPr>
          <a:xfrm>
            <a:off x="156120" y="1861344"/>
            <a:ext cx="4170556" cy="3135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206FE-E448-D545-8F3C-42FC13D533D7}"/>
              </a:ext>
            </a:extLst>
          </p:cNvPr>
          <p:cNvSpPr txBox="1"/>
          <p:nvPr/>
        </p:nvSpPr>
        <p:spPr>
          <a:xfrm>
            <a:off x="758286" y="1471961"/>
            <a:ext cx="303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mrad</a:t>
            </a:r>
            <a:r>
              <a:rPr lang="en-US" dirty="0"/>
              <a:t> angle, 200 Hz and 2 </a:t>
            </a:r>
            <a:r>
              <a:rPr lang="en-US" dirty="0" err="1"/>
              <a:t>uK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A5D3F-6064-5242-B751-E031951A3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21464" r="12743" b="11220"/>
          <a:stretch/>
        </p:blipFill>
        <p:spPr>
          <a:xfrm>
            <a:off x="4700618" y="1861344"/>
            <a:ext cx="4180414" cy="3135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AA4A5D-0776-0E42-9183-5C72AF79E631}"/>
              </a:ext>
            </a:extLst>
          </p:cNvPr>
          <p:cNvSpPr txBox="1"/>
          <p:nvPr/>
        </p:nvSpPr>
        <p:spPr>
          <a:xfrm>
            <a:off x="5354052" y="1471961"/>
            <a:ext cx="31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mrad</a:t>
            </a:r>
            <a:r>
              <a:rPr lang="en-US" dirty="0"/>
              <a:t> angle, 200 Hz and 2 </a:t>
            </a:r>
            <a:r>
              <a:rPr lang="en-US" dirty="0" err="1"/>
              <a:t>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397" y="2470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Intensity noise</a:t>
            </a: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5233D-B7DA-354F-B459-D4F0ED12C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21464" r="12377" b="8943"/>
          <a:stretch/>
        </p:blipFill>
        <p:spPr>
          <a:xfrm>
            <a:off x="151519" y="1010295"/>
            <a:ext cx="4055292" cy="2854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3D0DE9-DA35-BE4C-96EE-CE6876DA5E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21138" r="12108" b="9268"/>
          <a:stretch/>
        </p:blipFill>
        <p:spPr>
          <a:xfrm>
            <a:off x="4571999" y="3756416"/>
            <a:ext cx="4420482" cy="31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C8497-0CAA-0440-BB74-E5EB679D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11382" r="8650" b="7642"/>
          <a:stretch/>
        </p:blipFill>
        <p:spPr>
          <a:xfrm>
            <a:off x="1618540" y="451624"/>
            <a:ext cx="5906920" cy="59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181AD-4A39-FA44-804E-7B753E7CE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7886" r="13183" b="9268"/>
          <a:stretch/>
        </p:blipFill>
        <p:spPr>
          <a:xfrm>
            <a:off x="0" y="251797"/>
            <a:ext cx="4914902" cy="365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5694A-BD97-E247-B74E-09F2D3B81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24285" r="20732" b="17917"/>
          <a:stretch/>
        </p:blipFill>
        <p:spPr>
          <a:xfrm>
            <a:off x="4229098" y="3307234"/>
            <a:ext cx="4914902" cy="3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 =&gt; total AC stark shift 400 kHz 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400 Hz for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/I0=1e-3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linewidth: ~ 200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02986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755286" y="3678263"/>
            <a:ext cx="7822263" cy="1369523"/>
          </a:xfrm>
          <a:prstGeom prst="rect">
            <a:avLst/>
          </a:prstGeom>
          <a:solidFill>
            <a:schemeClr val="accent2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6741" y="2517912"/>
            <a:ext cx="7822263" cy="1125783"/>
          </a:xfrm>
          <a:prstGeom prst="rect">
            <a:avLst/>
          </a:prstGeom>
          <a:solidFill>
            <a:schemeClr val="accent4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286" y="5082354"/>
            <a:ext cx="7822263" cy="448651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*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∆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287ED1-3A4F-C941-8C57-0979CDBB9C06}"/>
              </a:ext>
            </a:extLst>
          </p:cNvPr>
          <p:cNvCxnSpPr>
            <a:cxnSpLocks/>
          </p:cNvCxnSpPr>
          <p:nvPr/>
        </p:nvCxnSpPr>
        <p:spPr>
          <a:xfrm>
            <a:off x="1011380" y="2844800"/>
            <a:ext cx="648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2579E3-7EBB-F540-B7D6-6690023CB39F}"/>
              </a:ext>
            </a:extLst>
          </p:cNvPr>
          <p:cNvCxnSpPr>
            <a:cxnSpLocks/>
          </p:cNvCxnSpPr>
          <p:nvPr/>
        </p:nvCxnSpPr>
        <p:spPr>
          <a:xfrm>
            <a:off x="1011380" y="3953164"/>
            <a:ext cx="648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5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131" y="247098"/>
            <a:ext cx="319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297366" y="800122"/>
            <a:ext cx="4215161" cy="697749"/>
          </a:xfrm>
          <a:prstGeom prst="rect">
            <a:avLst/>
          </a:prstGeom>
        </p:spPr>
      </p:pic>
      <p:pic>
        <p:nvPicPr>
          <p:cNvPr id="3" name="Picture 2" descr="excfraction_VS_time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8267" r="9180" b="11841"/>
          <a:stretch/>
        </p:blipFill>
        <p:spPr>
          <a:xfrm>
            <a:off x="2492226" y="4296937"/>
            <a:ext cx="4449444" cy="2304584"/>
          </a:xfrm>
          <a:prstGeom prst="rect">
            <a:avLst/>
          </a:prstGeom>
        </p:spPr>
      </p:pic>
      <p:pic>
        <p:nvPicPr>
          <p:cNvPr id="6" name="Picture 5" descr="Sigma_628.3185307179587.pdf - Sumatra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24173" r="8055" b="9160"/>
          <a:stretch/>
        </p:blipFill>
        <p:spPr>
          <a:xfrm>
            <a:off x="1293419" y="2061833"/>
            <a:ext cx="2877015" cy="1927412"/>
          </a:xfrm>
          <a:prstGeom prst="rect">
            <a:avLst/>
          </a:prstGeom>
        </p:spPr>
      </p:pic>
      <p:pic>
        <p:nvPicPr>
          <p:cNvPr id="10" name="Picture 9" descr="Sigma_6283.185307179586.pdf - SumatraPD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22223" r="9134" b="8726"/>
          <a:stretch/>
        </p:blipFill>
        <p:spPr>
          <a:xfrm>
            <a:off x="5575610" y="2050800"/>
            <a:ext cx="2787466" cy="1938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143" y="159518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Nsample</a:t>
            </a:r>
            <a:r>
              <a:rPr lang="en-US" dirty="0"/>
              <a:t>=5000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3078941" y="2050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l-GR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/>
              <a:t>=2*pi*100 Hz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7271583" y="207713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l-GR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/>
              <a:t>=2*pi*1 kHz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7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620</Words>
  <Application>Microsoft Macintosh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ajpark</dc:creator>
  <cp:lastModifiedBy>Park Jihyun</cp:lastModifiedBy>
  <cp:revision>112</cp:revision>
  <dcterms:created xsi:type="dcterms:W3CDTF">2021-01-13T08:21:37Z</dcterms:created>
  <dcterms:modified xsi:type="dcterms:W3CDTF">2021-01-19T15:12:54Z</dcterms:modified>
</cp:coreProperties>
</file>