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92" r:id="rId4"/>
    <p:sldId id="293" r:id="rId5"/>
    <p:sldId id="275" r:id="rId6"/>
    <p:sldId id="269" r:id="rId7"/>
    <p:sldId id="258" r:id="rId8"/>
    <p:sldId id="281" r:id="rId9"/>
    <p:sldId id="282" r:id="rId10"/>
    <p:sldId id="274" r:id="rId11"/>
    <p:sldId id="283" r:id="rId12"/>
    <p:sldId id="284" r:id="rId13"/>
    <p:sldId id="294" r:id="rId14"/>
    <p:sldId id="280" r:id="rId15"/>
    <p:sldId id="264" r:id="rId16"/>
    <p:sldId id="265" r:id="rId17"/>
    <p:sldId id="271" r:id="rId18"/>
    <p:sldId id="273" r:id="rId19"/>
    <p:sldId id="272" r:id="rId20"/>
    <p:sldId id="268" r:id="rId21"/>
    <p:sldId id="285" r:id="rId22"/>
    <p:sldId id="286" r:id="rId23"/>
    <p:sldId id="295" r:id="rId24"/>
    <p:sldId id="288" r:id="rId25"/>
    <p:sldId id="287" r:id="rId26"/>
    <p:sldId id="289" r:id="rId27"/>
    <p:sldId id="290" r:id="rId28"/>
    <p:sldId id="279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현규" initials="김" lastIdx="6" clrIdx="0">
    <p:extLst>
      <p:ext uri="{19B8F6BF-5375-455C-9EA6-DF929625EA0E}">
        <p15:presenceInfo xmlns:p15="http://schemas.microsoft.com/office/powerpoint/2012/main" userId="S::ypsophila97@officestu.seoultech.ac.kr::9080e5c3-3c7c-43d8-932b-0d8ed52148b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27T00:21:21.905" idx="2">
    <p:pos x="10" y="10"/>
    <p:text>컴파일(Compile) 원시코드에서 목적코드로 옮기는 과정. 어떤 언어의 코드를 다른 언어로 바꿔주는 과정.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11T23:37:18.421" idx="6">
    <p:pos x="10" y="10"/>
    <p:text>데이터 세그먼트 : 초기화 된 전역변수와 정적 변수가 저장됩니다.                                                   bss 세그먼트(Block started symbol Segment): 초기화 되지 않은 전역 변수와 정적변수가 저장됩니다. 0으로 초기화됨.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11T22:48:27.568" idx="4">
    <p:pos x="10" y="10"/>
    <p:text>뒤에서부터 두자리씩 끊고 2진수 4자리를 두개 만들고 앞숫자와 뒷숫자를 2진수로 표현한다음에 10진수로 바꾸고 두 숫자를 더함.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32B2B-1514-49EC-8628-522AA4AED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CC63A6-A146-4C1C-978A-A21168979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64E1AD-CCC3-4A12-98FC-9C8505071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01A5-8D5D-49C2-8B7B-EA426C311B7A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297C9C-C32D-4E08-ADB8-66AD9C1E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4B4D4E-A3CD-4FE1-87D5-5E335665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9AE2-91E1-4079-BE76-B4FDDA269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16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4208B-0C9E-46FB-955A-F380FF61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94DE56-ADAD-4A38-8E7F-1C0CCAB81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0FC238-E1D2-4417-8867-D62AC152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01A5-8D5D-49C2-8B7B-EA426C311B7A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F8AB2-075C-4DE1-A92A-BA151C4FA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FB0D11-7318-440F-BD75-11D6BAF3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9AE2-91E1-4079-BE76-B4FDDA269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28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D31344-B864-4488-93AA-E8F1901F81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9CEF6E-9BCC-436A-895A-A67CF3D63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34100-6DB4-40C6-BAD1-1CED60251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01A5-8D5D-49C2-8B7B-EA426C311B7A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0582DB-FD07-4C1B-AAD8-EB2369262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0CA0FF-24B4-4434-B82B-92074829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9AE2-91E1-4079-BE76-B4FDDA269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4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4B11E-AB48-4985-B0BF-BBBE7ED4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915DE2-7EBB-4471-8FF8-B8C02F0E7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3CC9A5-6C12-40AF-9D9B-844A18281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01A5-8D5D-49C2-8B7B-EA426C311B7A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4DF265-2918-4B07-8056-74229E9B7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78C028-54BD-470E-805D-D4F6DEF3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9AE2-91E1-4079-BE76-B4FDDA269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152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71A1D-F2E4-49AA-AEFF-E023C54A0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C379A0-7904-4AD3-B228-BFDEA93AB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CD2F59-95E8-45D3-873A-4688E0E89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01A5-8D5D-49C2-8B7B-EA426C311B7A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BC459D-F63C-4FF1-BB38-7E6ADDCD2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FA463B-30E6-4057-B381-F61AF10A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9AE2-91E1-4079-BE76-B4FDDA269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142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CEB58-AA21-47DB-BC39-AB1EE7BB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EA05CA-19A1-40F6-9628-F280E0062D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46F951-E8DE-4E0A-ABA6-E831196D0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3910A2-1741-412F-BEBF-BAAB34E29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01A5-8D5D-49C2-8B7B-EA426C311B7A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426649-2D08-46D2-A6D1-E6CCEE48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447FE4-C8B8-46C8-A91A-C6443A63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9AE2-91E1-4079-BE76-B4FDDA269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58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8FF4E-EEDE-41E3-A324-4A70875B3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2148F6-F6D9-49E6-AF95-0419203E0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8C8AF3-C72E-4974-B291-21BBC2F6E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32E09A-A9A6-4B8E-BFB5-CFC70D72D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69777D-C55E-4204-9E10-DCEA1F08C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DA18A8-BCA5-44D3-AA88-01E3BB0D3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01A5-8D5D-49C2-8B7B-EA426C311B7A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A90F8A-5826-40EA-9446-F800829E4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77F5CC-2316-4ABB-8354-C218FEA5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9AE2-91E1-4079-BE76-B4FDDA269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458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2E221-85BA-4179-84A5-10D337353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90F02C-AECE-4FE1-B5CD-FDF83F064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01A5-8D5D-49C2-8B7B-EA426C311B7A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105E23-67C1-4EA2-8D5B-B3612018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C2C9F2-53C6-4602-A9EB-FA91C5BC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9AE2-91E1-4079-BE76-B4FDDA269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98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9ACEBD-338B-4B49-9A0E-678B24756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01A5-8D5D-49C2-8B7B-EA426C311B7A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57F31-65D0-4DF9-8E0E-ECA0DB2E6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7397F9-8159-4578-A349-77C07902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9AE2-91E1-4079-BE76-B4FDDA269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56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43753-8B71-464D-B3F7-68413964E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8A7239-0111-428E-8973-74B12A0D0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D3C970-CCEC-4733-A361-64DAB63A9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7D4404-44C6-4732-A84B-A94C484F9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01A5-8D5D-49C2-8B7B-EA426C311B7A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A41968-461F-4760-BB57-1248FB043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8EF9E1-388B-4357-8D04-9360688D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9AE2-91E1-4079-BE76-B4FDDA269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50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E2D4E-076B-4B41-A07A-B7C343488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267078-8733-42A4-8075-BA1127F8D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FC96B0-2A6F-49AC-A235-2B397908F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2AA1BD-E572-47D5-A1C7-F4196FE61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01A5-8D5D-49C2-8B7B-EA426C311B7A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BD8808-9AAF-489A-ABCF-8F47B393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2560EE-A075-4076-86EB-C098C6CC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9AE2-91E1-4079-BE76-B4FDDA269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0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9455C8-CEA1-4E26-A08C-A27AE2BA2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C3120F-B059-488D-AF51-8EB2DC525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825F1C-08F7-4CB4-B898-A9D1BDA219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E01A5-8D5D-49C2-8B7B-EA426C311B7A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58D6EF-2B31-4ACA-B05E-3B872B3B2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D72390-C1DC-4DBC-A39D-07810C5C8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89AE2-91E1-4079-BE76-B4FDDA269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51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BB5B2-1B0B-4936-9DC3-9BFE37C609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Study2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90986B-C0A3-4310-ACFB-30C9C6D079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메모리 구조</a:t>
            </a:r>
          </a:p>
        </p:txBody>
      </p:sp>
    </p:spTree>
    <p:extLst>
      <p:ext uri="{BB962C8B-B14F-4D97-AF65-F5344CB8AC3E}">
        <p14:creationId xmlns:p14="http://schemas.microsoft.com/office/powerpoint/2010/main" val="883936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DF82C-CF31-41C0-A42A-EFE316AC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614C8C-0EFD-413A-B4B5-8DF34C66B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{}(</a:t>
            </a:r>
            <a:r>
              <a:rPr lang="ko-KR" altLang="en-US" dirty="0" err="1"/>
              <a:t>블록스코프</a:t>
            </a:r>
            <a:r>
              <a:rPr lang="en-US" altLang="ko-KR" dirty="0"/>
              <a:t>) </a:t>
            </a:r>
            <a:r>
              <a:rPr lang="ko-KR" altLang="en-US" dirty="0"/>
              <a:t>안에 들어있는 변수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{}</a:t>
            </a:r>
            <a:r>
              <a:rPr lang="ko-KR" altLang="en-US" dirty="0"/>
              <a:t>벗어나면 자동적으로 소멸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함수 안에서도 지역 변수를 정의할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ex)</a:t>
            </a:r>
            <a:r>
              <a:rPr lang="ko-KR" altLang="en-US" dirty="0"/>
              <a:t> 매개변수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2234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CC820-CD82-44EA-ABC7-1515BF8D4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전역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A11D44-FC87-4546-82F1-D1240ABAB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블록 </a:t>
            </a:r>
            <a:r>
              <a:rPr lang="ko-KR" altLang="en-US" dirty="0" err="1"/>
              <a:t>스코프</a:t>
            </a:r>
            <a:r>
              <a:rPr lang="ko-KR" altLang="en-US" dirty="0"/>
              <a:t> 밖에 있는 변수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어디서나 사용 가능</a:t>
            </a:r>
            <a:r>
              <a:rPr lang="en-US" altLang="ko-KR" dirty="0"/>
              <a:t>. </a:t>
            </a:r>
            <a:r>
              <a:rPr lang="ko-KR" altLang="en-US" dirty="0"/>
              <a:t>대신 소스파일 안으로 범위를 한정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다른 소스파일에서도 </a:t>
            </a:r>
            <a:r>
              <a:rPr lang="ko-KR" altLang="en-US" dirty="0" err="1"/>
              <a:t>사용가능하나</a:t>
            </a:r>
            <a:r>
              <a:rPr lang="ko-KR" altLang="en-US" dirty="0"/>
              <a:t> </a:t>
            </a:r>
            <a:r>
              <a:rPr lang="en-US" altLang="ko-KR" dirty="0"/>
              <a:t>extern </a:t>
            </a:r>
            <a:r>
              <a:rPr lang="ko-KR" altLang="en-US" dirty="0"/>
              <a:t>이란 </a:t>
            </a:r>
            <a:r>
              <a:rPr lang="ko-KR" altLang="en-US" dirty="0" err="1"/>
              <a:t>예약어</a:t>
            </a:r>
            <a:r>
              <a:rPr lang="ko-KR" altLang="en-US" dirty="0"/>
              <a:t> 사용해야함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프로그램을 종료 할 때 소멸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전역변수는 스택 영역과 달리 데이터 영역에 해당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매직 디버그 값이 아니라 </a:t>
            </a:r>
            <a:r>
              <a:rPr lang="en-US" altLang="ko-KR" dirty="0"/>
              <a:t>0</a:t>
            </a:r>
            <a:r>
              <a:rPr lang="ko-KR" altLang="en-US" dirty="0"/>
              <a:t>으로 자동 초기화 된다</a:t>
            </a:r>
            <a:r>
              <a:rPr lang="en-US" altLang="ko-KR" dirty="0"/>
              <a:t>. study6</a:t>
            </a:r>
            <a:r>
              <a:rPr lang="ko-KR" altLang="en-US" dirty="0"/>
              <a:t>에서 나올 내용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소스의 가독성이 떨어짐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7320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161C6-2AF4-418C-895E-2AD0D0733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80BE0D-94F1-4116-88B2-562601AB0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블록을 벗어나도 사라지지 않는다</a:t>
            </a:r>
            <a:r>
              <a:rPr lang="en-US" altLang="ko-KR" dirty="0"/>
              <a:t>.(</a:t>
            </a:r>
            <a:r>
              <a:rPr lang="ko-KR" altLang="en-US" dirty="0"/>
              <a:t>전역변수 성격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하지만 지역변수와 같이 함수 블록 안에서만 접근 할 수 있다</a:t>
            </a:r>
            <a:r>
              <a:rPr lang="en-US" altLang="ko-KR" dirty="0"/>
              <a:t>.(</a:t>
            </a:r>
            <a:r>
              <a:rPr lang="ko-KR" altLang="en-US" dirty="0"/>
              <a:t>지역변수 성격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7764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8118A-3B23-4EE3-AF14-AFFB70B12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F4A3B73-CBE7-41BD-89B5-EBEED4F49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1322" y="485220"/>
            <a:ext cx="6365478" cy="588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675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09CDD-4138-443E-8306-ECB499C1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영역을 왜 구분할까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417668-9AAF-4A7B-BC74-27B55E5F7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각자 용도와 보관할 기간이 다르기 때문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스택 영역의 경우 빠져나가면 할당된 메모리가 해제된다</a:t>
            </a:r>
            <a:r>
              <a:rPr lang="en-US" altLang="ko-KR" dirty="0"/>
              <a:t>. </a:t>
            </a:r>
            <a:r>
              <a:rPr lang="ko-KR" altLang="en-US" dirty="0"/>
              <a:t>이것을 정적 메모리 할당이라 부른다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반면 </a:t>
            </a:r>
            <a:r>
              <a:rPr lang="ko-KR" altLang="en-US" dirty="0" err="1"/>
              <a:t>힙</a:t>
            </a:r>
            <a:r>
              <a:rPr lang="ko-KR" altLang="en-US" dirty="0"/>
              <a:t> 영역의 경우 할당해준 메모리를 해제해주지 않으면 </a:t>
            </a:r>
            <a:r>
              <a:rPr lang="en-US" altLang="ko-KR" dirty="0"/>
              <a:t>RAM</a:t>
            </a:r>
            <a:r>
              <a:rPr lang="ko-KR" altLang="en-US" dirty="0"/>
              <a:t> 에 과부하가 온다</a:t>
            </a:r>
            <a:r>
              <a:rPr lang="en-US" altLang="ko-KR" dirty="0"/>
              <a:t>. </a:t>
            </a:r>
            <a:r>
              <a:rPr lang="ko-KR" altLang="en-US" dirty="0"/>
              <a:t>이것을 동적 메모리 할당이라 부른다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 영역은 계속 보관합니다</a:t>
            </a:r>
            <a:r>
              <a:rPr lang="en-US" altLang="ko-KR" dirty="0"/>
              <a:t>. </a:t>
            </a:r>
            <a:r>
              <a:rPr lang="ko-KR" altLang="en-US" dirty="0"/>
              <a:t>그래서 계속 사용하면 </a:t>
            </a:r>
            <a:r>
              <a:rPr lang="ko-KR" altLang="en-US" dirty="0" err="1"/>
              <a:t>오버플로우됨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0968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88718-87BE-451E-BCD6-9855277E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38144"/>
            <a:ext cx="4953934" cy="1676603"/>
          </a:xfrm>
        </p:spPr>
        <p:txBody>
          <a:bodyPr>
            <a:normAutofit/>
          </a:bodyPr>
          <a:lstStyle/>
          <a:p>
            <a:r>
              <a:rPr lang="ko-KR" altLang="en-US" sz="4000"/>
              <a:t>코드</a:t>
            </a:r>
            <a:r>
              <a:rPr lang="en-US" altLang="ko-KR" sz="4000"/>
              <a:t>(code) </a:t>
            </a:r>
            <a:r>
              <a:rPr lang="ko-KR" altLang="en-US" sz="4000"/>
              <a:t>영역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DA7D0A-39BC-4F84-92AA-89BEE365E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4953932" cy="3779520"/>
          </a:xfrm>
        </p:spPr>
        <p:txBody>
          <a:bodyPr>
            <a:normAutofit/>
          </a:bodyPr>
          <a:lstStyle/>
          <a:p>
            <a:r>
              <a:rPr lang="ko-KR" altLang="en-US" sz="2000"/>
              <a:t>메모리의 코드</a:t>
            </a:r>
            <a:r>
              <a:rPr lang="en-US" altLang="ko-KR" sz="2000"/>
              <a:t>(code) </a:t>
            </a:r>
            <a:r>
              <a:rPr lang="ko-KR" altLang="en-US" sz="2000"/>
              <a:t>영역은 실행할 프로그램의 코드가 저장되는 영역으로 텍스트</a:t>
            </a:r>
            <a:r>
              <a:rPr lang="en-US" altLang="ko-KR" sz="2000"/>
              <a:t>(code) </a:t>
            </a:r>
            <a:r>
              <a:rPr lang="ko-KR" altLang="en-US" sz="2000"/>
              <a:t>영역이라고도 부릅니다</a:t>
            </a:r>
            <a:r>
              <a:rPr lang="en-US" altLang="ko-KR" sz="2000"/>
              <a:t>.</a:t>
            </a:r>
          </a:p>
          <a:p>
            <a:r>
              <a:rPr lang="en-US" altLang="ko-KR" sz="2000"/>
              <a:t>CPU</a:t>
            </a:r>
            <a:r>
              <a:rPr lang="ko-KR" altLang="en-US" sz="2000"/>
              <a:t>는 코드 영역에 저장된 명령어를 하나씩 가져가서 처리하게 됩니다</a:t>
            </a:r>
            <a:r>
              <a:rPr lang="en-US" altLang="ko-KR" sz="2000"/>
              <a:t>.</a:t>
            </a:r>
          </a:p>
          <a:p>
            <a:endParaRPr lang="ko-KR" altLang="en-US" sz="2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7900AF-3ED0-4C02-A309-3984EBBD2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0">
            <a:extLst>
              <a:ext uri="{FF2B5EF4-FFF2-40B4-BE49-F238E27FC236}">
                <a16:creationId xmlns:a16="http://schemas.microsoft.com/office/drawing/2014/main" id="{8DEDEE5C-3126-4336-A7D4-9277AF5A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9138" y="559407"/>
            <a:ext cx="5109725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A76ADCC-0813-4019-B751-56683DC7F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460" y="833418"/>
            <a:ext cx="3852028" cy="5187917"/>
          </a:xfrm>
          <a:prstGeom prst="rect">
            <a:avLst/>
          </a:prstGeom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EA3C66-F06E-4767-983B-DD31214FAEE9}"/>
              </a:ext>
            </a:extLst>
          </p:cNvPr>
          <p:cNvSpPr txBox="1"/>
          <p:nvPr/>
        </p:nvSpPr>
        <p:spPr>
          <a:xfrm>
            <a:off x="10300138" y="1612900"/>
            <a:ext cx="15113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텍스트 세그먼트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E954D5-0341-4585-809E-0B3138941179}"/>
              </a:ext>
            </a:extLst>
          </p:cNvPr>
          <p:cNvSpPr txBox="1"/>
          <p:nvPr/>
        </p:nvSpPr>
        <p:spPr>
          <a:xfrm>
            <a:off x="10312838" y="2179299"/>
            <a:ext cx="15113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데이터 세그먼트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C4B2DC-2A5F-4C47-8E5A-78DFC2539E98}"/>
              </a:ext>
            </a:extLst>
          </p:cNvPr>
          <p:cNvSpPr txBox="1"/>
          <p:nvPr/>
        </p:nvSpPr>
        <p:spPr>
          <a:xfrm>
            <a:off x="10312838" y="2999791"/>
            <a:ext cx="15113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/>
              <a:t>힙</a:t>
            </a:r>
            <a:r>
              <a:rPr lang="ko-KR" altLang="en-US" sz="1300" dirty="0"/>
              <a:t> 세그먼트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A3F499-DCF2-4CFB-B3EB-09D0F10FB0AB}"/>
              </a:ext>
            </a:extLst>
          </p:cNvPr>
          <p:cNvSpPr txBox="1"/>
          <p:nvPr/>
        </p:nvSpPr>
        <p:spPr>
          <a:xfrm>
            <a:off x="10312838" y="2471687"/>
            <a:ext cx="15113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/>
              <a:t>bss</a:t>
            </a:r>
            <a:r>
              <a:rPr lang="ko-KR" altLang="en-US" sz="1300" dirty="0"/>
              <a:t> 세그먼트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66DCAB-685B-4FC8-A656-2A445E384C03}"/>
              </a:ext>
            </a:extLst>
          </p:cNvPr>
          <p:cNvSpPr txBox="1"/>
          <p:nvPr/>
        </p:nvSpPr>
        <p:spPr>
          <a:xfrm>
            <a:off x="10300138" y="4649192"/>
            <a:ext cx="15113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스택 세그먼트</a:t>
            </a:r>
          </a:p>
        </p:txBody>
      </p:sp>
    </p:spTree>
    <p:extLst>
      <p:ext uri="{BB962C8B-B14F-4D97-AF65-F5344CB8AC3E}">
        <p14:creationId xmlns:p14="http://schemas.microsoft.com/office/powerpoint/2010/main" val="3944138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88718-87BE-451E-BCD6-9855277E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ko-KR" altLang="en-US" dirty="0"/>
              <a:t>데이터</a:t>
            </a:r>
            <a:r>
              <a:rPr lang="en-US" altLang="ko-KR" dirty="0"/>
              <a:t>(data) </a:t>
            </a:r>
            <a:r>
              <a:rPr lang="ko-KR" altLang="en-US" dirty="0"/>
              <a:t>영역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DA7D0A-39BC-4F84-92AA-89BEE365E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메모리의 데이터</a:t>
            </a:r>
            <a:r>
              <a:rPr lang="en-US" altLang="ko-KR" sz="2400" dirty="0"/>
              <a:t>(data) </a:t>
            </a:r>
            <a:r>
              <a:rPr lang="ko-KR" altLang="en-US" sz="2400" dirty="0"/>
              <a:t>영역은 프로그램의 전역 변수와 정적</a:t>
            </a:r>
            <a:r>
              <a:rPr lang="en-US" altLang="ko-KR" sz="2400" dirty="0"/>
              <a:t>(static) </a:t>
            </a:r>
            <a:r>
              <a:rPr lang="ko-KR" altLang="en-US" sz="2400" dirty="0"/>
              <a:t>변수가 저장되는 영역입니다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데이터 영역은 프로그램의 시작과 함께 할당되며</a:t>
            </a:r>
            <a:r>
              <a:rPr lang="en-US" altLang="ko-KR" sz="2400" dirty="0"/>
              <a:t>, </a:t>
            </a:r>
            <a:r>
              <a:rPr lang="ko-KR" altLang="en-US" sz="2400" dirty="0"/>
              <a:t>프로그램이 종료되면 소멸합니다</a:t>
            </a:r>
            <a:r>
              <a:rPr lang="en-US" altLang="ko-KR" sz="2400" dirty="0"/>
              <a:t>.</a:t>
            </a:r>
          </a:p>
          <a:p>
            <a:endParaRPr lang="ko-KR" alt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1FBF6D-CBA9-4038-805E-722DC5519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460" y="833418"/>
            <a:ext cx="3852028" cy="5187917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0FD24B-06F4-427B-81CF-B7F2A7AD878F}"/>
              </a:ext>
            </a:extLst>
          </p:cNvPr>
          <p:cNvSpPr txBox="1"/>
          <p:nvPr/>
        </p:nvSpPr>
        <p:spPr>
          <a:xfrm>
            <a:off x="10300138" y="1612900"/>
            <a:ext cx="15113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텍스트 세그먼트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DA7099-4432-4146-BA97-B86B10C58BA8}"/>
              </a:ext>
            </a:extLst>
          </p:cNvPr>
          <p:cNvSpPr txBox="1"/>
          <p:nvPr/>
        </p:nvSpPr>
        <p:spPr>
          <a:xfrm>
            <a:off x="10312838" y="2179299"/>
            <a:ext cx="15113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데이터 세그먼트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917C2E-5362-4961-ABA0-F20438537933}"/>
              </a:ext>
            </a:extLst>
          </p:cNvPr>
          <p:cNvSpPr txBox="1"/>
          <p:nvPr/>
        </p:nvSpPr>
        <p:spPr>
          <a:xfrm>
            <a:off x="10312838" y="2999791"/>
            <a:ext cx="15113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/>
              <a:t>힙</a:t>
            </a:r>
            <a:r>
              <a:rPr lang="ko-KR" altLang="en-US" sz="1300" dirty="0"/>
              <a:t> 세그먼트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062C3E-A73A-4F9A-BC26-DCD8AA68ED32}"/>
              </a:ext>
            </a:extLst>
          </p:cNvPr>
          <p:cNvSpPr txBox="1"/>
          <p:nvPr/>
        </p:nvSpPr>
        <p:spPr>
          <a:xfrm>
            <a:off x="10312838" y="2471687"/>
            <a:ext cx="15113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/>
              <a:t>bss</a:t>
            </a:r>
            <a:r>
              <a:rPr lang="ko-KR" altLang="en-US" sz="1300" dirty="0"/>
              <a:t> 세그먼트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7C3470-7C24-4844-93AE-85DFC5EEC88C}"/>
              </a:ext>
            </a:extLst>
          </p:cNvPr>
          <p:cNvSpPr txBox="1"/>
          <p:nvPr/>
        </p:nvSpPr>
        <p:spPr>
          <a:xfrm>
            <a:off x="10300138" y="4649192"/>
            <a:ext cx="15113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스택 세그먼트</a:t>
            </a:r>
          </a:p>
        </p:txBody>
      </p:sp>
    </p:spTree>
    <p:extLst>
      <p:ext uri="{BB962C8B-B14F-4D97-AF65-F5344CB8AC3E}">
        <p14:creationId xmlns:p14="http://schemas.microsoft.com/office/powerpoint/2010/main" val="2156750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88718-87BE-451E-BCD6-9855277E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38144"/>
            <a:ext cx="4953934" cy="1676603"/>
          </a:xfrm>
        </p:spPr>
        <p:txBody>
          <a:bodyPr>
            <a:normAutofit/>
          </a:bodyPr>
          <a:lstStyle/>
          <a:p>
            <a:r>
              <a:rPr lang="ko-KR" altLang="en-US" sz="4000"/>
              <a:t>스택</a:t>
            </a:r>
            <a:r>
              <a:rPr lang="en-US" altLang="ko-KR" sz="4000"/>
              <a:t>(stack) </a:t>
            </a:r>
            <a:r>
              <a:rPr lang="ko-KR" altLang="en-US" sz="4000"/>
              <a:t>영역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DA7D0A-39BC-4F84-92AA-89BEE365E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4953932" cy="3779520"/>
          </a:xfrm>
        </p:spPr>
        <p:txBody>
          <a:bodyPr>
            <a:normAutofit/>
          </a:bodyPr>
          <a:lstStyle/>
          <a:p>
            <a:r>
              <a:rPr lang="ko-KR" altLang="en-US" sz="1700"/>
              <a:t>메모리의 스택</a:t>
            </a:r>
            <a:r>
              <a:rPr lang="en-US" altLang="ko-KR" sz="1700"/>
              <a:t>(stack) </a:t>
            </a:r>
            <a:r>
              <a:rPr lang="ko-KR" altLang="en-US" sz="1700"/>
              <a:t>영역은 함수의 호출과 관계되는 지역 변수와 매개변수가 저장되는 영역입니다</a:t>
            </a:r>
            <a:r>
              <a:rPr lang="en-US" altLang="ko-KR" sz="1700"/>
              <a:t>.</a:t>
            </a:r>
          </a:p>
          <a:p>
            <a:r>
              <a:rPr lang="ko-KR" altLang="en-US" sz="1700"/>
              <a:t>스택 영역은 함수의 호출과 함께 할당되며</a:t>
            </a:r>
            <a:r>
              <a:rPr lang="en-US" altLang="ko-KR" sz="1700"/>
              <a:t>, </a:t>
            </a:r>
            <a:r>
              <a:rPr lang="ko-KR" altLang="en-US" sz="1700"/>
              <a:t>함수의 호출이 완료되면 소멸합니다</a:t>
            </a:r>
            <a:r>
              <a:rPr lang="en-US" altLang="ko-KR" sz="1700"/>
              <a:t>.</a:t>
            </a:r>
          </a:p>
          <a:p>
            <a:r>
              <a:rPr lang="ko-KR" altLang="en-US" sz="1700"/>
              <a:t>스택 영역은 푸시</a:t>
            </a:r>
            <a:r>
              <a:rPr lang="en-US" altLang="ko-KR" sz="1700"/>
              <a:t>(push) </a:t>
            </a:r>
            <a:r>
              <a:rPr lang="ko-KR" altLang="en-US" sz="1700"/>
              <a:t>동작으로 데이터를 저장하고</a:t>
            </a:r>
            <a:r>
              <a:rPr lang="en-US" altLang="ko-KR" sz="1700"/>
              <a:t>, </a:t>
            </a:r>
            <a:r>
              <a:rPr lang="ko-KR" altLang="en-US" sz="1700"/>
              <a:t>팝</a:t>
            </a:r>
            <a:r>
              <a:rPr lang="en-US" altLang="ko-KR" sz="1700"/>
              <a:t>(pop) </a:t>
            </a:r>
            <a:r>
              <a:rPr lang="ko-KR" altLang="en-US" sz="1700"/>
              <a:t>동작으로 데이터를 인출합니다</a:t>
            </a:r>
            <a:r>
              <a:rPr lang="en-US" altLang="ko-KR" sz="1700"/>
              <a:t>.</a:t>
            </a:r>
          </a:p>
          <a:p>
            <a:r>
              <a:rPr lang="ko-KR" altLang="en-US" sz="1700"/>
              <a:t>이러한 스택은 후입선출</a:t>
            </a:r>
            <a:r>
              <a:rPr lang="en-US" altLang="ko-KR" sz="1700"/>
              <a:t>(LIFO, Last-In First-Out) </a:t>
            </a:r>
            <a:r>
              <a:rPr lang="ko-KR" altLang="en-US" sz="1700"/>
              <a:t>방식에 따라 동작하므로</a:t>
            </a:r>
            <a:r>
              <a:rPr lang="en-US" altLang="ko-KR" sz="1700"/>
              <a:t>, </a:t>
            </a:r>
            <a:r>
              <a:rPr lang="ko-KR" altLang="en-US" sz="1700"/>
              <a:t>가장 늦게 저장된 데이터가 가장 먼저 인출됩니다</a:t>
            </a:r>
            <a:r>
              <a:rPr lang="en-US" altLang="ko-KR" sz="1700"/>
              <a:t>.</a:t>
            </a:r>
          </a:p>
          <a:p>
            <a:r>
              <a:rPr lang="ko-KR" altLang="en-US" sz="1700"/>
              <a:t>스택 영역은 메모리의 높은 주소에서 낮은 주소의 방향으로 할당됩니다</a:t>
            </a:r>
            <a:r>
              <a:rPr lang="en-US" altLang="ko-KR" sz="1700"/>
              <a:t>.</a:t>
            </a:r>
          </a:p>
          <a:p>
            <a:endParaRPr lang="ko-KR" altLang="en-US" sz="1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7900AF-3ED0-4C02-A309-3984EBBD2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0">
            <a:extLst>
              <a:ext uri="{FF2B5EF4-FFF2-40B4-BE49-F238E27FC236}">
                <a16:creationId xmlns:a16="http://schemas.microsoft.com/office/drawing/2014/main" id="{8DEDEE5C-3126-4336-A7D4-9277AF5A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9138" y="559407"/>
            <a:ext cx="5109725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3B431D-6EA2-4ACD-83B4-09D52141D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460" y="833418"/>
            <a:ext cx="3852028" cy="5187917"/>
          </a:xfrm>
          <a:prstGeom prst="rect">
            <a:avLst/>
          </a:prstGeom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27D8B8-ABDE-4F2D-9589-319F7E6C3E7B}"/>
              </a:ext>
            </a:extLst>
          </p:cNvPr>
          <p:cNvSpPr txBox="1"/>
          <p:nvPr/>
        </p:nvSpPr>
        <p:spPr>
          <a:xfrm>
            <a:off x="10300138" y="1612900"/>
            <a:ext cx="15113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텍스트 세그먼트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A8C7DA-E0A4-480B-A859-D84E6ECBCE1D}"/>
              </a:ext>
            </a:extLst>
          </p:cNvPr>
          <p:cNvSpPr txBox="1"/>
          <p:nvPr/>
        </p:nvSpPr>
        <p:spPr>
          <a:xfrm>
            <a:off x="10312838" y="2179299"/>
            <a:ext cx="15113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데이터 세그먼트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E9B99F-8588-45FD-A94A-C6252F53B290}"/>
              </a:ext>
            </a:extLst>
          </p:cNvPr>
          <p:cNvSpPr txBox="1"/>
          <p:nvPr/>
        </p:nvSpPr>
        <p:spPr>
          <a:xfrm>
            <a:off x="10312838" y="2999791"/>
            <a:ext cx="15113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/>
              <a:t>힙</a:t>
            </a:r>
            <a:r>
              <a:rPr lang="ko-KR" altLang="en-US" sz="1300" dirty="0"/>
              <a:t> 세그먼트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52690F-0043-4EEA-ABD5-D53A4799275A}"/>
              </a:ext>
            </a:extLst>
          </p:cNvPr>
          <p:cNvSpPr txBox="1"/>
          <p:nvPr/>
        </p:nvSpPr>
        <p:spPr>
          <a:xfrm>
            <a:off x="10312838" y="2471687"/>
            <a:ext cx="15113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/>
              <a:t>bss</a:t>
            </a:r>
            <a:r>
              <a:rPr lang="ko-KR" altLang="en-US" sz="1300" dirty="0"/>
              <a:t> 세그먼트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F7EA9C-D90C-4010-97C1-18166DC3E3AB}"/>
              </a:ext>
            </a:extLst>
          </p:cNvPr>
          <p:cNvSpPr txBox="1"/>
          <p:nvPr/>
        </p:nvSpPr>
        <p:spPr>
          <a:xfrm>
            <a:off x="10300138" y="4649192"/>
            <a:ext cx="15113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스택 세그먼트</a:t>
            </a:r>
          </a:p>
        </p:txBody>
      </p:sp>
    </p:spTree>
    <p:extLst>
      <p:ext uri="{BB962C8B-B14F-4D97-AF65-F5344CB8AC3E}">
        <p14:creationId xmlns:p14="http://schemas.microsoft.com/office/powerpoint/2010/main" val="2517671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88718-87BE-451E-BCD6-9855277E9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Stack(</a:t>
            </a:r>
            <a:r>
              <a:rPr lang="ko-KR" altLang="en-US" dirty="0"/>
              <a:t>스택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26" name="Picture 2" descr="스택 이미지에 대한 이미지 검색결과">
            <a:extLst>
              <a:ext uri="{FF2B5EF4-FFF2-40B4-BE49-F238E27FC236}">
                <a16:creationId xmlns:a16="http://schemas.microsoft.com/office/drawing/2014/main" id="{76CB60AC-0349-4D6A-ABE4-B9F5B4579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046" y="1690688"/>
            <a:ext cx="3831907" cy="352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480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88718-87BE-451E-BCD6-9855277E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0073" cy="1676603"/>
          </a:xfrm>
        </p:spPr>
        <p:txBody>
          <a:bodyPr>
            <a:normAutofit/>
          </a:bodyPr>
          <a:lstStyle/>
          <a:p>
            <a:r>
              <a:rPr lang="ko-KR" altLang="en-US"/>
              <a:t>힙</a:t>
            </a:r>
            <a:r>
              <a:rPr lang="en-US" altLang="ko-KR"/>
              <a:t>(heap) </a:t>
            </a:r>
            <a:r>
              <a:rPr lang="ko-KR" altLang="en-US"/>
              <a:t>영역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DA7D0A-39BC-4F84-92AA-89BEE365E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113114" cy="3785419"/>
          </a:xfrm>
        </p:spPr>
        <p:txBody>
          <a:bodyPr>
            <a:normAutofit/>
          </a:bodyPr>
          <a:lstStyle/>
          <a:p>
            <a:r>
              <a:rPr lang="ko-KR" altLang="en-US" sz="1800"/>
              <a:t>메모리의 힙</a:t>
            </a:r>
            <a:r>
              <a:rPr lang="en-US" altLang="ko-KR" sz="1800"/>
              <a:t>(heap) </a:t>
            </a:r>
            <a:r>
              <a:rPr lang="ko-KR" altLang="en-US" sz="1800"/>
              <a:t>영역은 사용자가 직접 관리할 수 있는 </a:t>
            </a:r>
            <a:r>
              <a:rPr lang="en-US" altLang="ko-KR" sz="1800"/>
              <a:t>'</a:t>
            </a:r>
            <a:r>
              <a:rPr lang="ko-KR" altLang="en-US" sz="1800"/>
              <a:t>그리고 해야만 하는</a:t>
            </a:r>
            <a:r>
              <a:rPr lang="en-US" altLang="ko-KR" sz="1800"/>
              <a:t>' </a:t>
            </a:r>
            <a:r>
              <a:rPr lang="ko-KR" altLang="en-US" sz="1800"/>
              <a:t>메모리 영역입니다</a:t>
            </a:r>
            <a:r>
              <a:rPr lang="en-US" altLang="ko-KR" sz="1800"/>
              <a:t>.</a:t>
            </a:r>
          </a:p>
          <a:p>
            <a:r>
              <a:rPr lang="ko-KR" altLang="en-US" sz="1800"/>
              <a:t>힙 영역은 사용자에 의해 메모리 공간이 동적으로 할당되고 해제됩니다</a:t>
            </a:r>
            <a:r>
              <a:rPr lang="en-US" altLang="ko-KR" sz="1800"/>
              <a:t>.</a:t>
            </a:r>
          </a:p>
          <a:p>
            <a:r>
              <a:rPr lang="ko-KR" altLang="en-US" sz="1800"/>
              <a:t>힙 영역은 메모리의 낮은 주소에서 높은 주소의 방향으로 할당됩니다</a:t>
            </a:r>
            <a:r>
              <a:rPr lang="en-US" altLang="ko-KR" sz="1800"/>
              <a:t>.</a:t>
            </a:r>
          </a:p>
          <a:p>
            <a:endParaRPr lang="ko-KR" altLang="en-US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A7A195-03A4-44AB-A3D8-2507E2C94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41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8F235346-20CC-4981-B836-23ECF1F4E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3465" y="559407"/>
            <a:ext cx="514148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4BAEB44-CC76-40FD-8D66-EB2CA7B73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460" y="833418"/>
            <a:ext cx="3852028" cy="5187917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E3AD7E-C9C2-4D39-9F53-0990832F93E0}"/>
              </a:ext>
            </a:extLst>
          </p:cNvPr>
          <p:cNvSpPr txBox="1"/>
          <p:nvPr/>
        </p:nvSpPr>
        <p:spPr>
          <a:xfrm>
            <a:off x="10300138" y="1612900"/>
            <a:ext cx="15113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텍스트 세그먼트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D0524-7F6B-4EA1-BF7C-868010B882BA}"/>
              </a:ext>
            </a:extLst>
          </p:cNvPr>
          <p:cNvSpPr txBox="1"/>
          <p:nvPr/>
        </p:nvSpPr>
        <p:spPr>
          <a:xfrm>
            <a:off x="10312838" y="2179299"/>
            <a:ext cx="15113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데이터 세그먼트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B057A4-F019-4BE2-92DE-5EE9A1B0A338}"/>
              </a:ext>
            </a:extLst>
          </p:cNvPr>
          <p:cNvSpPr txBox="1"/>
          <p:nvPr/>
        </p:nvSpPr>
        <p:spPr>
          <a:xfrm>
            <a:off x="10312838" y="2999791"/>
            <a:ext cx="15113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/>
              <a:t>힙</a:t>
            </a:r>
            <a:r>
              <a:rPr lang="ko-KR" altLang="en-US" sz="1300" dirty="0"/>
              <a:t> 세그먼트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4ACCBD-BC5B-4E23-A807-D64EDF001D5F}"/>
              </a:ext>
            </a:extLst>
          </p:cNvPr>
          <p:cNvSpPr txBox="1"/>
          <p:nvPr/>
        </p:nvSpPr>
        <p:spPr>
          <a:xfrm>
            <a:off x="10312838" y="2471687"/>
            <a:ext cx="15113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/>
              <a:t>bss</a:t>
            </a:r>
            <a:r>
              <a:rPr lang="ko-KR" altLang="en-US" sz="1300" dirty="0"/>
              <a:t> 세그먼트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D9185C-DBE1-4B6F-B187-5706903E94EC}"/>
              </a:ext>
            </a:extLst>
          </p:cNvPr>
          <p:cNvSpPr txBox="1"/>
          <p:nvPr/>
        </p:nvSpPr>
        <p:spPr>
          <a:xfrm>
            <a:off x="10300138" y="4649192"/>
            <a:ext cx="15113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스택 세그먼트</a:t>
            </a:r>
          </a:p>
        </p:txBody>
      </p:sp>
    </p:spTree>
    <p:extLst>
      <p:ext uri="{BB962C8B-B14F-4D97-AF65-F5344CB8AC3E}">
        <p14:creationId xmlns:p14="http://schemas.microsoft.com/office/powerpoint/2010/main" val="415960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B7CECC3-0888-4BF6-B8ED-B486D849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1BE9666-7018-4CB2-A32A-375DACDD1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주소</a:t>
            </a:r>
            <a:endParaRPr lang="en-US" altLang="ko-KR" dirty="0"/>
          </a:p>
          <a:p>
            <a:r>
              <a:rPr lang="ko-KR" altLang="en-US" dirty="0"/>
              <a:t>메모리 영역</a:t>
            </a:r>
            <a:endParaRPr lang="en-US" altLang="ko-KR" dirty="0"/>
          </a:p>
          <a:p>
            <a:r>
              <a:rPr lang="ko-KR" altLang="en-US" dirty="0"/>
              <a:t>정적 메모리 할당</a:t>
            </a:r>
            <a:endParaRPr lang="en-US" altLang="ko-KR" dirty="0"/>
          </a:p>
          <a:p>
            <a:r>
              <a:rPr lang="ko-KR" altLang="en-US" dirty="0"/>
              <a:t>메모리 구조</a:t>
            </a:r>
            <a:endParaRPr lang="en-US" altLang="ko-KR" dirty="0"/>
          </a:p>
          <a:p>
            <a:r>
              <a:rPr lang="ko-KR" altLang="en-US" dirty="0"/>
              <a:t>메모리 배치</a:t>
            </a:r>
            <a:endParaRPr lang="en-US" altLang="ko-KR" dirty="0"/>
          </a:p>
          <a:p>
            <a:r>
              <a:rPr lang="ko-KR" altLang="en-US" dirty="0"/>
              <a:t>리틀 </a:t>
            </a:r>
            <a:r>
              <a:rPr lang="ko-KR" altLang="en-US" dirty="0" err="1"/>
              <a:t>엔디언</a:t>
            </a:r>
            <a:r>
              <a:rPr lang="en-US" altLang="ko-KR" dirty="0"/>
              <a:t>(little Endian)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5066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88718-87BE-451E-BCD6-9855277E9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? : </a:t>
            </a:r>
            <a:r>
              <a:rPr lang="ko-KR" altLang="en-US" dirty="0" err="1"/>
              <a:t>힙</a:t>
            </a:r>
            <a:r>
              <a:rPr lang="en-US" altLang="ko-KR" dirty="0"/>
              <a:t> </a:t>
            </a:r>
            <a:r>
              <a:rPr lang="ko-KR" altLang="en-US" dirty="0"/>
              <a:t>영역 무한히 늘리면 언젠간 </a:t>
            </a:r>
            <a:r>
              <a:rPr lang="ko-KR" altLang="en-US" dirty="0" err="1"/>
              <a:t>스택영역을</a:t>
            </a:r>
            <a:r>
              <a:rPr lang="ko-KR" altLang="en-US" dirty="0"/>
              <a:t> 침범하지 않을까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DA7D0A-39BC-4F84-92AA-89BEE365E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힙</a:t>
            </a:r>
            <a:r>
              <a:rPr lang="ko-KR" altLang="en-US" dirty="0"/>
              <a:t> </a:t>
            </a:r>
            <a:r>
              <a:rPr lang="ko-KR" altLang="en-US" dirty="0" err="1"/>
              <a:t>오버플로우</a:t>
            </a:r>
            <a:r>
              <a:rPr lang="en-US" altLang="ko-KR" dirty="0"/>
              <a:t>(HEAP</a:t>
            </a:r>
            <a:r>
              <a:rPr lang="ko-KR" altLang="en-US" dirty="0"/>
              <a:t> </a:t>
            </a:r>
            <a:r>
              <a:rPr lang="en-US" altLang="ko-KR" dirty="0"/>
              <a:t>overflow) : heap</a:t>
            </a:r>
            <a:r>
              <a:rPr lang="ko-KR" altLang="en-US" dirty="0"/>
              <a:t> 이 위에서 </a:t>
            </a:r>
            <a:r>
              <a:rPr lang="ko-KR" altLang="en-US" dirty="0" err="1"/>
              <a:t>주소값을</a:t>
            </a:r>
            <a:r>
              <a:rPr lang="ko-KR" altLang="en-US" dirty="0"/>
              <a:t> 채워 내려오다가 </a:t>
            </a:r>
            <a:r>
              <a:rPr lang="en-US" altLang="ko-KR" dirty="0"/>
              <a:t>stack </a:t>
            </a:r>
            <a:r>
              <a:rPr lang="ko-KR" altLang="en-US" dirty="0"/>
              <a:t>영역을 침범하는 경우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스택 </a:t>
            </a:r>
            <a:r>
              <a:rPr lang="ko-KR" altLang="en-US" dirty="0" err="1"/>
              <a:t>오버플로우</a:t>
            </a:r>
            <a:r>
              <a:rPr lang="en-US" altLang="ko-KR" dirty="0"/>
              <a:t>(STACK overflow) : stack </a:t>
            </a:r>
            <a:r>
              <a:rPr lang="ko-KR" altLang="en-US" dirty="0"/>
              <a:t>영역이 </a:t>
            </a:r>
            <a:r>
              <a:rPr lang="en-US" altLang="ko-KR" dirty="0"/>
              <a:t>heap </a:t>
            </a:r>
            <a:r>
              <a:rPr lang="ko-KR" altLang="en-US" dirty="0"/>
              <a:t>영역을 침범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3318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21402-004A-41A0-AF29-5F01021A8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메모리 배치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D81119-9D9A-478F-A106-3361CC76D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실제로 낮은</a:t>
            </a:r>
            <a:r>
              <a:rPr lang="en-US" altLang="ko-KR" dirty="0"/>
              <a:t>/</a:t>
            </a:r>
            <a:r>
              <a:rPr lang="ko-KR" altLang="en-US" dirty="0"/>
              <a:t>높은 주소에 위치하는지 확인해보자</a:t>
            </a:r>
            <a:r>
              <a:rPr lang="en-US" altLang="ko-KR" dirty="0"/>
              <a:t>.</a:t>
            </a:r>
            <a:r>
              <a:rPr lang="ko-KR" altLang="en-US" dirty="0" err="1"/>
              <a:t>궁금궁금</a:t>
            </a:r>
            <a:endParaRPr lang="en-US" altLang="ko-KR" dirty="0"/>
          </a:p>
          <a:p>
            <a:r>
              <a:rPr lang="ko-KR" altLang="en-US" dirty="0"/>
              <a:t>중단점을 설정하고 디버깅</a:t>
            </a:r>
            <a:r>
              <a:rPr lang="en-US" altLang="ko-KR" dirty="0"/>
              <a:t>(F5)</a:t>
            </a:r>
            <a:r>
              <a:rPr lang="ko-KR" altLang="en-US" dirty="0"/>
              <a:t>을 하면서 메모리를 확인 가능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3F0791EF-587B-4C36-83F0-711B0CD9A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489" y="3296149"/>
            <a:ext cx="7785480" cy="233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18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F9CCB-6195-4D96-841E-F94B51A7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결과를 확인해보자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F5CB29-1E93-4418-8246-ED0AC5EE4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551" y="1696309"/>
            <a:ext cx="3302409" cy="21024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FDF33A-75B7-4CA6-81E7-F5F190A38E3A}"/>
              </a:ext>
            </a:extLst>
          </p:cNvPr>
          <p:cNvSpPr txBox="1"/>
          <p:nvPr/>
        </p:nvSpPr>
        <p:spPr>
          <a:xfrm>
            <a:off x="1488961" y="1270157"/>
            <a:ext cx="179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&amp;global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2EDAF5-B4B2-4247-9563-D3D16575A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710" y="4390469"/>
            <a:ext cx="3508561" cy="21024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328DEB-0B9D-4BB0-894E-277C5BEEA679}"/>
              </a:ext>
            </a:extLst>
          </p:cNvPr>
          <p:cNvSpPr txBox="1"/>
          <p:nvPr/>
        </p:nvSpPr>
        <p:spPr>
          <a:xfrm>
            <a:off x="1442710" y="3907496"/>
            <a:ext cx="59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arr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943E7D-EDFC-4804-B0F5-5E19AC9FC049}"/>
              </a:ext>
            </a:extLst>
          </p:cNvPr>
          <p:cNvSpPr/>
          <p:nvPr/>
        </p:nvSpPr>
        <p:spPr>
          <a:xfrm>
            <a:off x="2577210" y="4997551"/>
            <a:ext cx="960154" cy="25845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1C303C1-AE50-4592-975B-CCBA9B854B43}"/>
              </a:ext>
            </a:extLst>
          </p:cNvPr>
          <p:cNvCxnSpPr>
            <a:cxnSpLocks/>
          </p:cNvCxnSpPr>
          <p:nvPr/>
        </p:nvCxnSpPr>
        <p:spPr>
          <a:xfrm flipH="1">
            <a:off x="3537364" y="4294917"/>
            <a:ext cx="105191" cy="661418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0BE29A8-2ACA-435B-A870-ED424DC2420E}"/>
              </a:ext>
            </a:extLst>
          </p:cNvPr>
          <p:cNvSpPr txBox="1"/>
          <p:nvPr/>
        </p:nvSpPr>
        <p:spPr>
          <a:xfrm>
            <a:off x="2577210" y="3995249"/>
            <a:ext cx="302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아스키코드로 </a:t>
            </a:r>
            <a:r>
              <a:rPr lang="en-US" altLang="ko-KR" dirty="0" err="1"/>
              <a:t>abc</a:t>
            </a:r>
            <a:r>
              <a:rPr lang="en-US" altLang="ko-KR" dirty="0"/>
              <a:t> </a:t>
            </a:r>
            <a:r>
              <a:rPr lang="ko-KR" altLang="en-US" dirty="0"/>
              <a:t>의미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9CDA52A-6310-4BB0-AFA4-E232DCA15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8961" y="4409080"/>
            <a:ext cx="3506665" cy="20692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25707F1-BEB4-4EA5-B3D2-61B3C06FD4DA}"/>
              </a:ext>
            </a:extLst>
          </p:cNvPr>
          <p:cNvSpPr txBox="1"/>
          <p:nvPr/>
        </p:nvSpPr>
        <p:spPr>
          <a:xfrm>
            <a:off x="7208961" y="3852824"/>
            <a:ext cx="59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EF1C6C4-E09B-48C2-9840-193019D904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8961" y="1696309"/>
            <a:ext cx="3506665" cy="195753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FA500E2-129E-44D5-BAD8-D3CAF13EB3FF}"/>
              </a:ext>
            </a:extLst>
          </p:cNvPr>
          <p:cNvSpPr txBox="1"/>
          <p:nvPr/>
        </p:nvSpPr>
        <p:spPr>
          <a:xfrm>
            <a:off x="7208960" y="1218197"/>
            <a:ext cx="59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&amp;</a:t>
            </a:r>
            <a:r>
              <a:rPr lang="en-US" altLang="ko-KR" dirty="0" err="1"/>
              <a:t>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95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A6107-5592-4B0C-A594-0DE78212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4D8F22-1E78-46C1-9CFB-7765FC230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B7228D-36C0-4031-919A-49F10FB67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813" y="0"/>
            <a:ext cx="4778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427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788A4-2969-45FC-A9F7-8C3F35DD4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리틀 </a:t>
            </a:r>
            <a:r>
              <a:rPr lang="ko-KR" altLang="en-US" dirty="0" err="1"/>
              <a:t>엔디언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80ADBC-59DE-4160-9C74-B16BC22FF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우리가 사용하는 </a:t>
            </a:r>
            <a:r>
              <a:rPr lang="en-US" altLang="ko-KR" dirty="0"/>
              <a:t>x86 64 </a:t>
            </a:r>
            <a:r>
              <a:rPr lang="ko-KR" altLang="en-US" dirty="0"/>
              <a:t>계열 </a:t>
            </a:r>
            <a:r>
              <a:rPr lang="en-US" altLang="ko-KR" dirty="0" err="1"/>
              <a:t>cpu</a:t>
            </a:r>
            <a:r>
              <a:rPr lang="ko-KR" altLang="en-US" dirty="0"/>
              <a:t>는 “리틀 </a:t>
            </a:r>
            <a:r>
              <a:rPr lang="ko-KR" altLang="en-US" dirty="0" err="1"/>
              <a:t>엔디언</a:t>
            </a:r>
            <a:r>
              <a:rPr lang="ko-KR" altLang="en-US" dirty="0"/>
              <a:t>” 이라는 방법으로 값을 저장한다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16C728-C716-432F-B777-5A5AEED20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5" y="2997200"/>
            <a:ext cx="53530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71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BF8FE-2984-47AE-BD3F-1036C881F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비교해보자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BD77B-6FCC-4119-BB72-8AF09C223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973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&amp;global : 	0x00C1A014</a:t>
            </a:r>
          </a:p>
          <a:p>
            <a:pPr marL="0" indent="0">
              <a:buNone/>
            </a:pPr>
            <a:r>
              <a:rPr lang="en-US" altLang="ko-KR" dirty="0"/>
              <a:t>&amp;</a:t>
            </a:r>
            <a:r>
              <a:rPr lang="en-US" altLang="ko-KR" dirty="0" err="1"/>
              <a:t>i</a:t>
            </a:r>
            <a:r>
              <a:rPr lang="en-US" altLang="ko-KR" dirty="0"/>
              <a:t> : 		0x012FFAC4</a:t>
            </a:r>
          </a:p>
          <a:p>
            <a:pPr marL="0" indent="0">
              <a:buNone/>
            </a:pPr>
            <a:r>
              <a:rPr lang="en-US" altLang="ko-KR" dirty="0"/>
              <a:t>str : 		0x00C17BCC</a:t>
            </a:r>
          </a:p>
          <a:p>
            <a:pPr marL="0" indent="0">
              <a:buNone/>
            </a:pPr>
            <a:r>
              <a:rPr lang="en-US" altLang="ko-KR" dirty="0" err="1"/>
              <a:t>arr</a:t>
            </a:r>
            <a:r>
              <a:rPr lang="en-US" altLang="ko-KR" dirty="0"/>
              <a:t> :		0x012FFAAC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49EDA-19CF-43AB-B75E-1600AB6EE40A}"/>
              </a:ext>
            </a:extLst>
          </p:cNvPr>
          <p:cNvSpPr txBox="1"/>
          <p:nvPr/>
        </p:nvSpPr>
        <p:spPr>
          <a:xfrm>
            <a:off x="5777594" y="1685926"/>
            <a:ext cx="281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높은 주소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&amp;</a:t>
            </a:r>
            <a:r>
              <a:rPr lang="en-US" altLang="ko-KR" dirty="0" err="1"/>
              <a:t>i</a:t>
            </a:r>
            <a:r>
              <a:rPr lang="en-US" altLang="ko-KR" dirty="0"/>
              <a:t>	</a:t>
            </a:r>
            <a:r>
              <a:rPr lang="ko-KR" altLang="en-US" dirty="0"/>
              <a:t>지역변수</a:t>
            </a:r>
            <a:endParaRPr lang="en-US" altLang="ko-KR" dirty="0"/>
          </a:p>
          <a:p>
            <a:r>
              <a:rPr lang="en-US" altLang="ko-KR" dirty="0" err="1"/>
              <a:t>arr</a:t>
            </a:r>
            <a:r>
              <a:rPr lang="en-US" altLang="ko-KR" dirty="0"/>
              <a:t>	</a:t>
            </a:r>
            <a:r>
              <a:rPr lang="ko-KR" altLang="en-US" dirty="0"/>
              <a:t>지역변수</a:t>
            </a:r>
            <a:endParaRPr lang="en-US" altLang="ko-KR" dirty="0"/>
          </a:p>
          <a:p>
            <a:r>
              <a:rPr lang="en-US" altLang="ko-KR" dirty="0"/>
              <a:t>&amp;global	</a:t>
            </a:r>
            <a:r>
              <a:rPr lang="ko-KR" altLang="en-US" dirty="0"/>
              <a:t>전역변수</a:t>
            </a:r>
            <a:endParaRPr lang="en-US" altLang="ko-KR" dirty="0"/>
          </a:p>
          <a:p>
            <a:r>
              <a:rPr lang="en-US" altLang="ko-KR" dirty="0"/>
              <a:t>str	</a:t>
            </a:r>
            <a:r>
              <a:rPr lang="ko-KR" altLang="en-US" dirty="0" err="1"/>
              <a:t>리터럴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낮은 주소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5E9D79-6568-4501-AFCC-D74883D22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565" y="681037"/>
            <a:ext cx="3852028" cy="5187917"/>
          </a:xfrm>
          <a:prstGeom prst="rect">
            <a:avLst/>
          </a:prstGeom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97CC76-DFB2-4342-8AE2-C9EFB00B5F43}"/>
              </a:ext>
            </a:extLst>
          </p:cNvPr>
          <p:cNvSpPr txBox="1"/>
          <p:nvPr/>
        </p:nvSpPr>
        <p:spPr>
          <a:xfrm>
            <a:off x="10300138" y="1693110"/>
            <a:ext cx="15113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텍스트 세그먼트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7A32B5-B925-4D8D-B471-1C104E1F8FF8}"/>
              </a:ext>
            </a:extLst>
          </p:cNvPr>
          <p:cNvSpPr txBox="1"/>
          <p:nvPr/>
        </p:nvSpPr>
        <p:spPr>
          <a:xfrm>
            <a:off x="10312838" y="2259509"/>
            <a:ext cx="15113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데이터 세그먼트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727532-FF39-4D50-9AD0-737919B9A1CD}"/>
              </a:ext>
            </a:extLst>
          </p:cNvPr>
          <p:cNvSpPr txBox="1"/>
          <p:nvPr/>
        </p:nvSpPr>
        <p:spPr>
          <a:xfrm>
            <a:off x="10312838" y="3080001"/>
            <a:ext cx="15113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/>
              <a:t>힙</a:t>
            </a:r>
            <a:r>
              <a:rPr lang="ko-KR" altLang="en-US" sz="1300" dirty="0"/>
              <a:t> 세그먼트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E15B87-C666-4BAB-9B09-C05FEC44DE21}"/>
              </a:ext>
            </a:extLst>
          </p:cNvPr>
          <p:cNvSpPr txBox="1"/>
          <p:nvPr/>
        </p:nvSpPr>
        <p:spPr>
          <a:xfrm>
            <a:off x="10312838" y="2551897"/>
            <a:ext cx="15113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/>
              <a:t>bss</a:t>
            </a:r>
            <a:r>
              <a:rPr lang="ko-KR" altLang="en-US" sz="1300" dirty="0"/>
              <a:t> 세그먼트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732F37-0C0D-493A-8A00-82A725CD3A40}"/>
              </a:ext>
            </a:extLst>
          </p:cNvPr>
          <p:cNvSpPr txBox="1"/>
          <p:nvPr/>
        </p:nvSpPr>
        <p:spPr>
          <a:xfrm>
            <a:off x="10300138" y="4729402"/>
            <a:ext cx="15113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스택 세그먼트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56FCAB-DC9D-4ABC-A0C8-CA5257519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46" y="3373965"/>
            <a:ext cx="48863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04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1F02F-F566-4D57-B35B-F09F2121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리터럴</a:t>
            </a:r>
            <a:r>
              <a:rPr lang="en-US" altLang="ko-KR" dirty="0"/>
              <a:t>(literal)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06C8EC-B0A2-4907-BA69-ABA3B837C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소스 코드 상에서 고정된 값을 가지는 것을 일컫습니다</a:t>
            </a:r>
            <a:r>
              <a:rPr lang="en-US" altLang="ko-KR" dirty="0"/>
              <a:t>. “</a:t>
            </a:r>
            <a:r>
              <a:rPr lang="ko-KR" altLang="en-US" dirty="0"/>
              <a:t>로 묶인 것들을 문자열 </a:t>
            </a:r>
            <a:r>
              <a:rPr lang="ko-KR" altLang="en-US" dirty="0" err="1"/>
              <a:t>리터럴</a:t>
            </a:r>
            <a:r>
              <a:rPr lang="en-US" altLang="ko-KR" dirty="0"/>
              <a:t>(string literal) </a:t>
            </a:r>
            <a:r>
              <a:rPr lang="ko-KR" altLang="en-US" dirty="0"/>
              <a:t>이라 부릅니다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컴퓨터는 이러한 </a:t>
            </a:r>
            <a:r>
              <a:rPr lang="ko-KR" altLang="en-US" dirty="0" err="1"/>
              <a:t>리터럴들을</a:t>
            </a:r>
            <a:r>
              <a:rPr lang="ko-KR" altLang="en-US" dirty="0"/>
              <a:t> 따로 모아서 보관합니다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전역변수</a:t>
            </a:r>
            <a:r>
              <a:rPr lang="en-US" altLang="ko-KR" dirty="0"/>
              <a:t>, </a:t>
            </a:r>
            <a:r>
              <a:rPr lang="ko-KR" altLang="en-US" dirty="0"/>
              <a:t>정적 변수</a:t>
            </a:r>
            <a:r>
              <a:rPr lang="en-US" altLang="ko-KR" dirty="0"/>
              <a:t>, </a:t>
            </a:r>
            <a:r>
              <a:rPr lang="ko-KR" altLang="en-US" dirty="0"/>
              <a:t>상수들과 </a:t>
            </a:r>
            <a:r>
              <a:rPr lang="ko-KR" altLang="en-US" dirty="0" err="1"/>
              <a:t>리터럴은</a:t>
            </a:r>
            <a:r>
              <a:rPr lang="ko-KR" altLang="en-US" dirty="0"/>
              <a:t> 데이터 영역에 저장됩니다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9798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99028-E7EF-46B3-890F-267D8F414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18E59-9CF2-426B-A15E-1D0C1933C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char *str = “Hello”;</a:t>
            </a:r>
          </a:p>
          <a:p>
            <a:pPr marL="0" indent="0">
              <a:buNone/>
            </a:pPr>
            <a:r>
              <a:rPr lang="ko-KR" altLang="en-US" dirty="0"/>
              <a:t>문자열이 저장된 주소를 가리키는 포인터 변수이다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상수라서 바꿀 수 없다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char str[] = “Hello”;</a:t>
            </a:r>
          </a:p>
          <a:p>
            <a:pPr marL="0" indent="0">
              <a:buNone/>
            </a:pPr>
            <a:r>
              <a:rPr lang="en-US" altLang="ko-KR" dirty="0"/>
              <a:t>str[]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{‘</a:t>
            </a:r>
            <a:r>
              <a:rPr lang="en-US" altLang="ko-KR" dirty="0" err="1"/>
              <a:t>H’,’e’,’l’,’l’,’o</a:t>
            </a:r>
            <a:r>
              <a:rPr lang="en-US" altLang="ko-KR" dirty="0"/>
              <a:t>’}; </a:t>
            </a:r>
            <a:r>
              <a:rPr lang="ko-KR" altLang="en-US" dirty="0"/>
              <a:t>라고 표현할 수 있기 때문에 수정가능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그래서 스택이라는 메모리 수정이 가능한 영역에 위치가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1846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D8C71-4A9A-44B7-B838-91EFB7C3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Rmx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2C9931-DBAA-4E18-8035-0ABBAB920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273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FE27F-D276-8B4C-961D-CE529A89B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call by value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88CEA6-2381-A94A-B100-67B4E4372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주소 값이 아닌 직접 값을 전달하여 호출하는 것</a:t>
            </a:r>
            <a:r>
              <a:rPr kumimoji="1" lang="en-US" altLang="ko-KR" dirty="0"/>
              <a:t>.</a:t>
            </a:r>
          </a:p>
          <a:p>
            <a:r>
              <a:rPr kumimoji="1" lang="en-US" altLang="ko-Kore-KR" dirty="0"/>
              <a:t>C</a:t>
            </a:r>
            <a:r>
              <a:rPr kumimoji="1" lang="ko-KR" altLang="en-US" dirty="0"/>
              <a:t> 언어는 모든 호출을 </a:t>
            </a:r>
            <a:r>
              <a:rPr kumimoji="1" lang="en-US" altLang="ko-KR" dirty="0"/>
              <a:t>call by value </a:t>
            </a:r>
            <a:r>
              <a:rPr kumimoji="1" lang="ko-KR" altLang="en-US" dirty="0"/>
              <a:t>로 한다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그렇다면 포인터 </a:t>
            </a:r>
            <a:r>
              <a:rPr kumimoji="1" lang="ko-KR" altLang="en-US" dirty="0" err="1"/>
              <a:t>스왑은</a:t>
            </a:r>
            <a:r>
              <a:rPr kumimoji="1" lang="en-US" altLang="ko-KR" dirty="0"/>
              <a:t>??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흉내낸</a:t>
            </a:r>
            <a:r>
              <a:rPr kumimoji="1" lang="ko-KR" altLang="en-US" dirty="0"/>
              <a:t> 것 </a:t>
            </a:r>
            <a:r>
              <a:rPr kumimoji="1" lang="en-US" altLang="ko-KR" dirty="0"/>
              <a:t>call by reference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구현한 것이라고 볼 수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call by address.</a:t>
            </a:r>
          </a:p>
          <a:p>
            <a:pPr lvl="1"/>
            <a:r>
              <a:rPr kumimoji="1" lang="ko-KR" altLang="en-US" dirty="0"/>
              <a:t>사실은</a:t>
            </a:r>
            <a:r>
              <a:rPr kumimoji="1" lang="en-US" altLang="ko-KR" dirty="0"/>
              <a:t> void </a:t>
            </a:r>
            <a:r>
              <a:rPr kumimoji="1" lang="ko-KR" altLang="en-US" dirty="0"/>
              <a:t> </a:t>
            </a:r>
            <a:r>
              <a:rPr kumimoji="1" lang="en-US" altLang="ko-KR" dirty="0"/>
              <a:t>swap  (int *num1, int *num2){}</a:t>
            </a:r>
          </a:p>
          <a:p>
            <a:pPr marL="457200" lvl="1" indent="0">
              <a:buNone/>
            </a:pPr>
            <a:r>
              <a:rPr kumimoji="1" lang="ko-KR" altLang="en-US" dirty="0"/>
              <a:t>주소가 값의 형태로 함수내에 들어가게되는 것</a:t>
            </a:r>
            <a:r>
              <a:rPr kumimoji="1" lang="en-US" altLang="ko-KR" dirty="0"/>
              <a:t>.</a:t>
            </a:r>
            <a:r>
              <a:rPr kumimoji="1" lang="ko-KR" altLang="en-US" dirty="0"/>
              <a:t> 포인터로 넘겨주는 것을 </a:t>
            </a:r>
            <a:r>
              <a:rPr kumimoji="1" lang="en-US" altLang="ko-KR" dirty="0"/>
              <a:t>c</a:t>
            </a:r>
            <a:r>
              <a:rPr kumimoji="1" lang="ko-KR" altLang="en-US" dirty="0"/>
              <a:t>언어에서는 </a:t>
            </a:r>
            <a:r>
              <a:rPr kumimoji="1" lang="en-US" altLang="ko-KR" dirty="0"/>
              <a:t>call by address 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66987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FE27F-D276-8B4C-961D-CE529A89B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call by reference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88CEA6-2381-A94A-B100-67B4E4372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참조에</a:t>
            </a:r>
            <a:r>
              <a:rPr kumimoji="1" lang="ko-KR" altLang="en-US" dirty="0"/>
              <a:t> 의한 호출</a:t>
            </a:r>
            <a:endParaRPr kumimoji="1" lang="en-US" altLang="ko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42522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D00AC1B-85C6-4F05-B32A-DC4DADB3B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dirty="0">
                <a:solidFill>
                  <a:srgbClr val="FFFFFF"/>
                </a:solidFill>
              </a:rPr>
              <a:t>주소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30F406-33A1-4F9D-8E82-166A4B3ED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>
                <a:solidFill>
                  <a:srgbClr val="00CCFF"/>
                </a:solidFill>
              </a:rPr>
              <a:t>주소 </a:t>
            </a:r>
            <a:r>
              <a:rPr lang="en-US" altLang="ko-KR" sz="2000">
                <a:solidFill>
                  <a:srgbClr val="00CCFF"/>
                </a:solidFill>
              </a:rPr>
              <a:t>: </a:t>
            </a:r>
            <a:r>
              <a:rPr lang="ko-KR" altLang="en-US" sz="2000">
                <a:solidFill>
                  <a:srgbClr val="00CCFF"/>
                </a:solidFill>
              </a:rPr>
              <a:t>자신의 위치를 식별하기 위해서 고유번호를 갖는다</a:t>
            </a:r>
            <a:r>
              <a:rPr lang="en-US" altLang="ko-KR" sz="2000">
                <a:solidFill>
                  <a:srgbClr val="00CCFF"/>
                </a:solidFill>
              </a:rPr>
              <a:t>. 16</a:t>
            </a:r>
            <a:r>
              <a:rPr lang="ko-KR" altLang="en-US" sz="2000">
                <a:solidFill>
                  <a:srgbClr val="00CCFF"/>
                </a:solidFill>
              </a:rPr>
              <a:t>진수로 표기</a:t>
            </a:r>
            <a:r>
              <a:rPr lang="en-US" altLang="ko-KR" sz="2000">
                <a:solidFill>
                  <a:srgbClr val="00CCFF"/>
                </a:solidFill>
              </a:rPr>
              <a:t>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B2CFAEF-06FA-477F-A1E8-115117E05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634" y="2942370"/>
            <a:ext cx="3524612" cy="345951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34B947F3-5910-449D-A151-ED4DE5605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14" y="2531040"/>
            <a:ext cx="5455917" cy="37891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B4AD59-B9E5-412F-BCC5-8B07FC737A35}"/>
              </a:ext>
            </a:extLst>
          </p:cNvPr>
          <p:cNvSpPr txBox="1"/>
          <p:nvPr/>
        </p:nvSpPr>
        <p:spPr>
          <a:xfrm>
            <a:off x="6251420" y="2347455"/>
            <a:ext cx="592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dirty="0"/>
              <a:t>배열의 이름</a:t>
            </a:r>
            <a:r>
              <a:rPr lang="en-US" altLang="ko-KR" dirty="0"/>
              <a:t> = </a:t>
            </a:r>
            <a:r>
              <a:rPr lang="ko-KR" altLang="en-US" dirty="0"/>
              <a:t>배열 주소 </a:t>
            </a:r>
            <a:r>
              <a:rPr lang="en-US" altLang="ko-KR" dirty="0"/>
              <a:t>=</a:t>
            </a:r>
            <a:r>
              <a:rPr lang="ko-KR" altLang="en-US" dirty="0"/>
              <a:t> 배열의 첫번째 원소의 주소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1205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88718-87BE-451E-BCD6-9855277E9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그럼 직접 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422550-C6A3-4775-A24B-338649A44A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74503"/>
            <a:ext cx="3701334" cy="46535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int main()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int a[4];</a:t>
            </a:r>
          </a:p>
          <a:p>
            <a:pPr marL="0" indent="0">
              <a:buNone/>
            </a:pPr>
            <a:r>
              <a:rPr lang="en-US" altLang="ko-KR" dirty="0"/>
              <a:t>int b[4];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pt-BR" altLang="ko-KR" dirty="0"/>
              <a:t>printf("&amp;a = %p\n", &amp;a);</a:t>
            </a:r>
          </a:p>
          <a:p>
            <a:pPr marL="0" indent="0">
              <a:buNone/>
            </a:pPr>
            <a:r>
              <a:rPr lang="pt-BR" altLang="ko-KR" dirty="0"/>
              <a:t>printf("&amp;b = %p\n", &amp;b);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return 0;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98D1238-9744-48A0-B0F6-C9FE8699C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682596"/>
            <a:ext cx="3693319" cy="46535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int main()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int a[4];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ko-KR" dirty="0"/>
              <a:t>printf("a = %p\n", a);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ko-KR" dirty="0"/>
              <a:t>printf("&amp;a = %p\n”, &amp;a);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ko-KR" dirty="0"/>
              <a:t>Printf(“a[0] = %p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return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}</a:t>
            </a:r>
            <a:endParaRPr lang="ko-KR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023239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88718-87BE-451E-BCD6-9855277E9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 영역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DA7D0A-39BC-4F84-92AA-89BEE365E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프로그램이 운영체제로부터 할당 받는 대표적인 메모리 공간은 다음과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코드</a:t>
            </a:r>
            <a:r>
              <a:rPr lang="en-US" altLang="ko-KR" dirty="0"/>
              <a:t>(Code)</a:t>
            </a:r>
            <a:r>
              <a:rPr lang="ko-KR" altLang="en-US" dirty="0"/>
              <a:t> 영역</a:t>
            </a:r>
            <a:endParaRPr lang="en-US" altLang="ko-KR" dirty="0"/>
          </a:p>
          <a:p>
            <a:r>
              <a:rPr lang="ko-KR" altLang="en-US" dirty="0"/>
              <a:t>데이터</a:t>
            </a:r>
            <a:r>
              <a:rPr lang="en-US" altLang="ko-KR" dirty="0"/>
              <a:t>(Data)</a:t>
            </a:r>
            <a:r>
              <a:rPr lang="ko-KR" altLang="en-US" dirty="0"/>
              <a:t> 영역</a:t>
            </a:r>
            <a:endParaRPr lang="en-US" altLang="ko-KR" dirty="0"/>
          </a:p>
          <a:p>
            <a:r>
              <a:rPr lang="ko-KR" altLang="en-US" dirty="0" err="1"/>
              <a:t>힙</a:t>
            </a:r>
            <a:r>
              <a:rPr lang="en-US" altLang="ko-KR" dirty="0"/>
              <a:t>(Heap)</a:t>
            </a:r>
            <a:r>
              <a:rPr lang="ko-KR" altLang="en-US" dirty="0"/>
              <a:t> 영역</a:t>
            </a:r>
            <a:endParaRPr lang="en-US" altLang="ko-KR" dirty="0"/>
          </a:p>
          <a:p>
            <a:pPr lvl="1"/>
            <a:r>
              <a:rPr lang="ko-KR" altLang="en-US" dirty="0"/>
              <a:t>동적 메모리 할당</a:t>
            </a:r>
            <a:endParaRPr lang="en-US" altLang="ko-KR" dirty="0"/>
          </a:p>
          <a:p>
            <a:r>
              <a:rPr lang="ko-KR" altLang="en-US" dirty="0"/>
              <a:t>스택</a:t>
            </a:r>
            <a:r>
              <a:rPr lang="en-US" altLang="ko-KR" dirty="0"/>
              <a:t>(Stack)</a:t>
            </a:r>
            <a:r>
              <a:rPr lang="ko-KR" altLang="en-US" dirty="0"/>
              <a:t> 영역</a:t>
            </a:r>
            <a:endParaRPr lang="en-US" altLang="ko-KR" dirty="0"/>
          </a:p>
          <a:p>
            <a:pPr lvl="1"/>
            <a:r>
              <a:rPr lang="ko-KR" altLang="en-US" dirty="0"/>
              <a:t>정적 메모리 할당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282E10-179C-4B35-832F-1FF30B74D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412" y="2671763"/>
            <a:ext cx="56864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50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3FA84-D0E2-41A0-A395-BAF85381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메모리 할당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AC30AC-3CD7-4BB5-B5C3-5CE6AEC2C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해제하지 않음으로 인한 메모리 누수와 같은 문제를 신경 쓰지 않아도 됨</a:t>
            </a:r>
            <a:r>
              <a:rPr lang="en-US" altLang="ko-KR" dirty="0"/>
              <a:t>. </a:t>
            </a:r>
            <a:r>
              <a:rPr lang="ko-KR" altLang="en-US" dirty="0"/>
              <a:t>프로그램이 종료할 때 알아서 운영 체제가 회수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메모리의 크기가 하드 코딩 되어 있어서 나중에 조절 할 수 없다</a:t>
            </a:r>
            <a:r>
              <a:rPr lang="en-US" altLang="ko-KR" dirty="0"/>
              <a:t>. </a:t>
            </a:r>
            <a:r>
              <a:rPr lang="ko-KR" altLang="en-US" dirty="0"/>
              <a:t>스택에 할당된 메모리이므로 동적 할당에 비해 할당 받을 수 있는 최대 메모리에 제약을 받는다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정적 할당된 메모리는 스택에 위치하게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5248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6FF71-A40F-4B41-A588-A1C42752D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힙</a:t>
            </a:r>
            <a:r>
              <a:rPr lang="ko-KR" altLang="en-US" dirty="0"/>
              <a:t> 영역 </a:t>
            </a:r>
            <a:r>
              <a:rPr lang="en-US" altLang="ko-KR" dirty="0"/>
              <a:t>/ </a:t>
            </a:r>
            <a:r>
              <a:rPr lang="ko-KR" altLang="en-US" dirty="0"/>
              <a:t>스택 영역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737682-183E-45F9-8342-FD1406A2C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스택 영역은 컴파일할 때 할당될 메모리 공간이 정해지지만 </a:t>
            </a:r>
            <a:r>
              <a:rPr lang="ko-KR" altLang="en-US" dirty="0" err="1"/>
              <a:t>힙</a:t>
            </a:r>
            <a:r>
              <a:rPr lang="ko-KR" altLang="en-US" dirty="0"/>
              <a:t>  영역은 런타임 때 할당될 공간이 정해진다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정적메모리와 동적메모리의 차이점이다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727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995</Words>
  <Application>Microsoft Office PowerPoint</Application>
  <PresentationFormat>와이드스크린</PresentationFormat>
  <Paragraphs>167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Study2 </vt:lpstr>
      <vt:lpstr>INDEX</vt:lpstr>
      <vt:lpstr>call by value</vt:lpstr>
      <vt:lpstr>call by reference</vt:lpstr>
      <vt:lpstr>주소</vt:lpstr>
      <vt:lpstr>그럼 직접 해보자.</vt:lpstr>
      <vt:lpstr>메모리 영역</vt:lpstr>
      <vt:lpstr>정적 메모리 할당</vt:lpstr>
      <vt:lpstr>힙 영역 / 스택 영역</vt:lpstr>
      <vt:lpstr>지역 변수</vt:lpstr>
      <vt:lpstr>전역 변수</vt:lpstr>
      <vt:lpstr>정적 변수</vt:lpstr>
      <vt:lpstr>ex)</vt:lpstr>
      <vt:lpstr>영역을 왜 구분할까?</vt:lpstr>
      <vt:lpstr>코드(code) 영역</vt:lpstr>
      <vt:lpstr>데이터(data) 영역</vt:lpstr>
      <vt:lpstr>스택(stack) 영역</vt:lpstr>
      <vt:lpstr>Stack(스택)</vt:lpstr>
      <vt:lpstr>힙(heap) 영역</vt:lpstr>
      <vt:lpstr>? : 힙 영역 무한히 늘리면 언젠간 스택영역을 침범하지 않을까?</vt:lpstr>
      <vt:lpstr>메모리 배치</vt:lpstr>
      <vt:lpstr>결과를 확인해보자</vt:lpstr>
      <vt:lpstr>PowerPoint 프레젠테이션</vt:lpstr>
      <vt:lpstr>리틀 엔디언 </vt:lpstr>
      <vt:lpstr>비교해보자</vt:lpstr>
      <vt:lpstr>리터럴(literal)</vt:lpstr>
      <vt:lpstr>PowerPoint 프레젠테이션</vt:lpstr>
      <vt:lpstr>Rmx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Study2 </dc:title>
  <dc:creator>김현규</dc:creator>
  <cp:lastModifiedBy>김현규</cp:lastModifiedBy>
  <cp:revision>34</cp:revision>
  <dcterms:created xsi:type="dcterms:W3CDTF">2020-02-02T14:48:00Z</dcterms:created>
  <dcterms:modified xsi:type="dcterms:W3CDTF">2020-07-28T11:47:33Z</dcterms:modified>
</cp:coreProperties>
</file>