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80" r:id="rId6"/>
    <p:sldId id="281" r:id="rId7"/>
    <p:sldId id="282" r:id="rId8"/>
    <p:sldId id="277" r:id="rId9"/>
    <p:sldId id="278" r:id="rId10"/>
    <p:sldId id="279" r:id="rId11"/>
    <p:sldId id="258" r:id="rId12"/>
    <p:sldId id="262" r:id="rId13"/>
    <p:sldId id="263" r:id="rId14"/>
    <p:sldId id="269" r:id="rId15"/>
    <p:sldId id="270" r:id="rId16"/>
    <p:sldId id="271" r:id="rId17"/>
    <p:sldId id="260" r:id="rId18"/>
    <p:sldId id="261" r:id="rId19"/>
    <p:sldId id="259" r:id="rId20"/>
    <p:sldId id="291" r:id="rId21"/>
    <p:sldId id="285" r:id="rId22"/>
    <p:sldId id="290" r:id="rId23"/>
    <p:sldId id="283" r:id="rId24"/>
    <p:sldId id="284" r:id="rId25"/>
    <p:sldId id="286" r:id="rId26"/>
    <p:sldId id="289" r:id="rId27"/>
    <p:sldId id="288" r:id="rId28"/>
    <p:sldId id="267" r:id="rId29"/>
    <p:sldId id="257" r:id="rId30"/>
    <p:sldId id="287" r:id="rId31"/>
    <p:sldId id="292" r:id="rId32"/>
    <p:sldId id="293" r:id="rId33"/>
    <p:sldId id="295" r:id="rId34"/>
    <p:sldId id="296" r:id="rId35"/>
    <p:sldId id="26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0018-C827-439B-9E44-224550EC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5D2BAD-18A2-4F60-933F-9D1060BE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FB45C-CEE7-465F-A8E4-4C12888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8A264-4711-40AB-9F22-01CE9E78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B4806-CF24-4534-B41F-17A42D96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1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444E8-CAA7-43F2-ACDD-2A78F41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252793-82AB-4CDE-B3B7-E903815A8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83D51-7D02-4071-9CE0-886A0820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76B55-D35F-4DEB-BB01-145AFB0E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89F06-2129-42C5-B73F-DE82D327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7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3E28E5-1B62-434D-8BF3-E55FBC3BB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CA8D3-C10A-483A-9CB3-543B1A0F4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BC819-3975-452E-BACC-CBED0CA1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21073-1817-4E44-BB94-3C7DE63C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39EA5-28F4-4328-AC34-197C6859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5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AB9E9-AC6A-415A-81C1-70085971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18173-BB78-40A6-BCB8-A8E46C52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F1E6B-EE5D-45B6-B4AE-BD71D3E3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F6D2C-56EE-46EE-A346-48385357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8F151-0688-4F38-96D4-A27ADBC9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8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D276E-8E63-4874-9A07-9E294A53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7D529-393B-4861-A9FA-5148C230F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C8282-4EE9-45DD-89CC-EB1C01FD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40632-9E1B-43F4-A6C0-C1BE59DA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BAD33-4551-423B-A1D1-FE826204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E154B-B60C-47E7-B1A8-B27178D9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BFD3C-C640-4BB6-B4BB-79776568E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5E28A-E315-4D97-85BE-53F28288B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9A49C-3508-4FF0-9149-8C536849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2946D-D06D-43AB-9660-E80D8367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79E7-9EFD-48F9-855E-046E2073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5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D437D-7B43-41BE-9DBB-1884D256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2CE8A-4773-421E-8517-8A341A9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62F94-A56E-4BEB-9DFA-78F178A3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C45354-C074-4D4B-B34F-EFBF86233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7626BB-F234-4F8D-9595-8530EBFBB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2A5449-E0EB-4A23-B088-FE86DAE9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F59762-9315-4850-AD35-B4C07EB8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B13A9F-BE09-4DA5-B2CB-9C70334C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0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EFCCE-3BEB-4DDE-8C04-8F8AA24F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F4C7E7-085C-49E8-9C0E-39B6F49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DB271F-A88D-46CC-8D44-28BF92A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62ACF6-30AB-475E-9755-396A4FE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90C888-85EC-4DDF-8720-E5E700BA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89D7A9-128F-46B2-986F-D3C80EA6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DB080-0546-416E-8471-1F0AAFF7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1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B6D3A-3ED6-482A-846C-FE29E9A8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331DB-E29C-421F-9D2D-8D71A81E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5A0DF-FDC5-4164-9CD6-40232A6D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739DF-F2D4-44B4-AA04-9469A84D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EEDBE-40A7-4492-ADE9-7ED1E30D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FE0C8-DA87-4691-8D52-A8A9E7F7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7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43D5B-6D35-4266-94E6-E6E28213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BF81F-31DA-42E9-B53D-85A81A1EE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0AF55-E83B-4AFE-ABF0-D4713FD68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98476-4416-49F9-91AB-921D6590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FF538-49A0-4B98-AEE5-A402BEEF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DEEDB-FA81-48F5-A0D0-4FDC795C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8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47BFAE-0E9F-40D1-8AD3-DAFB2D32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6B2E5-2C0C-4D99-AB6E-AAAE9AEC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9BC0C-4897-4CBF-8D13-B90D35883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18D5-6C3A-4599-BEB4-EC7479C8551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D6DEE-4D0B-4E09-8476-4EA83F3A9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3A121-579A-44A2-B684-CCE3F44C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F3D4-2ADC-416A-AFA8-E23E12C0D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5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922BF-FAE3-499E-998F-BB19E0FDE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Study6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3A06F-6D9E-4F79-8278-2AB2420F9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9723"/>
            <a:ext cx="9144000" cy="2795645"/>
          </a:xfrm>
        </p:spPr>
        <p:txBody>
          <a:bodyPr>
            <a:normAutofit/>
          </a:bodyPr>
          <a:lstStyle/>
          <a:p>
            <a:r>
              <a:rPr lang="ko-KR" altLang="en-US" dirty="0"/>
              <a:t>구조체</a:t>
            </a:r>
            <a:endParaRPr lang="en-US" altLang="ko-KR" dirty="0"/>
          </a:p>
          <a:p>
            <a:r>
              <a:rPr lang="en-US" altLang="ko-KR" dirty="0"/>
              <a:t>typedef</a:t>
            </a:r>
          </a:p>
          <a:p>
            <a:r>
              <a:rPr lang="ko-KR" altLang="en-US" dirty="0"/>
              <a:t>구조체 크기</a:t>
            </a:r>
            <a:endParaRPr lang="en-US" altLang="ko-KR" dirty="0"/>
          </a:p>
          <a:p>
            <a:r>
              <a:rPr lang="ko-KR" altLang="en-US" dirty="0"/>
              <a:t>구조체 배열</a:t>
            </a:r>
            <a:endParaRPr lang="en-US" altLang="ko-KR" dirty="0"/>
          </a:p>
          <a:p>
            <a:r>
              <a:rPr lang="ko-KR" altLang="en-US" dirty="0"/>
              <a:t>구조체 포인터</a:t>
            </a:r>
            <a:endParaRPr lang="en-US" altLang="ko-KR" dirty="0"/>
          </a:p>
          <a:p>
            <a:r>
              <a:rPr lang="en-US" altLang="ko-KR" dirty="0"/>
              <a:t>. -&gt;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1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4330B-4477-4DEB-85DB-267701A1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typedef(</a:t>
            </a:r>
            <a:r>
              <a:rPr lang="ko-KR" altLang="en-US" dirty="0"/>
              <a:t>형식 정의 지정자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B6F1152-128B-4C05-935B-E3C50BBA0BF9}"/>
              </a:ext>
            </a:extLst>
          </p:cNvPr>
          <p:cNvSpPr txBox="1">
            <a:spLocks/>
          </p:cNvSpPr>
          <p:nvPr/>
        </p:nvSpPr>
        <p:spPr>
          <a:xfrm>
            <a:off x="991602" y="2470484"/>
            <a:ext cx="4222082" cy="3801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struct _Point </a:t>
            </a:r>
            <a:r>
              <a:rPr lang="en-US" altLang="ko-KR" dirty="0" err="1"/>
              <a:t>point</a:t>
            </a:r>
            <a:r>
              <a:rPr lang="en-US" altLang="ko-KR" dirty="0"/>
              <a:t> </a:t>
            </a:r>
            <a:r>
              <a:rPr lang="ko-KR" altLang="en-US" dirty="0"/>
              <a:t>라고 선언했던 문장이</a:t>
            </a:r>
            <a:endParaRPr lang="en-US" altLang="ko-KR" dirty="0"/>
          </a:p>
          <a:p>
            <a:r>
              <a:rPr lang="en-US" altLang="ko-KR" dirty="0"/>
              <a:t>Point </a:t>
            </a:r>
            <a:r>
              <a:rPr lang="en-US" altLang="ko-KR" dirty="0" err="1"/>
              <a:t>point</a:t>
            </a:r>
            <a:r>
              <a:rPr lang="en-US" altLang="ko-KR" dirty="0"/>
              <a:t> </a:t>
            </a:r>
            <a:r>
              <a:rPr lang="ko-KR" altLang="en-US" dirty="0"/>
              <a:t>로 간소화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ADDB04-83BC-47B7-B9E7-0298F130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183" y="1989221"/>
            <a:ext cx="4843617" cy="38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876F8-B506-48AD-820E-2DF1C792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ko-KR" altLang="en-US" sz="3600"/>
              <a:t>구조체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FFF53-F135-4F56-B501-A9177007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34</a:t>
            </a:r>
            <a:r>
              <a:rPr lang="ko-KR" altLang="en-US" sz="1800" dirty="0"/>
              <a:t>바이트 출력예상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9069DAF-8660-48FF-90BA-E6560DBF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25" b="-2"/>
          <a:stretch/>
        </p:blipFill>
        <p:spPr>
          <a:xfrm>
            <a:off x="6096000" y="1282543"/>
            <a:ext cx="4830438" cy="42929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1951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876F8-B506-48AD-820E-2DF1C792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FFF53-F135-4F56-B501-A9177007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최적화된 바이트 단위로 끊는 작업을 바이트 패딩</a:t>
            </a:r>
            <a:r>
              <a:rPr lang="en-US" altLang="ko-KR" dirty="0"/>
              <a:t>(Byte Padding)</a:t>
            </a:r>
          </a:p>
          <a:p>
            <a:r>
              <a:rPr lang="ko-KR" altLang="en-US" dirty="0"/>
              <a:t>바이트 패딩을 하면 비어 있는 공간이 발생하는데 파일을 저장하거나 송수신 시 문제가 생길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제거 해줘야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빈공간만큼 자료형을 선언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프로젝트의 설정 변경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3.#pragma pack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92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48C18-633C-48C5-8D5F-F176C2EF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빈공간만큼 자료형을 선언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81038-D753-4291-A7B0-370AADBC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32" y="3253372"/>
            <a:ext cx="3300663" cy="2361365"/>
          </a:xfrm>
        </p:spPr>
        <p:txBody>
          <a:bodyPr/>
          <a:lstStyle/>
          <a:p>
            <a:r>
              <a:rPr lang="ko-KR" altLang="en-US" dirty="0"/>
              <a:t>이렇게 할 이유가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ECA32A-836F-49BE-9616-15A08FFD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8692"/>
            <a:ext cx="4636168" cy="28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4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54C0-A013-4C5E-8CF2-EA5EC9FF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순서 바꾸기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880A9A-ACCC-4EB1-B924-1297AB39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15" y="4187825"/>
            <a:ext cx="1743075" cy="129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3BD964-AFE3-47FA-9913-8FD9184E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2" y="4295397"/>
            <a:ext cx="2457450" cy="942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E25BEF-8BF6-443B-ABED-A99592B9C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815" y="2098675"/>
            <a:ext cx="1704975" cy="114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D7406A-5FBF-40F5-B5F2-BC0058284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862" y="1967706"/>
            <a:ext cx="2343150" cy="971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FCC39-864B-403E-827B-3DEB30E5788F}"/>
              </a:ext>
            </a:extLst>
          </p:cNvPr>
          <p:cNvSpPr txBox="1"/>
          <p:nvPr/>
        </p:nvSpPr>
        <p:spPr>
          <a:xfrm>
            <a:off x="9801225" y="2762250"/>
            <a:ext cx="1552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F0000"/>
                </a:solidFill>
              </a:rPr>
              <a:t>?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1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06836-8565-4F55-A4B1-0775F51C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512B4-C5B2-429F-9376-FFC0F4CD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구조체는 구조체 내부의 가장 큰 변수 타입에 맞춰서 메모리를 할당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</a:t>
            </a:r>
            <a:r>
              <a:rPr lang="ko-KR" altLang="en-US" dirty="0" err="1"/>
              <a:t>디폴트패딩</a:t>
            </a:r>
            <a:r>
              <a:rPr lang="ko-KR" altLang="en-US" dirty="0"/>
              <a:t> 사이즈는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bit </a:t>
            </a:r>
            <a:r>
              <a:rPr lang="ko-KR" altLang="en-US" dirty="0"/>
              <a:t>수를 기준으로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43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B68B3E-2D72-43A2-8687-EBD7866B2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63" y="412750"/>
            <a:ext cx="1704975" cy="114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41D0D7-1BDE-4480-8986-16A8A908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337" y="498475"/>
            <a:ext cx="2343150" cy="9715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23D792-57F8-4B5D-A0B8-67C2A03CDDDE}"/>
              </a:ext>
            </a:extLst>
          </p:cNvPr>
          <p:cNvSpPr/>
          <p:nvPr/>
        </p:nvSpPr>
        <p:spPr>
          <a:xfrm>
            <a:off x="1406290" y="1953936"/>
            <a:ext cx="2515737" cy="7298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(char[20])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34BA70-B278-49C2-A678-FF22EDFCF447}"/>
              </a:ext>
            </a:extLst>
          </p:cNvPr>
          <p:cNvSpPr/>
          <p:nvPr/>
        </p:nvSpPr>
        <p:spPr>
          <a:xfrm>
            <a:off x="7124701" y="1953936"/>
            <a:ext cx="1200150" cy="7298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(int)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FFA99C-FEBE-4293-94A5-D156B5617D11}"/>
              </a:ext>
            </a:extLst>
          </p:cNvPr>
          <p:cNvSpPr/>
          <p:nvPr/>
        </p:nvSpPr>
        <p:spPr>
          <a:xfrm>
            <a:off x="5277987" y="1953936"/>
            <a:ext cx="1828800" cy="7298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(double)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6546FF-DDAF-48F7-B749-7BC94EA23518}"/>
              </a:ext>
            </a:extLst>
          </p:cNvPr>
          <p:cNvSpPr/>
          <p:nvPr/>
        </p:nvSpPr>
        <p:spPr>
          <a:xfrm>
            <a:off x="3922026" y="1953936"/>
            <a:ext cx="1355961" cy="7298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(padding)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16B9B8-2CE0-4ACC-9F07-8A1F117240D7}"/>
              </a:ext>
            </a:extLst>
          </p:cNvPr>
          <p:cNvSpPr/>
          <p:nvPr/>
        </p:nvSpPr>
        <p:spPr>
          <a:xfrm>
            <a:off x="8343903" y="1953936"/>
            <a:ext cx="1355961" cy="7298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(padding)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5AD276-DAC3-436C-B4C5-4954A89A5171}"/>
              </a:ext>
            </a:extLst>
          </p:cNvPr>
          <p:cNvSpPr/>
          <p:nvPr/>
        </p:nvSpPr>
        <p:spPr>
          <a:xfrm>
            <a:off x="1406290" y="5629683"/>
            <a:ext cx="2515737" cy="7298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(char[20])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79890D-AD6A-4173-AEAC-3E2FBF0D0323}"/>
              </a:ext>
            </a:extLst>
          </p:cNvPr>
          <p:cNvSpPr/>
          <p:nvPr/>
        </p:nvSpPr>
        <p:spPr>
          <a:xfrm>
            <a:off x="5122176" y="5629683"/>
            <a:ext cx="1828800" cy="7298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(double)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5BF565-DAC8-4B2C-B795-FB6B202816E4}"/>
              </a:ext>
            </a:extLst>
          </p:cNvPr>
          <p:cNvSpPr/>
          <p:nvPr/>
        </p:nvSpPr>
        <p:spPr>
          <a:xfrm>
            <a:off x="3922026" y="5629683"/>
            <a:ext cx="1200150" cy="7298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(int)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321EBC4-49AA-4B75-AD71-73694ACBD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463" y="3821798"/>
            <a:ext cx="1743075" cy="1295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D0BF5FA-80EB-4A4B-9DBD-9AF9A15DB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337" y="4174223"/>
            <a:ext cx="24574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8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876F8-B506-48AD-820E-2DF1C792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프로젝트의 설정 변경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D24580-2F55-4B02-AFE4-DC269500F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816" y="1919454"/>
            <a:ext cx="5844367" cy="41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5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876F8-B506-48AD-820E-2DF1C792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3.#pragma pack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FFF53-F135-4F56-B501-A9177007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067" y="3124881"/>
            <a:ext cx="3124200" cy="1127806"/>
          </a:xfrm>
        </p:spPr>
        <p:txBody>
          <a:bodyPr/>
          <a:lstStyle/>
          <a:p>
            <a:r>
              <a:rPr lang="ko-KR" altLang="en-US" dirty="0" err="1"/>
              <a:t>가장많이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CD812-6379-4627-B96C-42B00266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38" y="2016465"/>
            <a:ext cx="6338791" cy="38202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AA351A-5339-4C52-83C8-90EE3032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245" y="1156795"/>
            <a:ext cx="3493555" cy="18375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2AC96F-885C-43C6-82B6-970245EC8FB8}"/>
              </a:ext>
            </a:extLst>
          </p:cNvPr>
          <p:cNvSpPr/>
          <p:nvPr/>
        </p:nvSpPr>
        <p:spPr>
          <a:xfrm>
            <a:off x="5370286" y="2467429"/>
            <a:ext cx="1712685" cy="33382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47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876F8-B506-48AD-820E-2DF1C792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중첩</a:t>
            </a:r>
            <a:r>
              <a:rPr lang="en-US" altLang="ko-KR" dirty="0"/>
              <a:t>(Nested structure)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833F58-7D5F-1D4F-BD31-97344B24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99" y="1690688"/>
            <a:ext cx="2656905" cy="4165600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524CA3B-FDEB-C848-B3BA-A62213334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65" y="1690688"/>
            <a:ext cx="4521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8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2BBB9-C217-4948-9DB7-6CD34AE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가 쓰이는 이유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C5B7764-ECC6-5846-9F7F-51D54B14A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30" y="1690688"/>
            <a:ext cx="6230910" cy="4351338"/>
          </a:xfrm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C5718-1071-F64C-B6D6-40F8126E9B69}"/>
              </a:ext>
            </a:extLst>
          </p:cNvPr>
          <p:cNvSpPr txBox="1"/>
          <p:nvPr/>
        </p:nvSpPr>
        <p:spPr>
          <a:xfrm>
            <a:off x="7737231" y="1533378"/>
            <a:ext cx="4037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변수에는</a:t>
            </a:r>
            <a:r>
              <a:rPr kumimoji="1" lang="ko-KR" altLang="en-US" dirty="0"/>
              <a:t> 하나의 정보만 저장 가능하기 때문에 여러 명의 정보를 저장하려면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변수를 사람 수 만큼 만들어주어야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복잡하고 비효율적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682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D093-B713-FA4A-B500-D36EFEC1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중첩</a:t>
            </a:r>
            <a:r>
              <a:rPr lang="en-US" altLang="ko-KR" dirty="0"/>
              <a:t>(Nested structure)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D970A6D-A227-F34E-95B5-16049380A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72" y="1729084"/>
            <a:ext cx="5789962" cy="4127204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C17DAD58-1209-BB4C-AB56-FBAC8A338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99" y="1690688"/>
            <a:ext cx="2656905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63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5239A-CA9B-8646-B33F-FEE36FD3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 배열</a:t>
            </a:r>
            <a:endParaRPr kumimoji="1" lang="ko-Kore-KR" alt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42624A9F-ED98-2942-9EA2-4EC08A48C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8668556" cy="39290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A92D12-DA81-8B4D-B96A-154AFB7D37FD}"/>
              </a:ext>
            </a:extLst>
          </p:cNvPr>
          <p:cNvSpPr txBox="1"/>
          <p:nvPr/>
        </p:nvSpPr>
        <p:spPr>
          <a:xfrm>
            <a:off x="838200" y="5715001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struct (</a:t>
            </a:r>
            <a:r>
              <a:rPr kumimoji="1" lang="ko-Kore-KR" altLang="en-US" sz="2000" dirty="0">
                <a:solidFill>
                  <a:schemeClr val="accent1"/>
                </a:solidFill>
              </a:rPr>
              <a:t>구조체이름</a:t>
            </a:r>
            <a:r>
              <a:rPr kumimoji="1" lang="en-US" altLang="ko-Kore-KR" sz="2000" dirty="0">
                <a:solidFill>
                  <a:schemeClr val="accent1"/>
                </a:solidFill>
              </a:rPr>
              <a:t>)</a:t>
            </a:r>
            <a:r>
              <a:rPr kumimoji="1" lang="ko-KR" altLang="en-US" sz="2000" dirty="0">
                <a:solidFill>
                  <a:schemeClr val="accent1"/>
                </a:solidFill>
              </a:rPr>
              <a:t> </a:t>
            </a:r>
            <a:r>
              <a:rPr kumimoji="1" lang="en-US" altLang="ko-KR" sz="2000" dirty="0">
                <a:solidFill>
                  <a:schemeClr val="accent1"/>
                </a:solidFill>
              </a:rPr>
              <a:t>(</a:t>
            </a:r>
            <a:r>
              <a:rPr kumimoji="1" lang="ko-KR" altLang="en-US" sz="2000" dirty="0" err="1">
                <a:solidFill>
                  <a:schemeClr val="accent1"/>
                </a:solidFill>
              </a:rPr>
              <a:t>변수이름</a:t>
            </a:r>
            <a:r>
              <a:rPr kumimoji="1" lang="en-US" altLang="ko-KR" sz="2000" dirty="0">
                <a:solidFill>
                  <a:schemeClr val="accent1"/>
                </a:solidFill>
              </a:rPr>
              <a:t>)[</a:t>
            </a:r>
            <a:r>
              <a:rPr kumimoji="1" lang="ko-KR" altLang="en-US" sz="2000" dirty="0">
                <a:solidFill>
                  <a:schemeClr val="accent1"/>
                </a:solidFill>
              </a:rPr>
              <a:t>크기</a:t>
            </a:r>
            <a:r>
              <a:rPr kumimoji="1" lang="en-US" altLang="ko-KR" sz="2000" dirty="0">
                <a:solidFill>
                  <a:schemeClr val="accent1"/>
                </a:solidFill>
              </a:rPr>
              <a:t>]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8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67D42-254C-2849-9579-48526173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 배열 예제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24BD85-A766-7B4B-AB2A-8AA3DFC5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81137"/>
            <a:ext cx="4788441" cy="5011737"/>
          </a:xfrm>
        </p:spPr>
      </p:pic>
    </p:spTree>
    <p:extLst>
      <p:ext uri="{BB962C8B-B14F-4D97-AF65-F5344CB8AC3E}">
        <p14:creationId xmlns:p14="http://schemas.microsoft.com/office/powerpoint/2010/main" val="63176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98F29-54DA-6047-87B4-89275298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포인터랑</a:t>
            </a:r>
            <a:r>
              <a:rPr kumimoji="1" lang="ko-KR" altLang="en-US" dirty="0"/>
              <a:t> 구조체는 왜 만났나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A275D-3B1C-9147-A385-3F1E836F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도대체</a:t>
            </a:r>
            <a:r>
              <a:rPr kumimoji="1" lang="ko-KR" altLang="en-US" dirty="0"/>
              <a:t> 그 어려운 포인터와 이 복잡한 구조체는 왜 같이 쓰이는 걸까</a:t>
            </a:r>
            <a:r>
              <a:rPr kumimoji="1" lang="en-US" altLang="ko-KR" dirty="0"/>
              <a:t>?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128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37E34-909E-FE40-8970-70E72740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 포인터를 사용하는 이유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9FDFA-D8D3-A345-85CD-71D52AB33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5430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구조체는</a:t>
            </a:r>
            <a:r>
              <a:rPr kumimoji="1" lang="ko-KR" altLang="en-US" dirty="0"/>
              <a:t> 멤버 변수가 여러 개 들어있어서 크기가 </a:t>
            </a:r>
            <a:r>
              <a:rPr kumimoji="1" lang="ko-KR" altLang="en-US" dirty="0" err="1"/>
              <a:t>큰편</a:t>
            </a:r>
            <a:endParaRPr kumimoji="1" lang="en-US" altLang="ko-KR" dirty="0"/>
          </a:p>
          <a:p>
            <a:r>
              <a:rPr kumimoji="1" lang="ko-KR" altLang="en-US" dirty="0"/>
              <a:t>함수에서 사용 시 구조체 변수의 모든 멤버를 복사하게 됨</a:t>
            </a:r>
            <a:endParaRPr kumimoji="1" lang="en-US" altLang="ko-KR" dirty="0"/>
          </a:p>
          <a:p>
            <a:r>
              <a:rPr kumimoji="1" lang="ko-KR" altLang="en-US" dirty="0"/>
              <a:t>구조체 변수를 일일이 선언해서 사용하는 것은 비효율적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메인함수</a:t>
            </a:r>
            <a:r>
              <a:rPr kumimoji="1" lang="ko-KR" altLang="en-US" dirty="0"/>
              <a:t> 안에서 사용해서 </a:t>
            </a:r>
            <a:r>
              <a:rPr kumimoji="1" lang="ko-KR" altLang="en-US" dirty="0" err="1"/>
              <a:t>다른점이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없어보이지만</a:t>
            </a:r>
            <a:r>
              <a:rPr kumimoji="1" lang="ko-KR" altLang="en-US" dirty="0"/>
              <a:t> 함수를 만들어서 </a:t>
            </a:r>
            <a:r>
              <a:rPr kumimoji="1" lang="ko-KR" altLang="en-US" dirty="0" err="1"/>
              <a:t>사용하게되면</a:t>
            </a:r>
            <a:r>
              <a:rPr kumimoji="1" lang="ko-KR" altLang="en-US" dirty="0"/>
              <a:t> 다르다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포인터를 사용하게 되면 구조체 변수의 주소를 전달하기 때문에 호출함수에서 변경한 값이 리턴 후에도 지속된다</a:t>
            </a:r>
            <a:r>
              <a:rPr kumimoji="1" lang="en-US" altLang="ko-KR" dirty="0"/>
              <a:t>.(</a:t>
            </a:r>
            <a:r>
              <a:rPr kumimoji="1" lang="ko-KR" altLang="en-US" dirty="0"/>
              <a:t>포인터 </a:t>
            </a:r>
            <a:r>
              <a:rPr kumimoji="1" lang="ko-KR" altLang="en-US" dirty="0" err="1"/>
              <a:t>스왑함수를</a:t>
            </a:r>
            <a:r>
              <a:rPr kumimoji="1" lang="ko-KR" altLang="en-US" dirty="0"/>
              <a:t> 생각해보면 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702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39B89-0CC3-AF4D-8C49-9D8000A4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 포인터를 사용하는 이유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6EF2A-255C-644A-921F-B239AB50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41"/>
            <a:ext cx="10515600" cy="801935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결국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 by value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call by reference</a:t>
            </a:r>
            <a:r>
              <a:rPr kumimoji="1" lang="ko-KR" altLang="en-US" dirty="0"/>
              <a:t> 차이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A73807-6033-1A40-B438-9F43845775C4}"/>
              </a:ext>
            </a:extLst>
          </p:cNvPr>
          <p:cNvSpPr txBox="1">
            <a:spLocks/>
          </p:cNvSpPr>
          <p:nvPr/>
        </p:nvSpPr>
        <p:spPr>
          <a:xfrm>
            <a:off x="1043354" y="2058990"/>
            <a:ext cx="4390293" cy="47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typedef struct _Num{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int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int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}Num;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kumimoji="1" lang="en-US" altLang="ko-Kore-KR" dirty="0"/>
              <a:t>void main(){</a:t>
            </a:r>
          </a:p>
          <a:p>
            <a:pPr marL="0" indent="0">
              <a:buNone/>
            </a:pPr>
            <a:r>
              <a:rPr kumimoji="1" lang="en-US" altLang="ko-Kore-KR" dirty="0"/>
              <a:t>	Num num = {1,2};</a:t>
            </a:r>
          </a:p>
          <a:p>
            <a:pPr marL="0" indent="0">
              <a:buNone/>
            </a:pPr>
            <a:r>
              <a:rPr kumimoji="1" lang="en-US" altLang="ko-Kore-KR" dirty="0"/>
              <a:t>	num = swap(num);</a:t>
            </a:r>
          </a:p>
          <a:p>
            <a:pPr marL="0" indent="0">
              <a:buNone/>
            </a:pPr>
            <a:r>
              <a:rPr kumimoji="1" lang="en-US" altLang="ko-Kore-KR" dirty="0"/>
              <a:t>}</a:t>
            </a:r>
            <a:endParaRPr kumimoji="1" lang="ko-Kore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dirty="0">
              <a:solidFill>
                <a:schemeClr val="accent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44448DB-D76D-ED41-9994-CCCF7D087E9E}"/>
              </a:ext>
            </a:extLst>
          </p:cNvPr>
          <p:cNvSpPr txBox="1">
            <a:spLocks/>
          </p:cNvSpPr>
          <p:nvPr/>
        </p:nvSpPr>
        <p:spPr>
          <a:xfrm>
            <a:off x="5638800" y="2199666"/>
            <a:ext cx="4390293" cy="479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Num swap(Num clone){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int temp;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temp = </a:t>
            </a:r>
            <a:r>
              <a:rPr kumimoji="1" lang="en-US" altLang="ko-Kore-KR" dirty="0" err="1">
                <a:solidFill>
                  <a:schemeClr val="accent1"/>
                </a:solidFill>
              </a:rPr>
              <a:t>clone.a</a:t>
            </a:r>
            <a:r>
              <a:rPr kumimoji="1" lang="en-US" altLang="ko-Kore-KR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</a:t>
            </a:r>
            <a:r>
              <a:rPr kumimoji="1" lang="en-US" altLang="ko-Kore-KR" dirty="0" err="1">
                <a:solidFill>
                  <a:schemeClr val="accent1"/>
                </a:solidFill>
              </a:rPr>
              <a:t>clone.a</a:t>
            </a:r>
            <a:r>
              <a:rPr kumimoji="1" lang="en-US" altLang="ko-Kore-KR" dirty="0">
                <a:solidFill>
                  <a:schemeClr val="accent1"/>
                </a:solidFill>
              </a:rPr>
              <a:t> = </a:t>
            </a:r>
            <a:r>
              <a:rPr kumimoji="1" lang="en-US" altLang="ko-Kore-KR" dirty="0" err="1">
                <a:solidFill>
                  <a:schemeClr val="accent1"/>
                </a:solidFill>
              </a:rPr>
              <a:t>clone.b</a:t>
            </a:r>
            <a:r>
              <a:rPr kumimoji="1" lang="en-US" altLang="ko-Kore-KR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</a:t>
            </a:r>
            <a:r>
              <a:rPr kumimoji="1" lang="en-US" altLang="ko-Kore-KR" dirty="0" err="1">
                <a:solidFill>
                  <a:schemeClr val="accent1"/>
                </a:solidFill>
              </a:rPr>
              <a:t>clone.b</a:t>
            </a:r>
            <a:r>
              <a:rPr kumimoji="1" lang="en-US" altLang="ko-Kore-KR" dirty="0">
                <a:solidFill>
                  <a:schemeClr val="accent1"/>
                </a:solidFill>
              </a:rPr>
              <a:t> = temp;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return clone;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ore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38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4DC62-7ADB-D74F-AFE5-371C4FB9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C73CC-BB15-3544-A024-26B4B60E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num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Num</a:t>
            </a:r>
            <a:r>
              <a:rPr kumimoji="1" lang="ko-KR" altLang="en-US" dirty="0"/>
              <a:t> 구조체 변수가 있고 이것을 </a:t>
            </a:r>
            <a:r>
              <a:rPr kumimoji="1" lang="en-US" altLang="ko-KR" dirty="0"/>
              <a:t>swap()</a:t>
            </a:r>
            <a:r>
              <a:rPr kumimoji="1" lang="ko-KR" altLang="en-US" dirty="0"/>
              <a:t>함수의 인자로 넘기려고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swap()</a:t>
            </a:r>
            <a:r>
              <a:rPr kumimoji="1" lang="ko-KR" altLang="en-US" dirty="0"/>
              <a:t>함수 인자로 넘겨질 때 구조체복사가 수행되므로 함수 내에 복사본 </a:t>
            </a:r>
            <a:r>
              <a:rPr kumimoji="1" lang="en-US" altLang="ko-KR" dirty="0"/>
              <a:t>clone</a:t>
            </a:r>
            <a:r>
              <a:rPr kumimoji="1" lang="ko-KR" altLang="en-US" dirty="0"/>
              <a:t> 이 생성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이것이 비효율적이라는 뜻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</a:t>
            </a:r>
            <a:r>
              <a:rPr kumimoji="1" lang="en-US" altLang="ko-KR" dirty="0"/>
              <a:t>main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num </a:t>
            </a:r>
            <a:r>
              <a:rPr kumimoji="1" lang="ko-KR" altLang="en-US" dirty="0"/>
              <a:t>에 다시 구조체를 복사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이것 또한 비효율적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반면</a:t>
            </a:r>
            <a:r>
              <a:rPr kumimoji="1" lang="ko-KR" altLang="en-US" dirty="0"/>
              <a:t> 구조체 포인터 사용 시에는 구조체의 자료형을 가리키는 포인터변수만 생성하면 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007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92BC-482D-2F45-ACEC-AC975047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 포인터를 사용하는 이유</a:t>
            </a:r>
            <a:endParaRPr kumimoji="1" lang="ko-Kore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178D822-29D5-A74D-AF4F-14D0BC54CE4D}"/>
              </a:ext>
            </a:extLst>
          </p:cNvPr>
          <p:cNvSpPr txBox="1">
            <a:spLocks/>
          </p:cNvSpPr>
          <p:nvPr/>
        </p:nvSpPr>
        <p:spPr>
          <a:xfrm>
            <a:off x="543657" y="1690688"/>
            <a:ext cx="4390293" cy="456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typedef struct _Num{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int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int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}Num;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kumimoji="1" lang="en-US" altLang="ko-Kore-KR" dirty="0"/>
              <a:t>void main(){</a:t>
            </a:r>
          </a:p>
          <a:p>
            <a:pPr marL="0" indent="0">
              <a:buNone/>
            </a:pPr>
            <a:r>
              <a:rPr kumimoji="1" lang="en-US" altLang="ko-Kore-KR" dirty="0"/>
              <a:t>	Num num = {1,2};</a:t>
            </a:r>
          </a:p>
          <a:p>
            <a:pPr marL="0" indent="0">
              <a:buNone/>
            </a:pPr>
            <a:r>
              <a:rPr kumimoji="1" lang="en-US" altLang="ko-Kore-KR" dirty="0"/>
              <a:t>	swap(&amp;num);</a:t>
            </a:r>
          </a:p>
          <a:p>
            <a:pPr marL="0" indent="0">
              <a:buNone/>
            </a:pPr>
            <a:r>
              <a:rPr kumimoji="1" lang="en-US" altLang="ko-Kore-KR" dirty="0"/>
              <a:t>}</a:t>
            </a:r>
            <a:endParaRPr kumimoji="1" lang="ko-Kore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dirty="0">
              <a:solidFill>
                <a:schemeClr val="accent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00EF5B9-29B5-794C-A6C8-D7D826BCC206}"/>
              </a:ext>
            </a:extLst>
          </p:cNvPr>
          <p:cNvSpPr txBox="1">
            <a:spLocks/>
          </p:cNvSpPr>
          <p:nvPr/>
        </p:nvSpPr>
        <p:spPr>
          <a:xfrm>
            <a:off x="4933950" y="1512278"/>
            <a:ext cx="7105650" cy="516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void swap(Num* clone){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int 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temp = clone-&gt;a;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clone-&gt;a = clone-&gt;b;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	clone-&gt;b = temp;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//</a:t>
            </a:r>
            <a:r>
              <a:rPr kumimoji="1" lang="ko-KR" altLang="en-US" dirty="0" err="1">
                <a:solidFill>
                  <a:schemeClr val="accent1"/>
                </a:solidFill>
              </a:rPr>
              <a:t>리턴형은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void.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>
                <a:solidFill>
                  <a:schemeClr val="accent1"/>
                </a:solidFill>
              </a:rPr>
              <a:t>//call by value </a:t>
            </a:r>
            <a:r>
              <a:rPr kumimoji="1" lang="ko-KR" altLang="en-US" dirty="0">
                <a:solidFill>
                  <a:schemeClr val="accent1"/>
                </a:solidFill>
              </a:rPr>
              <a:t>가 아니기 때문에 </a:t>
            </a:r>
            <a:r>
              <a:rPr kumimoji="1" lang="ko-KR" altLang="en-US" dirty="0" err="1">
                <a:solidFill>
                  <a:schemeClr val="accent1"/>
                </a:solidFill>
              </a:rPr>
              <a:t>리턴하지</a:t>
            </a:r>
            <a:r>
              <a:rPr kumimoji="1" lang="ko-KR" altLang="en-US" dirty="0">
                <a:solidFill>
                  <a:schemeClr val="accent1"/>
                </a:solidFill>
              </a:rPr>
              <a:t> 않아도 값은 바뀌어 있다</a:t>
            </a:r>
            <a:r>
              <a:rPr kumimoji="1" lang="en-US" altLang="ko-KR" dirty="0">
                <a:solidFill>
                  <a:schemeClr val="accent1"/>
                </a:solidFill>
              </a:rPr>
              <a:t>.</a:t>
            </a:r>
            <a:endParaRPr kumimoji="1" lang="en-US" altLang="ko-Kore-KR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ore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689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09475-BE76-4520-B98E-BDE860E2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7E902-D188-41F9-992B-EC31385C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구성원 연산자의 모양이 마침표</a:t>
            </a:r>
            <a:r>
              <a:rPr lang="en-US" altLang="ko-KR" dirty="0"/>
              <a:t>(.) </a:t>
            </a:r>
            <a:r>
              <a:rPr lang="ko-KR" altLang="en-US" dirty="0"/>
              <a:t>에서 화살표</a:t>
            </a:r>
            <a:r>
              <a:rPr lang="en-US" altLang="ko-KR" dirty="0"/>
              <a:t>(-&gt;) </a:t>
            </a:r>
            <a:r>
              <a:rPr lang="ko-KR" altLang="en-US" dirty="0"/>
              <a:t>로 바뀝니다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은 포인터를 이용해서 구성원에게 접근하겠다는 의미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(*</a:t>
            </a:r>
            <a:r>
              <a:rPr lang="ko-KR" altLang="en-US" dirty="0"/>
              <a:t>별명</a:t>
            </a:r>
            <a:r>
              <a:rPr lang="en-US" altLang="ko-KR" dirty="0"/>
              <a:t>).  </a:t>
            </a:r>
            <a:r>
              <a:rPr lang="ko-KR" altLang="en-US" dirty="0"/>
              <a:t>이것과 같은 의미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차이점은 우선순위 차이</a:t>
            </a:r>
            <a:r>
              <a:rPr lang="en-US" altLang="ko-KR" dirty="0"/>
              <a:t>. . </a:t>
            </a:r>
            <a:r>
              <a:rPr lang="ko-KR" altLang="en-US" dirty="0"/>
              <a:t>와 </a:t>
            </a:r>
            <a:r>
              <a:rPr lang="en-US" altLang="ko-KR" dirty="0"/>
              <a:t>-&gt; </a:t>
            </a:r>
            <a:r>
              <a:rPr lang="ko-KR" altLang="en-US" dirty="0"/>
              <a:t>는 같은데 </a:t>
            </a:r>
            <a:r>
              <a:rPr lang="en-US" altLang="ko-KR" dirty="0"/>
              <a:t>*</a:t>
            </a:r>
            <a:r>
              <a:rPr lang="ko-KR" altLang="en-US" dirty="0"/>
              <a:t>는 </a:t>
            </a:r>
            <a:r>
              <a:rPr lang="en-US" altLang="ko-KR" dirty="0"/>
              <a:t>-&gt;</a:t>
            </a:r>
            <a:r>
              <a:rPr lang="ko-KR" altLang="en-US" dirty="0"/>
              <a:t>보다 우선순위가 낮다</a:t>
            </a:r>
            <a:r>
              <a:rPr lang="en-US" altLang="ko-KR" dirty="0"/>
              <a:t>. </a:t>
            </a:r>
            <a:r>
              <a:rPr lang="ko-KR" altLang="en-US" dirty="0"/>
              <a:t>그래서 소괄호로 묶어준다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편의상 </a:t>
            </a:r>
            <a:r>
              <a:rPr lang="en-US" altLang="ko-KR" dirty="0"/>
              <a:t>-&gt; </a:t>
            </a:r>
            <a:r>
              <a:rPr lang="ko-KR" altLang="en-US" dirty="0"/>
              <a:t>를 쓰며 </a:t>
            </a:r>
            <a:r>
              <a:rPr lang="en-US" altLang="ko-KR" dirty="0"/>
              <a:t>*</a:t>
            </a:r>
            <a:r>
              <a:rPr lang="ko-KR" altLang="en-US" dirty="0"/>
              <a:t>별명</a:t>
            </a:r>
            <a:r>
              <a:rPr lang="en-US" altLang="ko-KR" dirty="0"/>
              <a:t>. </a:t>
            </a:r>
            <a:r>
              <a:rPr lang="ko-KR" altLang="en-US" dirty="0"/>
              <a:t>이것은 별명이 참조하는 값의 포인터로 참조하겠다는 의미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743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876F8-B506-48AD-820E-2DF1C792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FFF53-F135-4F56-B501-A9177007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(*pointer).member</a:t>
            </a:r>
          </a:p>
          <a:p>
            <a:r>
              <a:rPr lang="en-US" altLang="ko-KR" dirty="0"/>
              <a:t>pointer-&gt;member</a:t>
            </a:r>
          </a:p>
          <a:p>
            <a:endParaRPr lang="en-US" altLang="ko-KR" dirty="0"/>
          </a:p>
          <a:p>
            <a:r>
              <a:rPr lang="ko-KR" altLang="en-US" dirty="0"/>
              <a:t>위 두개는 같다</a:t>
            </a:r>
            <a:r>
              <a:rPr lang="en-US" altLang="ko-KR" dirty="0"/>
              <a:t>. .</a:t>
            </a:r>
            <a:r>
              <a:rPr lang="ko-KR" altLang="en-US" dirty="0"/>
              <a:t>연산자와 </a:t>
            </a:r>
            <a:r>
              <a:rPr lang="en-US" altLang="ko-KR" dirty="0"/>
              <a:t>-&gt;</a:t>
            </a:r>
            <a:r>
              <a:rPr lang="ko-KR" altLang="en-US" dirty="0"/>
              <a:t>는 동일하지만 구조체의 포인터에서 멤버를 참조한다는 점에서 성격이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5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2BBB9-C217-4948-9DB7-6CD34AE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 기본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45CD5B4-D8E7-7C4F-9130-DC194D3F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378"/>
            <a:ext cx="6478173" cy="4854169"/>
          </a:xfrm>
          <a:ln w="3810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3ABD4F-EE6B-3C40-8F6C-1F7290237F91}"/>
              </a:ext>
            </a:extLst>
          </p:cNvPr>
          <p:cNvSpPr txBox="1"/>
          <p:nvPr/>
        </p:nvSpPr>
        <p:spPr>
          <a:xfrm>
            <a:off x="7737231" y="1533378"/>
            <a:ext cx="4037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구조체는 </a:t>
            </a:r>
            <a:r>
              <a:rPr kumimoji="1" lang="en-US" altLang="ko-KR" dirty="0"/>
              <a:t>struct </a:t>
            </a:r>
            <a:r>
              <a:rPr kumimoji="1" lang="ko-KR" altLang="en-US" dirty="0"/>
              <a:t>키워드로 정의하며 </a:t>
            </a:r>
            <a:endParaRPr kumimoji="1" lang="en-US" altLang="ko-KR" dirty="0"/>
          </a:p>
          <a:p>
            <a:r>
              <a:rPr kumimoji="1" lang="en-US" altLang="ko-Kore-KR" dirty="0"/>
              <a:t>Struct Person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person </a:t>
            </a:r>
            <a:r>
              <a:rPr kumimoji="1" lang="ko-KR" altLang="en-US" dirty="0"/>
              <a:t>구조체를 정의한다는 뜻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int main </a:t>
            </a:r>
            <a:r>
              <a:rPr kumimoji="1" lang="ko-KR" altLang="en-US" dirty="0"/>
              <a:t>에서 선언해줄 때는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solidFill>
                  <a:schemeClr val="accent1"/>
                </a:solidFill>
              </a:rPr>
              <a:t>struct Person p1;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이렇게</a:t>
            </a:r>
            <a:r>
              <a:rPr kumimoji="1" lang="ko-KR" altLang="en-US" dirty="0"/>
              <a:t> 사용한다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>
                <a:solidFill>
                  <a:schemeClr val="accent1"/>
                </a:solidFill>
              </a:rPr>
              <a:t>struct (</a:t>
            </a:r>
            <a:r>
              <a:rPr kumimoji="1" lang="ko-KR" altLang="en-US" dirty="0" err="1">
                <a:solidFill>
                  <a:schemeClr val="accent1"/>
                </a:solidFill>
              </a:rPr>
              <a:t>구조체이름</a:t>
            </a:r>
            <a:r>
              <a:rPr kumimoji="1" lang="en-US" altLang="ko-KR" dirty="0">
                <a:solidFill>
                  <a:schemeClr val="accent1"/>
                </a:solidFill>
              </a:rPr>
              <a:t>=</a:t>
            </a:r>
            <a:r>
              <a:rPr kumimoji="1" lang="ko-KR" altLang="en-US" dirty="0">
                <a:solidFill>
                  <a:schemeClr val="accent1"/>
                </a:solidFill>
              </a:rPr>
              <a:t>태그</a:t>
            </a:r>
            <a:r>
              <a:rPr kumimoji="1" lang="en-US" altLang="ko-KR" dirty="0">
                <a:solidFill>
                  <a:schemeClr val="accent1"/>
                </a:solidFill>
              </a:rPr>
              <a:t>)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(</a:t>
            </a:r>
            <a:r>
              <a:rPr kumimoji="1" lang="ko-KR" altLang="en-US" dirty="0" err="1">
                <a:solidFill>
                  <a:schemeClr val="accent1"/>
                </a:solidFill>
              </a:rPr>
              <a:t>변수이름</a:t>
            </a:r>
            <a:r>
              <a:rPr kumimoji="1" lang="en-US" altLang="ko-KR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280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733B8-E2FE-F14D-8A17-AFD285E3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 배열 포인터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0A61811-F1F3-7B42-A9DC-74F987504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47" y="365125"/>
            <a:ext cx="6067272" cy="6239883"/>
          </a:xfrm>
        </p:spPr>
      </p:pic>
    </p:spTree>
    <p:extLst>
      <p:ext uri="{BB962C8B-B14F-4D97-AF65-F5344CB8AC3E}">
        <p14:creationId xmlns:p14="http://schemas.microsoft.com/office/powerpoint/2010/main" val="2615042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FCDF0-20FE-AB45-BB2C-9E0DA423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 배열 포인터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2EFAD2-9CBD-FD4C-99CC-34CFBDDA6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81" y="1825625"/>
            <a:ext cx="9128837" cy="4351338"/>
          </a:xfrm>
        </p:spPr>
      </p:pic>
    </p:spTree>
    <p:extLst>
      <p:ext uri="{BB962C8B-B14F-4D97-AF65-F5344CB8AC3E}">
        <p14:creationId xmlns:p14="http://schemas.microsoft.com/office/powerpoint/2010/main" val="1652385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F1EF6-3B82-B441-ADAC-3C759025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 배열 포인터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63E89E5-4217-0240-A1B1-889360B3A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470944"/>
            <a:ext cx="10414000" cy="3060700"/>
          </a:xfrm>
        </p:spPr>
      </p:pic>
    </p:spTree>
    <p:extLst>
      <p:ext uri="{BB962C8B-B14F-4D97-AF65-F5344CB8AC3E}">
        <p14:creationId xmlns:p14="http://schemas.microsoft.com/office/powerpoint/2010/main" val="3670232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AD285-D4A4-BA45-9B12-BD544EB4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반환값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이용한 </a:t>
            </a:r>
            <a:r>
              <a:rPr kumimoji="1" lang="ko-Kore-KR" altLang="en-US" dirty="0"/>
              <a:t>구조체</a:t>
            </a:r>
            <a:r>
              <a:rPr kumimoji="1" lang="ko-KR" altLang="en-US" dirty="0"/>
              <a:t> 복사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1B77594-83EA-4E43-8509-875920E6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361"/>
            <a:ext cx="6126398" cy="50955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93F06-145F-4447-B4E9-47DD150A0282}"/>
              </a:ext>
            </a:extLst>
          </p:cNvPr>
          <p:cNvSpPr txBox="1"/>
          <p:nvPr/>
        </p:nvSpPr>
        <p:spPr>
          <a:xfrm>
            <a:off x="7518024" y="1397361"/>
            <a:ext cx="3282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함수에서 구조체 변수를 반환하였고 </a:t>
            </a:r>
            <a:r>
              <a:rPr kumimoji="1" lang="en-US" altLang="ko-KR" dirty="0"/>
              <a:t>main </a:t>
            </a:r>
            <a:r>
              <a:rPr kumimoji="1" lang="ko-KR" altLang="en-US" dirty="0"/>
              <a:t>에서 구조체 변수 </a:t>
            </a:r>
            <a:r>
              <a:rPr kumimoji="1" lang="en-US" altLang="ko-KR" dirty="0"/>
              <a:t>p1</a:t>
            </a:r>
            <a:r>
              <a:rPr kumimoji="1" lang="ko-KR" altLang="en-US" dirty="0"/>
              <a:t> 에 구조체 복사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>
                <a:solidFill>
                  <a:schemeClr val="accent1"/>
                </a:solidFill>
              </a:rPr>
              <a:t>이것은 비효율적</a:t>
            </a:r>
            <a:r>
              <a:rPr kumimoji="1" lang="en-US" altLang="ko-KR" dirty="0">
                <a:solidFill>
                  <a:schemeClr val="accent1"/>
                </a:solidFill>
              </a:rPr>
              <a:t>.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ko-KR" altLang="en-US" dirty="0">
                <a:solidFill>
                  <a:schemeClr val="accent1"/>
                </a:solidFill>
              </a:rPr>
              <a:t>그렇다면 함수의 </a:t>
            </a:r>
            <a:r>
              <a:rPr kumimoji="1" lang="en-US" altLang="ko-KR" dirty="0">
                <a:solidFill>
                  <a:schemeClr val="accent1"/>
                </a:solidFill>
              </a:rPr>
              <a:t>p</a:t>
            </a:r>
            <a:r>
              <a:rPr kumimoji="1" lang="ko-KR" altLang="en-US" dirty="0">
                <a:solidFill>
                  <a:schemeClr val="accent1"/>
                </a:solidFill>
              </a:rPr>
              <a:t> 구조체변수의 메모리주소를 반환하면 되지 않나요</a:t>
            </a:r>
            <a:r>
              <a:rPr kumimoji="1" lang="en-US" altLang="ko-KR" dirty="0">
                <a:solidFill>
                  <a:schemeClr val="accent1"/>
                </a:solidFill>
              </a:rPr>
              <a:t>?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(return &amp;p </a:t>
            </a:r>
            <a:r>
              <a:rPr kumimoji="1" lang="ko-KR" altLang="en-US" dirty="0">
                <a:solidFill>
                  <a:schemeClr val="accent1"/>
                </a:solidFill>
              </a:rPr>
              <a:t>도 되지 않나요 </a:t>
            </a:r>
            <a:r>
              <a:rPr kumimoji="1" lang="ko-KR" altLang="en-US" dirty="0" err="1">
                <a:solidFill>
                  <a:schemeClr val="accent1"/>
                </a:solidFill>
              </a:rPr>
              <a:t>를</a:t>
            </a:r>
            <a:r>
              <a:rPr kumimoji="1" lang="ko-KR" altLang="en-US" dirty="0">
                <a:solidFill>
                  <a:schemeClr val="accent1"/>
                </a:solidFill>
              </a:rPr>
              <a:t> 뜻한다</a:t>
            </a:r>
            <a:r>
              <a:rPr kumimoji="1" lang="en-US" altLang="ko-KR" dirty="0">
                <a:solidFill>
                  <a:schemeClr val="accent1"/>
                </a:solidFill>
              </a:rPr>
              <a:t>.)</a:t>
            </a:r>
            <a:r>
              <a:rPr kumimoji="1" lang="ko-KR" altLang="en-US" dirty="0">
                <a:solidFill>
                  <a:schemeClr val="accent1"/>
                </a:solidFill>
              </a:rPr>
              <a:t>안된다</a:t>
            </a:r>
            <a:r>
              <a:rPr kumimoji="1" lang="en-US" altLang="ko-KR" dirty="0">
                <a:solidFill>
                  <a:schemeClr val="accent1"/>
                </a:solidFill>
              </a:rPr>
              <a:t>.</a:t>
            </a:r>
            <a:r>
              <a:rPr kumimoji="1" lang="ko-KR" altLang="en-US" dirty="0">
                <a:solidFill>
                  <a:schemeClr val="accent1"/>
                </a:solidFill>
              </a:rPr>
              <a:t> 함수가 </a:t>
            </a:r>
            <a:r>
              <a:rPr kumimoji="1" lang="ko-KR" altLang="en-US" dirty="0" err="1">
                <a:solidFill>
                  <a:schemeClr val="accent1"/>
                </a:solidFill>
              </a:rPr>
              <a:t>끝나게되면</a:t>
            </a:r>
            <a:r>
              <a:rPr kumimoji="1" lang="ko-KR" altLang="en-US" dirty="0">
                <a:solidFill>
                  <a:schemeClr val="accent1"/>
                </a:solidFill>
              </a:rPr>
              <a:t> 스택에 쌓인 구조체 변수가 사라지기 때문</a:t>
            </a:r>
            <a:r>
              <a:rPr kumimoji="1" lang="en-US" altLang="ko-KR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536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513F2-E1CB-B44C-ACCD-7E2F6239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반환값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이용한 </a:t>
            </a:r>
            <a:r>
              <a:rPr kumimoji="1" lang="ko-Kore-KR" altLang="en-US" dirty="0"/>
              <a:t>구조체</a:t>
            </a:r>
            <a:r>
              <a:rPr kumimoji="1" lang="ko-KR" altLang="en-US" dirty="0"/>
              <a:t> 복사</a:t>
            </a:r>
            <a:endParaRPr kumimoji="1" lang="ko-Kore-KR" alt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76D3E944-DDFF-374C-9CFB-B83E3BED0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23" y="1365223"/>
            <a:ext cx="6246281" cy="5357105"/>
          </a:xfrm>
        </p:spPr>
      </p:pic>
    </p:spTree>
    <p:extLst>
      <p:ext uri="{BB962C8B-B14F-4D97-AF65-F5344CB8AC3E}">
        <p14:creationId xmlns:p14="http://schemas.microsoft.com/office/powerpoint/2010/main" val="415028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54C0-A013-4C5E-8CF2-EA5EC9FF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Rmx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3D465-063E-419F-93D3-C938BCD8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2BBB9-C217-4948-9DB7-6CD34AE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 값 할당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DD6AC72-FFF7-ED4E-AC3E-AF4DE1A37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378"/>
            <a:ext cx="7047380" cy="51641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093B8-E2BB-FB47-8699-DFA86519A4A7}"/>
              </a:ext>
            </a:extLst>
          </p:cNvPr>
          <p:cNvSpPr txBox="1"/>
          <p:nvPr/>
        </p:nvSpPr>
        <p:spPr>
          <a:xfrm>
            <a:off x="8007532" y="1538957"/>
            <a:ext cx="3780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구조체 멤버 참조는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 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en-US" altLang="ko-KR" dirty="0" err="1">
                <a:solidFill>
                  <a:schemeClr val="accent1"/>
                </a:solidFill>
              </a:rPr>
              <a:t>strcpy</a:t>
            </a:r>
            <a:r>
              <a:rPr kumimoji="1" lang="en-US" altLang="ko-KR" dirty="0">
                <a:solidFill>
                  <a:schemeClr val="accent1"/>
                </a:solidFill>
              </a:rPr>
              <a:t> </a:t>
            </a:r>
            <a:r>
              <a:rPr kumimoji="1" lang="ko-KR" altLang="en-US" dirty="0"/>
              <a:t>문자열 복사 함수</a:t>
            </a:r>
            <a:endParaRPr kumimoji="1" lang="en-US" altLang="ko-KR" dirty="0"/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en-US" altLang="ko-KR" dirty="0" err="1">
                <a:solidFill>
                  <a:schemeClr val="accent1"/>
                </a:solidFill>
              </a:rPr>
              <a:t>strcpy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쓰는 이유는 이미 할당된 배열에 문자열을 넣을 수 없기 때문이다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814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1AD42-9961-6445-884C-079BEBBC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typedef(</a:t>
            </a:r>
            <a:r>
              <a:rPr lang="ko-KR" altLang="en-US" dirty="0"/>
              <a:t>형식 정의 지정자</a:t>
            </a:r>
            <a:r>
              <a:rPr lang="en-US" altLang="ko-KR" dirty="0"/>
              <a:t>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16238-F97F-884F-B343-B2BAEACAECFD}"/>
              </a:ext>
            </a:extLst>
          </p:cNvPr>
          <p:cNvSpPr txBox="1"/>
          <p:nvPr/>
        </p:nvSpPr>
        <p:spPr>
          <a:xfrm>
            <a:off x="8505371" y="1407886"/>
            <a:ext cx="3282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구조체 멤버 참조는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 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en-US" altLang="ko-KR" dirty="0" err="1">
                <a:solidFill>
                  <a:schemeClr val="accent1"/>
                </a:solidFill>
              </a:rPr>
              <a:t>strcpy</a:t>
            </a:r>
            <a:r>
              <a:rPr kumimoji="1" lang="en-US" altLang="ko-KR" dirty="0">
                <a:solidFill>
                  <a:schemeClr val="accent1"/>
                </a:solidFill>
              </a:rPr>
              <a:t> </a:t>
            </a:r>
            <a:r>
              <a:rPr kumimoji="1" lang="ko-KR" altLang="en-US" dirty="0"/>
              <a:t>문자열 복사 함수</a:t>
            </a:r>
            <a:endParaRPr kumimoji="1" lang="en-US" altLang="ko-KR" dirty="0"/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en-US" altLang="ko-KR" dirty="0" err="1">
                <a:solidFill>
                  <a:schemeClr val="accent1"/>
                </a:solidFill>
              </a:rPr>
              <a:t>strcpy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쓰는 이유는 이미 할당된 배열에 문자열을 넣을 수 없기 때문이다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>
                <a:solidFill>
                  <a:schemeClr val="accent1"/>
                </a:solidFill>
              </a:rPr>
              <a:t>리터럴</a:t>
            </a:r>
            <a:r>
              <a:rPr kumimoji="1" lang="ko-KR" altLang="en-US" dirty="0">
                <a:solidFill>
                  <a:schemeClr val="accent1"/>
                </a:solidFill>
              </a:rPr>
              <a:t> 때문인가</a:t>
            </a:r>
            <a:r>
              <a:rPr kumimoji="1" lang="en-US" altLang="ko-KR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3C0D6F4D-9391-E64C-AD33-0281403EB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886"/>
            <a:ext cx="7334287" cy="5084989"/>
          </a:xfrm>
        </p:spPr>
      </p:pic>
    </p:spTree>
    <p:extLst>
      <p:ext uri="{BB962C8B-B14F-4D97-AF65-F5344CB8AC3E}">
        <p14:creationId xmlns:p14="http://schemas.microsoft.com/office/powerpoint/2010/main" val="69377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4034-8A05-8A49-9213-67D6B111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</a:t>
            </a:r>
            <a:r>
              <a:rPr kumimoji="1" lang="ko-KR" altLang="en-US" dirty="0"/>
              <a:t> 태그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33DBE1-14CD-8C47-A83E-BE0006559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886"/>
            <a:ext cx="5387494" cy="4977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D10A2-AB23-9544-8A1E-FAFFD768E9C9}"/>
              </a:ext>
            </a:extLst>
          </p:cNvPr>
          <p:cNvSpPr txBox="1"/>
          <p:nvPr/>
        </p:nvSpPr>
        <p:spPr>
          <a:xfrm>
            <a:off x="6545942" y="1422401"/>
            <a:ext cx="4807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typedef struct _Person {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//_Person </a:t>
            </a:r>
            <a:r>
              <a:rPr kumimoji="1" lang="ko-KR" altLang="en-US" dirty="0">
                <a:solidFill>
                  <a:schemeClr val="accent1"/>
                </a:solidFill>
              </a:rPr>
              <a:t>가 관습으로 남아있는 관례</a:t>
            </a:r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en-US" altLang="ko-KR" dirty="0">
                <a:solidFill>
                  <a:schemeClr val="accent1"/>
                </a:solidFill>
              </a:rPr>
              <a:t>} Person;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en-US" altLang="ko-KR" dirty="0">
                <a:solidFill>
                  <a:schemeClr val="accent1"/>
                </a:solidFill>
              </a:rPr>
              <a:t>struct _Person p1; </a:t>
            </a:r>
            <a:r>
              <a:rPr kumimoji="1" lang="ko-KR" altLang="en-US" dirty="0">
                <a:solidFill>
                  <a:schemeClr val="accent1"/>
                </a:solidFill>
              </a:rPr>
              <a:t>은 </a:t>
            </a:r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en-US" altLang="ko-KR" dirty="0">
                <a:solidFill>
                  <a:schemeClr val="accent1"/>
                </a:solidFill>
              </a:rPr>
              <a:t>Person p1; </a:t>
            </a:r>
            <a:r>
              <a:rPr kumimoji="1" lang="ko-KR" altLang="en-US" dirty="0">
                <a:solidFill>
                  <a:schemeClr val="accent1"/>
                </a:solidFill>
              </a:rPr>
              <a:t>와 완전히 같다</a:t>
            </a:r>
            <a:r>
              <a:rPr kumimoji="1" lang="en-US" altLang="ko-KR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09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98301-19A0-1446-B774-0408CEBD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익명</a:t>
            </a:r>
            <a:r>
              <a:rPr kumimoji="1" lang="ko-KR" altLang="en-US" dirty="0"/>
              <a:t> 구조체</a:t>
            </a:r>
            <a:r>
              <a:rPr kumimoji="1" lang="en-US" altLang="ko-KR" dirty="0"/>
              <a:t>(anonymous structure)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BE5BC20-EF83-6348-8417-97B92438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3923"/>
            <a:ext cx="6535057" cy="5054122"/>
          </a:xfrm>
        </p:spPr>
      </p:pic>
    </p:spTree>
    <p:extLst>
      <p:ext uri="{BB962C8B-B14F-4D97-AF65-F5344CB8AC3E}">
        <p14:creationId xmlns:p14="http://schemas.microsoft.com/office/powerpoint/2010/main" val="79971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4330B-4477-4DEB-85DB-267701A1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typedef(</a:t>
            </a:r>
            <a:r>
              <a:rPr lang="ko-KR" altLang="en-US" dirty="0"/>
              <a:t>형식 정의 지정자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D7F7F8-D3C6-4D19-A3AB-B4616F455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4589" y="1280306"/>
            <a:ext cx="3135730" cy="4918004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B6F1152-128B-4C05-935B-E3C50BBA0BF9}"/>
              </a:ext>
            </a:extLst>
          </p:cNvPr>
          <p:cNvSpPr txBox="1">
            <a:spLocks/>
          </p:cNvSpPr>
          <p:nvPr/>
        </p:nvSpPr>
        <p:spPr>
          <a:xfrm>
            <a:off x="991602" y="3183983"/>
            <a:ext cx="5851358" cy="151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하단부 </a:t>
            </a:r>
            <a:r>
              <a:rPr lang="en-US" altLang="ko-KR" dirty="0"/>
              <a:t>: </a:t>
            </a:r>
            <a:r>
              <a:rPr lang="ko-KR" altLang="en-US" dirty="0"/>
              <a:t>구조체가 선언과 동시에 </a:t>
            </a:r>
            <a:r>
              <a:rPr lang="en-US" altLang="ko-KR" dirty="0"/>
              <a:t>Point </a:t>
            </a:r>
            <a:r>
              <a:rPr lang="ko-KR" altLang="en-US" dirty="0"/>
              <a:t>라는 변수를 만들어버린다</a:t>
            </a:r>
            <a:r>
              <a:rPr lang="en-US" altLang="ko-KR" dirty="0"/>
              <a:t>.</a:t>
            </a:r>
            <a:r>
              <a:rPr lang="ko-KR" altLang="en-US" dirty="0"/>
              <a:t>이미 변수화가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39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4330B-4477-4DEB-85DB-267701A1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typedef(</a:t>
            </a:r>
            <a:r>
              <a:rPr lang="ko-KR" altLang="en-US" dirty="0"/>
              <a:t>형식 정의 지정자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B6F1152-128B-4C05-935B-E3C50BBA0BF9}"/>
              </a:ext>
            </a:extLst>
          </p:cNvPr>
          <p:cNvSpPr txBox="1">
            <a:spLocks/>
          </p:cNvSpPr>
          <p:nvPr/>
        </p:nvSpPr>
        <p:spPr>
          <a:xfrm>
            <a:off x="991602" y="2470484"/>
            <a:ext cx="6355682" cy="332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전페이지의 선언과 동시에 변수선언 과는 다른 뜻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struct _Point </a:t>
            </a:r>
            <a:r>
              <a:rPr lang="ko-KR" altLang="en-US" dirty="0"/>
              <a:t>를 </a:t>
            </a:r>
            <a:r>
              <a:rPr lang="en-US" altLang="ko-KR" dirty="0"/>
              <a:t>Point </a:t>
            </a:r>
            <a:r>
              <a:rPr lang="ko-KR" altLang="en-US" dirty="0"/>
              <a:t>라는 별명으로 부르겠다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F5590B-1AD7-4535-A016-C07B6E83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670" y="3183983"/>
            <a:ext cx="2086226" cy="11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871</Words>
  <Application>Microsoft Office PowerPoint</Application>
  <PresentationFormat>와이드스크린</PresentationFormat>
  <Paragraphs>162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Study6 </vt:lpstr>
      <vt:lpstr>구조체가 쓰이는 이유</vt:lpstr>
      <vt:lpstr>구조체 기본</vt:lpstr>
      <vt:lpstr>구조체 값 할당</vt:lpstr>
      <vt:lpstr>typedef(형식 정의 지정자)</vt:lpstr>
      <vt:lpstr>구조체 태그</vt:lpstr>
      <vt:lpstr>익명 구조체(anonymous structure)</vt:lpstr>
      <vt:lpstr>typedef(형식 정의 지정자)</vt:lpstr>
      <vt:lpstr>typedef(형식 정의 지정자)</vt:lpstr>
      <vt:lpstr>typedef(형식 정의 지정자)</vt:lpstr>
      <vt:lpstr>구조체 크기</vt:lpstr>
      <vt:lpstr>구조체 정렬</vt:lpstr>
      <vt:lpstr>1.빈공간만큼 자료형을 선언.</vt:lpstr>
      <vt:lpstr>1-1 순서 바꾸기.</vt:lpstr>
      <vt:lpstr>PowerPoint 프레젠테이션</vt:lpstr>
      <vt:lpstr>PowerPoint 프레젠테이션</vt:lpstr>
      <vt:lpstr>2.프로젝트의 설정 변경.</vt:lpstr>
      <vt:lpstr>3.#pragma pack 사용.</vt:lpstr>
      <vt:lpstr>구조체 중첩(Nested structure)</vt:lpstr>
      <vt:lpstr>구조체 중첩(Nested structure)</vt:lpstr>
      <vt:lpstr>구조체 배열</vt:lpstr>
      <vt:lpstr>구조체 배열 예제</vt:lpstr>
      <vt:lpstr>그래서 포인터랑 구조체는 왜 만났나?</vt:lpstr>
      <vt:lpstr>구조체 포인터를 사용하는 이유</vt:lpstr>
      <vt:lpstr>구조체 포인터를 사용하는 이유</vt:lpstr>
      <vt:lpstr>PowerPoint 프레젠테이션</vt:lpstr>
      <vt:lpstr>구조체 포인터를 사용하는 이유</vt:lpstr>
      <vt:lpstr>구조체 포인터</vt:lpstr>
      <vt:lpstr>. -&gt;</vt:lpstr>
      <vt:lpstr>구조체 배열 포인터</vt:lpstr>
      <vt:lpstr>구조체 배열 포인터</vt:lpstr>
      <vt:lpstr>구조체 배열 포인터</vt:lpstr>
      <vt:lpstr>함수의 반환값을 이용한 구조체 복사</vt:lpstr>
      <vt:lpstr>함수의 반환값을 이용한 구조체 복사</vt:lpstr>
      <vt:lpstr>Rmx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Study5 </dc:title>
  <dc:creator>김현규</dc:creator>
  <cp:lastModifiedBy>김현규</cp:lastModifiedBy>
  <cp:revision>40</cp:revision>
  <dcterms:created xsi:type="dcterms:W3CDTF">2020-02-25T07:01:01Z</dcterms:created>
  <dcterms:modified xsi:type="dcterms:W3CDTF">2020-07-28T08:12:11Z</dcterms:modified>
</cp:coreProperties>
</file>