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326" r:id="rId3"/>
    <p:sldId id="319" r:id="rId4"/>
    <p:sldId id="340" r:id="rId5"/>
    <p:sldId id="361" r:id="rId6"/>
    <p:sldId id="362" r:id="rId7"/>
    <p:sldId id="363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84" autoAdjust="0"/>
  </p:normalViewPr>
  <p:slideViewPr>
    <p:cSldViewPr>
      <p:cViewPr>
        <p:scale>
          <a:sx n="100" d="100"/>
          <a:sy n="100" d="100"/>
        </p:scale>
        <p:origin x="183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CD77C-7315-4C5E-BCAD-44C50CFA6245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9B89-49A7-45E8-9799-D9E741085E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5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74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74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98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62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4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70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4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4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0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1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4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6966-2F2F-4584-98E8-15513E39EBE6}" type="datetimeFigureOut">
              <a:rPr lang="ko-KR" altLang="en-US" smtClean="0"/>
              <a:pPr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4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4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BAA0-0310-4EED-B921-7B3244EB98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9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4" name="Rectangle 4"/>
          <p:cNvSpPr>
            <a:spLocks noChangeArrowheads="1"/>
          </p:cNvSpPr>
          <p:nvPr/>
        </p:nvSpPr>
        <p:spPr bwMode="auto">
          <a:xfrm>
            <a:off x="52754" y="44561"/>
            <a:ext cx="9038492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066085" y="1780878"/>
            <a:ext cx="2025162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066085" y="939502"/>
            <a:ext cx="618392" cy="861901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096919" y="6594585"/>
            <a:ext cx="594413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/>
          <a:p>
            <a:pPr defTabSz="839788" fontAlgn="base">
              <a:spcBef>
                <a:spcPct val="0"/>
              </a:spcBef>
              <a:spcAft>
                <a:spcPct val="0"/>
              </a:spcAft>
              <a:defRPr/>
            </a:pPr>
            <a:fld id="{D99DB3B9-D5E6-4CF7-83C1-3341190F58D9}" type="slidenum">
              <a:rPr lang="en-US" altLang="ko-KR" sz="800" b="1">
                <a:solidFill>
                  <a:srgbClr val="000000"/>
                </a:solidFill>
              </a:rPr>
              <a:pPr defTabSz="83978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800" b="1">
                <a:solidFill>
                  <a:srgbClr val="000000"/>
                </a:solidFill>
              </a:rPr>
              <a:t> Page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7066085" y="933103"/>
            <a:ext cx="11768" cy="586940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077853" y="908720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800" dirty="0" err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화면명</a:t>
            </a:r>
            <a:endParaRPr kumimoji="1" lang="ko-KR" altLang="en-US" sz="80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fontAlgn="base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사용주체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Location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8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메뉴코드</a:t>
            </a:r>
          </a:p>
          <a:p>
            <a:pPr fontAlgn="base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Description (</a:t>
            </a:r>
            <a:r>
              <a:rPr kumimoji="1" lang="ko-KR" altLang="en-US" sz="8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화면설명</a:t>
            </a:r>
            <a:r>
              <a:rPr kumimoji="1" lang="en-US" altLang="ko-KR" sz="8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7675685" y="939503"/>
            <a:ext cx="0" cy="84761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7077808" y="937804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7077808" y="1358492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7077808" y="1574392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7077808" y="1790292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7077808" y="1995079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7077808" y="1153704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68720"/>
              </p:ext>
            </p:extLst>
          </p:nvPr>
        </p:nvGraphicFramePr>
        <p:xfrm>
          <a:off x="52754" y="44561"/>
          <a:ext cx="9038493" cy="86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95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IoT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관리자 대시보드 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"/>
                      </a:endParaRPr>
                    </a:p>
                  </a:txBody>
                  <a:tcPr marL="1778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l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b="0" spc="-100">
                          <a:solidFill>
                            <a:sysClr val="windowText" lastClr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문 서 번 호</a:t>
                      </a:r>
                      <a:r>
                        <a:rPr lang="en-US" sz="1000" b="0" spc="-100">
                          <a:solidFill>
                            <a:sysClr val="windowText" lastClr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:</a:t>
                      </a:r>
                      <a:endParaRPr lang="ko-KR" sz="1000" b="0" dirty="0">
                        <a:solidFill>
                          <a:sysClr val="windowText" lastClr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78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9875" algn="l"/>
                          <a:tab pos="508000" algn="l"/>
                        </a:tabLst>
                      </a:pPr>
                      <a:r>
                        <a:rPr lang="ko-KR" sz="1000" b="0" kern="1400" cap="small" spc="-10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 정 번 호</a:t>
                      </a:r>
                      <a:r>
                        <a:rPr lang="en-US" sz="1000" b="0" kern="1400" cap="small" spc="-10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:  </a:t>
                      </a:r>
                      <a:endParaRPr lang="ko-KR" sz="1000" b="0" kern="1400" cap="small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78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/>
                        </a:rPr>
                        <a:t>스토리보드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"/>
                      </a:endParaRPr>
                    </a:p>
                  </a:txBody>
                  <a:tcPr marL="1778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l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b="0" spc="-100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쪽</a:t>
                      </a:r>
                      <a:r>
                        <a:rPr lang="en-US" sz="1000" b="0" spc="-100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lang="ko-KR" sz="1000" b="0" spc="-100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번</a:t>
                      </a:r>
                      <a:r>
                        <a:rPr lang="en-US" sz="1000" b="0" spc="-100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lang="ko-KR" sz="1000" b="0" spc="-100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호</a:t>
                      </a:r>
                      <a:r>
                        <a:rPr lang="en-US" sz="1000" b="0" spc="-100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:</a:t>
                      </a:r>
                      <a:r>
                        <a:rPr lang="en-US" sz="1000" b="0" spc="-100" baseline="0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lang="ko-KR" sz="1000" b="0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78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20404" y="620688"/>
            <a:ext cx="663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39788" fontAlgn="base">
              <a:spcBef>
                <a:spcPct val="0"/>
              </a:spcBef>
              <a:spcAft>
                <a:spcPct val="0"/>
              </a:spcAft>
              <a:defRPr/>
            </a:pPr>
            <a:fld id="{D99DB3B9-D5E6-4CF7-83C1-3341190F58D9}" type="slidenum">
              <a:rPr lang="en-US" altLang="ko-KR" sz="1000" b="0" smtClean="0">
                <a:solidFill>
                  <a:srgbClr val="000000"/>
                </a:solidFill>
              </a:rPr>
              <a:pPr defTabSz="83978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 / 37</a:t>
            </a:r>
          </a:p>
        </p:txBody>
      </p:sp>
      <p:pic>
        <p:nvPicPr>
          <p:cNvPr id="19" name="그림 18" descr="동아피엠로고_중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4" y="307167"/>
            <a:ext cx="1582826" cy="3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4"/>
          <p:cNvSpPr>
            <a:spLocks noGrp="1"/>
          </p:cNvSpPr>
          <p:nvPr/>
        </p:nvSpPr>
        <p:spPr>
          <a:xfrm>
            <a:off x="2285984" y="1285860"/>
            <a:ext cx="51762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altLang="ko-KR" sz="2800" b="1" dirty="0">
                <a:solidFill>
                  <a:schemeClr val="tx1"/>
                </a:solidFill>
              </a:rPr>
              <a:t>IoT </a:t>
            </a:r>
            <a:r>
              <a:rPr lang="ko-KR" altLang="en-US" sz="2800" b="1" dirty="0">
                <a:solidFill>
                  <a:schemeClr val="tx1"/>
                </a:solidFill>
              </a:rPr>
              <a:t>관리자 대시보드 스토리보드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3" name="부제목 14"/>
          <p:cNvSpPr>
            <a:spLocks noGrp="1"/>
          </p:cNvSpPr>
          <p:nvPr/>
        </p:nvSpPr>
        <p:spPr>
          <a:xfrm>
            <a:off x="3143240" y="49291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ko-KR" altLang="en-US" sz="2000" b="1" dirty="0" err="1">
                <a:solidFill>
                  <a:schemeClr val="tx1"/>
                </a:solidFill>
              </a:rPr>
              <a:t>동아피엠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7620" y="23574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405113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4497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5. 1.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</a:t>
            </a:r>
            <a:r>
              <a:rPr lang="en-US" altLang="ko-KR" sz="1400" b="1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좌석관리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좌석관리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7" y="2104937"/>
          <a:ext cx="6357981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571472" y="2212094"/>
            <a:ext cx="85725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오피스명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 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500166" y="2212094"/>
            <a:ext cx="1143008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714612" y="2205550"/>
            <a:ext cx="428628" cy="22740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검색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6" y="2665106"/>
          <a:ext cx="6357982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오피스명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미사용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83"/>
          <p:cNvGrpSpPr>
            <a:grpSpLocks/>
          </p:cNvGrpSpPr>
          <p:nvPr/>
        </p:nvGrpSpPr>
        <p:grpSpPr bwMode="auto">
          <a:xfrm>
            <a:off x="2470639" y="3778254"/>
            <a:ext cx="2434004" cy="222250"/>
            <a:chOff x="2866768" y="4226011"/>
            <a:chExt cx="2636106" cy="222421"/>
          </a:xfrm>
        </p:grpSpPr>
        <p:sp>
          <p:nvSpPr>
            <p:cNvPr id="28" name="실행 단추: 뒤로 또는 이전 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196281" y="4226011"/>
              <a:ext cx="222422" cy="214183"/>
            </a:xfrm>
            <a:prstGeom prst="actionButtonBackPrevious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실행 단추: 앞으로 또는 다음 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047597" y="4234249"/>
              <a:ext cx="199905" cy="214183"/>
            </a:xfrm>
            <a:prstGeom prst="actionButtonForwardNex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실행 단추: 시작 7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866768" y="4234248"/>
              <a:ext cx="238897" cy="205946"/>
            </a:xfrm>
            <a:prstGeom prst="actionButtonBeginning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실행 단추: 끝 77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304029" y="4242486"/>
              <a:ext cx="198845" cy="205946"/>
            </a:xfrm>
            <a:prstGeom prst="actionButtonEnd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직사각형 78"/>
            <p:cNvSpPr>
              <a:spLocks noChangeArrowheads="1"/>
            </p:cNvSpPr>
            <p:nvPr/>
          </p:nvSpPr>
          <p:spPr bwMode="auto">
            <a:xfrm>
              <a:off x="3509319" y="4234248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3" name="직사각형 79"/>
            <p:cNvSpPr>
              <a:spLocks noChangeArrowheads="1"/>
            </p:cNvSpPr>
            <p:nvPr/>
          </p:nvSpPr>
          <p:spPr bwMode="auto">
            <a:xfrm>
              <a:off x="3801763" y="4238366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4" name="직사각형 80"/>
            <p:cNvSpPr>
              <a:spLocks noChangeArrowheads="1"/>
            </p:cNvSpPr>
            <p:nvPr/>
          </p:nvSpPr>
          <p:spPr bwMode="auto">
            <a:xfrm>
              <a:off x="4106562" y="423836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3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5" name="직사각형 81"/>
            <p:cNvSpPr>
              <a:spLocks noChangeArrowheads="1"/>
            </p:cNvSpPr>
            <p:nvPr/>
          </p:nvSpPr>
          <p:spPr bwMode="auto">
            <a:xfrm>
              <a:off x="4399006" y="423424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4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6" name="직사각형 82"/>
            <p:cNvSpPr>
              <a:spLocks noChangeArrowheads="1"/>
            </p:cNvSpPr>
            <p:nvPr/>
          </p:nvSpPr>
          <p:spPr bwMode="auto">
            <a:xfrm>
              <a:off x="4691449" y="4238365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5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 Box 275"/>
          <p:cNvSpPr txBox="1">
            <a:spLocks noChangeArrowheads="1"/>
          </p:cNvSpPr>
          <p:nvPr/>
        </p:nvSpPr>
        <p:spPr bwMode="auto">
          <a:xfrm>
            <a:off x="285720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963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좌석관리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8456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5. 2.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좌석관리 상세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좌석관리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6" y="2143116"/>
          <a:ext cx="6357979" cy="34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오피스층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좌석전화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좌석구분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3750463" y="2500306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79157" y="2500306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071539" y="2500306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01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071538" y="2786058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02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071538" y="3071810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03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071538" y="3357562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04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071538" y="3643314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05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071538" y="3929066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06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071538" y="4214818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07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071538" y="4500570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08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1071538" y="4786322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09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071538" y="5072074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10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071538" y="5357826"/>
            <a:ext cx="50006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785918" y="2500306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785918" y="2786058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785918" y="3071810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785918" y="3357562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785918" y="3643314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785918" y="3929066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1785918" y="4214818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785918" y="4500570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1785918" y="4786322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1785918" y="5072074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785918" y="5357826"/>
            <a:ext cx="1571636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5500694" y="2500306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072198" y="2500306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5500694" y="2786058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6072198" y="2786058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5500694" y="3071810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6072198" y="3071810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5500694" y="3357562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6072198" y="3357562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5500694" y="3643314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6072198" y="3643314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5500694" y="3929066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072198" y="3929066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5500694" y="4214818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6072198" y="4214818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5500694" y="4500570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6072198" y="4500570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5500694" y="4786322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6072198" y="4786322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5500694" y="5072074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6072198" y="5072074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5786446" y="5357826"/>
            <a:ext cx="500066" cy="14287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추</a:t>
            </a:r>
            <a:r>
              <a:rPr kumimoji="1" lang="ko-KR" altLang="en-US" sz="8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가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428596" y="5786454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목록</a:t>
            </a: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786446" y="5786454"/>
            <a:ext cx="1000132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좌석배치관리</a:t>
            </a:r>
          </a:p>
        </p:txBody>
      </p:sp>
      <p:graphicFrame>
        <p:nvGraphicFramePr>
          <p:cNvPr id="10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좌석배치관리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7" name="Text Box 275"/>
          <p:cNvSpPr txBox="1">
            <a:spLocks noChangeArrowheads="1"/>
          </p:cNvSpPr>
          <p:nvPr/>
        </p:nvSpPr>
        <p:spPr bwMode="auto">
          <a:xfrm>
            <a:off x="357158" y="5643578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8" name="Text Box 275"/>
          <p:cNvSpPr txBox="1">
            <a:spLocks noChangeArrowheads="1"/>
          </p:cNvSpPr>
          <p:nvPr/>
        </p:nvSpPr>
        <p:spPr bwMode="auto">
          <a:xfrm>
            <a:off x="5663243" y="5643578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9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130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131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2025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좌석관리 상세</a:t>
            </a:r>
          </a:p>
        </p:txBody>
      </p:sp>
      <p:sp>
        <p:nvSpPr>
          <p:cNvPr id="132" name="직사각형 131"/>
          <p:cNvSpPr/>
          <p:nvPr/>
        </p:nvSpPr>
        <p:spPr bwMode="auto">
          <a:xfrm>
            <a:off x="3750463" y="2786058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3750463" y="3071810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750463" y="3357562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750463" y="3643314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750463" y="3929066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750463" y="4214818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3750463" y="4500570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3750463" y="4786322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750463" y="5072074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3750463" y="5357826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일반석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679157" y="2786058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679157" y="3071810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4679157" y="3357562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4679157" y="3643314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679157" y="3929066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4679157" y="4214818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4679157" y="4500570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679157" y="4786322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4679157" y="5072074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4679157" y="5357826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00035" y="2500306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2F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500035" y="2786058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2F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500035" y="3071810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2F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500035" y="3357562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2F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00035" y="3643314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2F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00035" y="3929066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3F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500035" y="4214818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3F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00035" y="4500570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3F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500035" y="4786322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3F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500035" y="5072074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3F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500035" y="5357826"/>
            <a:ext cx="428627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4F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8456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5. 3.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좌석관리 상세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651803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좌석배치관리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제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오피스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428596" y="5357826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목록</a:t>
            </a: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357159" y="2104936"/>
          <a:ext cx="6429420" cy="296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713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 Box 275"/>
          <p:cNvSpPr txBox="1">
            <a:spLocks noChangeArrowheads="1"/>
          </p:cNvSpPr>
          <p:nvPr/>
        </p:nvSpPr>
        <p:spPr bwMode="auto">
          <a:xfrm>
            <a:off x="285720" y="521495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715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좌석관리 </a:t>
            </a:r>
            <a:r>
              <a:rPr lang="ko-KR" altLang="en-US" dirty="0" err="1">
                <a:solidFill>
                  <a:srgbClr val="000000"/>
                </a:solidFill>
              </a:rPr>
              <a:t>웹좌석배치관리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1714512" cy="289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021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6. 1. </a:t>
            </a:r>
            <a:r>
              <a:rPr lang="ko-KR" altLang="en-US" sz="1400" b="1" dirty="0">
                <a:solidFill>
                  <a:srgbClr val="000000"/>
                </a:solidFill>
              </a:rPr>
              <a:t>사용자관리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사용자 정보관리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정보관리</a:t>
            </a: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7" y="2104937"/>
          <a:ext cx="6357981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 bwMode="auto">
          <a:xfrm>
            <a:off x="571472" y="2212094"/>
            <a:ext cx="85725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상세선택 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285984" y="2212094"/>
            <a:ext cx="1143008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3500430" y="2205550"/>
            <a:ext cx="428628" cy="22740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검색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17813"/>
              </p:ext>
            </p:extLst>
          </p:nvPr>
        </p:nvGraphicFramePr>
        <p:xfrm>
          <a:off x="428596" y="2665106"/>
          <a:ext cx="6357984" cy="148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0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 이름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직위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팀장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재직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팀장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재직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팀장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재직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팀장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재직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2" name="그룹 83"/>
          <p:cNvGrpSpPr>
            <a:grpSpLocks/>
          </p:cNvGrpSpPr>
          <p:nvPr/>
        </p:nvGrpSpPr>
        <p:grpSpPr bwMode="auto">
          <a:xfrm>
            <a:off x="2470639" y="4278320"/>
            <a:ext cx="2434004" cy="222250"/>
            <a:chOff x="2866768" y="4226011"/>
            <a:chExt cx="2636106" cy="222421"/>
          </a:xfrm>
        </p:grpSpPr>
        <p:sp>
          <p:nvSpPr>
            <p:cNvPr id="133" name="실행 단추: 뒤로 또는 이전 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196281" y="4226011"/>
              <a:ext cx="222422" cy="214183"/>
            </a:xfrm>
            <a:prstGeom prst="actionButtonBackPrevious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실행 단추: 앞으로 또는 다음 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047597" y="4234249"/>
              <a:ext cx="199905" cy="214183"/>
            </a:xfrm>
            <a:prstGeom prst="actionButtonForwardNex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실행 단추: 시작 7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866768" y="4234248"/>
              <a:ext cx="238897" cy="205946"/>
            </a:xfrm>
            <a:prstGeom prst="actionButtonBeginning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실행 단추: 끝 77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304029" y="4242486"/>
              <a:ext cx="198845" cy="205946"/>
            </a:xfrm>
            <a:prstGeom prst="actionButtonEnd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직사각형 78"/>
            <p:cNvSpPr>
              <a:spLocks noChangeArrowheads="1"/>
            </p:cNvSpPr>
            <p:nvPr/>
          </p:nvSpPr>
          <p:spPr bwMode="auto">
            <a:xfrm>
              <a:off x="3509319" y="4234248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79"/>
            <p:cNvSpPr>
              <a:spLocks noChangeArrowheads="1"/>
            </p:cNvSpPr>
            <p:nvPr/>
          </p:nvSpPr>
          <p:spPr bwMode="auto">
            <a:xfrm>
              <a:off x="3801763" y="4238366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39" name="직사각형 80"/>
            <p:cNvSpPr>
              <a:spLocks noChangeArrowheads="1"/>
            </p:cNvSpPr>
            <p:nvPr/>
          </p:nvSpPr>
          <p:spPr bwMode="auto">
            <a:xfrm>
              <a:off x="4106562" y="423836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3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81"/>
            <p:cNvSpPr>
              <a:spLocks noChangeArrowheads="1"/>
            </p:cNvSpPr>
            <p:nvPr/>
          </p:nvSpPr>
          <p:spPr bwMode="auto">
            <a:xfrm>
              <a:off x="4399006" y="423424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4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41" name="직사각형 82"/>
            <p:cNvSpPr>
              <a:spLocks noChangeArrowheads="1"/>
            </p:cNvSpPr>
            <p:nvPr/>
          </p:nvSpPr>
          <p:spPr bwMode="auto">
            <a:xfrm>
              <a:off x="4691449" y="4238365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5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</p:grpSp>
      <p:sp>
        <p:nvSpPr>
          <p:cNvPr id="142" name="직사각형 141"/>
          <p:cNvSpPr/>
          <p:nvPr/>
        </p:nvSpPr>
        <p:spPr bwMode="auto">
          <a:xfrm>
            <a:off x="1500166" y="2212094"/>
            <a:ext cx="714380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이름         ▼</a:t>
            </a: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6286512" y="4643446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graphicFrame>
        <p:nvGraphicFramePr>
          <p:cNvPr id="145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6" name="Text Box 275"/>
          <p:cNvSpPr txBox="1">
            <a:spLocks noChangeArrowheads="1"/>
          </p:cNvSpPr>
          <p:nvPr/>
        </p:nvSpPr>
        <p:spPr bwMode="auto">
          <a:xfrm>
            <a:off x="285720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7" name="Text Box 275"/>
          <p:cNvSpPr txBox="1">
            <a:spLocks noChangeArrowheads="1"/>
          </p:cNvSpPr>
          <p:nvPr/>
        </p:nvSpPr>
        <p:spPr bwMode="auto">
          <a:xfrm>
            <a:off x="6143636" y="450057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3388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사용자 정보 관리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433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6. 2. </a:t>
            </a:r>
            <a:r>
              <a:rPr lang="ko-KR" altLang="en-US" sz="1400" b="1" dirty="0">
                <a:solidFill>
                  <a:srgbClr val="000000"/>
                </a:solidFill>
              </a:rPr>
              <a:t>사용자관리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사용자 정보관리 상세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정보관리</a:t>
            </a: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53993"/>
              </p:ext>
            </p:extLst>
          </p:nvPr>
        </p:nvGraphicFramePr>
        <p:xfrm>
          <a:off x="428596" y="2143116"/>
          <a:ext cx="6286544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 이름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5360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회사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직위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팀장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사무실전화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042-000-0000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010-0000-0000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사용자상태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재직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4" name="모서리가 둥근 직사각형 143"/>
          <p:cNvSpPr/>
          <p:nvPr/>
        </p:nvSpPr>
        <p:spPr bwMode="auto">
          <a:xfrm>
            <a:off x="6215074" y="5143512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28596" y="5143512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목록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 Box 275"/>
          <p:cNvSpPr txBox="1">
            <a:spLocks noChangeArrowheads="1"/>
          </p:cNvSpPr>
          <p:nvPr/>
        </p:nvSpPr>
        <p:spPr bwMode="auto">
          <a:xfrm>
            <a:off x="285720" y="5000636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 Box 275"/>
          <p:cNvSpPr txBox="1">
            <a:spLocks noChangeArrowheads="1"/>
          </p:cNvSpPr>
          <p:nvPr/>
        </p:nvSpPr>
        <p:spPr bwMode="auto">
          <a:xfrm>
            <a:off x="6072198" y="5000636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544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사용자 정보관리 상세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433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6. 3. </a:t>
            </a:r>
            <a:r>
              <a:rPr lang="ko-KR" altLang="en-US" sz="1400" b="1" dirty="0">
                <a:solidFill>
                  <a:srgbClr val="000000"/>
                </a:solidFill>
              </a:rPr>
              <a:t>사용자관리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사용자 정보관리 수정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정보관리</a:t>
            </a: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42266"/>
              </p:ext>
            </p:extLst>
          </p:nvPr>
        </p:nvGraphicFramePr>
        <p:xfrm>
          <a:off x="428596" y="2143116"/>
          <a:ext cx="6286544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 이름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5360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조직구분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직위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사무실전화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042-000-0000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010-0000-0000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사용자상태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재직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4" name="모서리가 둥근 직사각형 143"/>
          <p:cNvSpPr/>
          <p:nvPr/>
        </p:nvSpPr>
        <p:spPr bwMode="auto">
          <a:xfrm>
            <a:off x="6215074" y="4929198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초기화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28596" y="4929198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목록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71604" y="2500306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홍길동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571604" y="2786058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5360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571604" y="3071810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개발팀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571604" y="3643314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팀장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1571604" y="3929066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042-000-0000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571604" y="4214818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010-0000-0000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71604" y="4500570"/>
            <a:ext cx="64294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재직      ▼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071802" y="3071810"/>
            <a:ext cx="500066" cy="142876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찾기</a:t>
            </a:r>
          </a:p>
        </p:txBody>
      </p:sp>
      <p:graphicFrame>
        <p:nvGraphicFramePr>
          <p:cNvPr id="2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저장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Text Box 275"/>
          <p:cNvSpPr txBox="1">
            <a:spLocks noChangeArrowheads="1"/>
          </p:cNvSpPr>
          <p:nvPr/>
        </p:nvSpPr>
        <p:spPr bwMode="auto">
          <a:xfrm>
            <a:off x="285720" y="4786322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Text Box 275"/>
          <p:cNvSpPr txBox="1">
            <a:spLocks noChangeArrowheads="1"/>
          </p:cNvSpPr>
          <p:nvPr/>
        </p:nvSpPr>
        <p:spPr bwMode="auto">
          <a:xfrm>
            <a:off x="6072198" y="4786322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544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사용자 정보관리 수정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1571604" y="3357562"/>
            <a:ext cx="1071570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인천국제공항공사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572132" y="4929198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저장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433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6. 4. </a:t>
            </a:r>
            <a:r>
              <a:rPr lang="ko-KR" altLang="en-US" sz="1400" b="1" dirty="0">
                <a:solidFill>
                  <a:srgbClr val="000000"/>
                </a:solidFill>
              </a:rPr>
              <a:t>사용자관리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사용자 정보관리 등록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정보관리</a:t>
            </a: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42429"/>
              </p:ext>
            </p:extLst>
          </p:nvPr>
        </p:nvGraphicFramePr>
        <p:xfrm>
          <a:off x="428596" y="2143116"/>
          <a:ext cx="6286544" cy="325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6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자이내의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영문 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소문자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숫자를 사용하실 수 있습니다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 이름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6~20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자의 영문 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소문자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숫자를 조합하여 사용하실 수 있습니다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조직구분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직위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사무실전화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1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사용자상태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4" name="모서리가 둥근 직사각형 143"/>
          <p:cNvSpPr/>
          <p:nvPr/>
        </p:nvSpPr>
        <p:spPr bwMode="auto">
          <a:xfrm>
            <a:off x="6215074" y="5572140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초기화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28596" y="5572140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목록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71604" y="2214554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571604" y="2643182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571604" y="3929066"/>
            <a:ext cx="1143008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>
                <a:latin typeface="돋움" pitchFamily="50" charset="-127"/>
                <a:ea typeface="돋움" pitchFamily="50" charset="-127"/>
              </a:rPr>
              <a:t>인천국제공항공사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571604" y="2928934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571604" y="3643314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571604" y="4643446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571604" y="4929198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71604" y="5143512"/>
            <a:ext cx="64294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재직      ▼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071802" y="4143380"/>
            <a:ext cx="500066" cy="142876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찾기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1571604" y="3214686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571604" y="4143380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571604" y="4419442"/>
            <a:ext cx="1357322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5572132" y="5572140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저장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0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016"/>
              </p:ext>
            </p:extLst>
          </p:nvPr>
        </p:nvGraphicFramePr>
        <p:xfrm>
          <a:off x="7072330" y="2000240"/>
          <a:ext cx="2019300" cy="2500512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부서 검색기능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저장 초기화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초기화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난수발생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특수문자를 포함한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협력업체만 문자전송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Text Box 275"/>
          <p:cNvSpPr txBox="1">
            <a:spLocks noChangeArrowheads="1"/>
          </p:cNvSpPr>
          <p:nvPr/>
        </p:nvSpPr>
        <p:spPr bwMode="auto">
          <a:xfrm>
            <a:off x="285720" y="5429264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Text Box 275"/>
          <p:cNvSpPr txBox="1">
            <a:spLocks noChangeArrowheads="1"/>
          </p:cNvSpPr>
          <p:nvPr/>
        </p:nvSpPr>
        <p:spPr bwMode="auto">
          <a:xfrm>
            <a:off x="3500430" y="4000504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Text Box 275"/>
          <p:cNvSpPr txBox="1">
            <a:spLocks noChangeArrowheads="1"/>
          </p:cNvSpPr>
          <p:nvPr/>
        </p:nvSpPr>
        <p:spPr bwMode="auto">
          <a:xfrm>
            <a:off x="5508104" y="5429264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3388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사용자 정보 등록</a:t>
            </a:r>
          </a:p>
        </p:txBody>
      </p:sp>
      <p:sp>
        <p:nvSpPr>
          <p:cNvPr id="37" name="Text Box 275"/>
          <p:cNvSpPr txBox="1">
            <a:spLocks noChangeArrowheads="1"/>
          </p:cNvSpPr>
          <p:nvPr/>
        </p:nvSpPr>
        <p:spPr bwMode="auto">
          <a:xfrm>
            <a:off x="6107388" y="5429264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433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7. 1. </a:t>
            </a:r>
            <a:r>
              <a:rPr lang="ko-KR" altLang="en-US" sz="1400" b="1" dirty="0">
                <a:solidFill>
                  <a:srgbClr val="000000"/>
                </a:solidFill>
              </a:rPr>
              <a:t>사용자관리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부서관리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부서관리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28596" y="2071678"/>
          <a:ext cx="2286016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각 삼각형 30"/>
          <p:cNvSpPr/>
          <p:nvPr/>
        </p:nvSpPr>
        <p:spPr bwMode="auto">
          <a:xfrm>
            <a:off x="642910" y="2230507"/>
            <a:ext cx="71438" cy="71438"/>
          </a:xfrm>
          <a:prstGeom prst="rtTriangl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한쪽 모서리는 잘리고 다른 쪽 모서리는 둥근 사각형 31"/>
          <p:cNvSpPr/>
          <p:nvPr/>
        </p:nvSpPr>
        <p:spPr bwMode="auto">
          <a:xfrm>
            <a:off x="785786" y="2194788"/>
            <a:ext cx="214314" cy="142876"/>
          </a:xfrm>
          <a:prstGeom prst="snipRound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0100" y="21431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동아피엠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857488" y="2071678"/>
          <a:ext cx="4000528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6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영문명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조회순서</a:t>
                      </a: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상위부서</a:t>
                      </a: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13" marR="8441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4071934" y="2143116"/>
            <a:ext cx="192882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개발팀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071934" y="2428868"/>
            <a:ext cx="192882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Development Team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071934" y="2714620"/>
            <a:ext cx="642942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071934" y="3000372"/>
            <a:ext cx="192882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동아피엠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9587" y="23574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개발팀</a:t>
            </a:r>
            <a:endParaRPr lang="ko-KR" altLang="en-US" sz="900" dirty="0"/>
          </a:p>
        </p:txBody>
      </p:sp>
      <p:sp>
        <p:nvSpPr>
          <p:cNvPr id="44" name="세로로 말린 두루마리 모양 43"/>
          <p:cNvSpPr/>
          <p:nvPr/>
        </p:nvSpPr>
        <p:spPr bwMode="auto">
          <a:xfrm>
            <a:off x="1071538" y="2401408"/>
            <a:ext cx="142876" cy="142876"/>
          </a:xfrm>
          <a:prstGeom prst="verticalScroll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39587" y="25003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영업팀</a:t>
            </a:r>
            <a:endParaRPr lang="ko-KR" altLang="en-US" sz="900" dirty="0"/>
          </a:p>
        </p:txBody>
      </p:sp>
      <p:sp>
        <p:nvSpPr>
          <p:cNvPr id="46" name="세로로 말린 두루마리 모양 45"/>
          <p:cNvSpPr/>
          <p:nvPr/>
        </p:nvSpPr>
        <p:spPr bwMode="auto">
          <a:xfrm>
            <a:off x="1071538" y="2544284"/>
            <a:ext cx="142876" cy="142876"/>
          </a:xfrm>
          <a:prstGeom prst="verticalScroll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7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상위부서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하위부서 추가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963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부서관리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021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8. 1. </a:t>
            </a:r>
            <a:r>
              <a:rPr lang="ko-KR" altLang="en-US" sz="1400" b="1" dirty="0">
                <a:solidFill>
                  <a:srgbClr val="000000"/>
                </a:solidFill>
              </a:rPr>
              <a:t>사용자관리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사용자 권한부여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정보관리</a:t>
            </a: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7" y="2104937"/>
          <a:ext cx="6357981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 bwMode="auto">
          <a:xfrm>
            <a:off x="571472" y="2212094"/>
            <a:ext cx="85725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권한선택 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285984" y="2212094"/>
            <a:ext cx="1143008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3500430" y="2205550"/>
            <a:ext cx="428628" cy="22740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검색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6" y="2665106"/>
          <a:ext cx="6357983" cy="142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 이름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등록여부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미등록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미등록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미등록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Hong123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미등록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83"/>
          <p:cNvGrpSpPr>
            <a:grpSpLocks/>
          </p:cNvGrpSpPr>
          <p:nvPr/>
        </p:nvGrpSpPr>
        <p:grpSpPr bwMode="auto">
          <a:xfrm>
            <a:off x="2470639" y="4278320"/>
            <a:ext cx="2434004" cy="222250"/>
            <a:chOff x="2866768" y="4226011"/>
            <a:chExt cx="2636106" cy="222421"/>
          </a:xfrm>
        </p:grpSpPr>
        <p:sp>
          <p:nvSpPr>
            <p:cNvPr id="133" name="실행 단추: 뒤로 또는 이전 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196281" y="4226011"/>
              <a:ext cx="222422" cy="214183"/>
            </a:xfrm>
            <a:prstGeom prst="actionButtonBackPrevious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실행 단추: 앞으로 또는 다음 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047597" y="4234249"/>
              <a:ext cx="199905" cy="214183"/>
            </a:xfrm>
            <a:prstGeom prst="actionButtonForwardNex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5" name="실행 단추: 시작 7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866768" y="4234248"/>
              <a:ext cx="238897" cy="205946"/>
            </a:xfrm>
            <a:prstGeom prst="actionButtonBeginning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6" name="실행 단추: 끝 77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304029" y="4242486"/>
              <a:ext cx="198845" cy="205946"/>
            </a:xfrm>
            <a:prstGeom prst="actionButtonEnd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직사각형 78"/>
            <p:cNvSpPr>
              <a:spLocks noChangeArrowheads="1"/>
            </p:cNvSpPr>
            <p:nvPr/>
          </p:nvSpPr>
          <p:spPr bwMode="auto">
            <a:xfrm>
              <a:off x="3509319" y="4234248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79"/>
            <p:cNvSpPr>
              <a:spLocks noChangeArrowheads="1"/>
            </p:cNvSpPr>
            <p:nvPr/>
          </p:nvSpPr>
          <p:spPr bwMode="auto">
            <a:xfrm>
              <a:off x="3801763" y="4238366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39" name="직사각형 80"/>
            <p:cNvSpPr>
              <a:spLocks noChangeArrowheads="1"/>
            </p:cNvSpPr>
            <p:nvPr/>
          </p:nvSpPr>
          <p:spPr bwMode="auto">
            <a:xfrm>
              <a:off x="4106562" y="423836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3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81"/>
            <p:cNvSpPr>
              <a:spLocks noChangeArrowheads="1"/>
            </p:cNvSpPr>
            <p:nvPr/>
          </p:nvSpPr>
          <p:spPr bwMode="auto">
            <a:xfrm>
              <a:off x="4399006" y="423424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4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141" name="직사각형 82"/>
            <p:cNvSpPr>
              <a:spLocks noChangeArrowheads="1"/>
            </p:cNvSpPr>
            <p:nvPr/>
          </p:nvSpPr>
          <p:spPr bwMode="auto">
            <a:xfrm>
              <a:off x="4691449" y="4238365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5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</p:grpSp>
      <p:sp>
        <p:nvSpPr>
          <p:cNvPr id="142" name="직사각형 141"/>
          <p:cNvSpPr/>
          <p:nvPr/>
        </p:nvSpPr>
        <p:spPr bwMode="auto">
          <a:xfrm>
            <a:off x="1500166" y="2212094"/>
            <a:ext cx="714380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이름   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6286512" y="4643446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715008" y="4643446"/>
            <a:ext cx="500066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582194" y="2732195"/>
            <a:ext cx="132154" cy="12530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582194" y="3000372"/>
            <a:ext cx="132154" cy="12530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 bwMode="auto">
          <a:xfrm>
            <a:off x="582194" y="3286124"/>
            <a:ext cx="132154" cy="12530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582194" y="3571876"/>
            <a:ext cx="132154" cy="12530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582194" y="3857628"/>
            <a:ext cx="132154" cy="12530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4643438" y="3000372"/>
            <a:ext cx="785818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모든 사용자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1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275"/>
          <p:cNvSpPr txBox="1">
            <a:spLocks noChangeArrowheads="1"/>
          </p:cNvSpPr>
          <p:nvPr/>
        </p:nvSpPr>
        <p:spPr bwMode="auto">
          <a:xfrm>
            <a:off x="285720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 Box 275"/>
          <p:cNvSpPr txBox="1">
            <a:spLocks noChangeArrowheads="1"/>
          </p:cNvSpPr>
          <p:nvPr/>
        </p:nvSpPr>
        <p:spPr bwMode="auto">
          <a:xfrm>
            <a:off x="6143636" y="450057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7683012" y="1356168"/>
            <a:ext cx="130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사용자 권한부여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4643438" y="3286124"/>
            <a:ext cx="785818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모든 사용자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643438" y="3571876"/>
            <a:ext cx="785818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모든 사용자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643438" y="3857628"/>
            <a:ext cx="785818" cy="14287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모든 사용자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8456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9. 1. </a:t>
            </a:r>
            <a:r>
              <a:rPr lang="ko-KR" altLang="en-US" sz="1400" b="1" dirty="0">
                <a:solidFill>
                  <a:srgbClr val="000000"/>
                </a:solidFill>
              </a:rPr>
              <a:t>시스템관리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디바이스 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디바이스관리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132"/>
              </p:ext>
            </p:extLst>
          </p:nvPr>
        </p:nvGraphicFramePr>
        <p:xfrm>
          <a:off x="285717" y="2128920"/>
          <a:ext cx="6500861" cy="143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2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디바이스명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디바이스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실행시간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전원 상태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디바이스 상태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00:00~23:55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Version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3.2.3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~19:30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Version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3.2.3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서피스프로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09:00~10:00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Version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3.2.3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서피스프로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09:00~10:05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Version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3.2.3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서피스프로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09:00~19:30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Version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3.2.3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2" name="그룹 83"/>
          <p:cNvGrpSpPr>
            <a:grpSpLocks/>
          </p:cNvGrpSpPr>
          <p:nvPr/>
        </p:nvGrpSpPr>
        <p:grpSpPr bwMode="auto">
          <a:xfrm>
            <a:off x="2470639" y="3786190"/>
            <a:ext cx="2434004" cy="222250"/>
            <a:chOff x="2866768" y="4226011"/>
            <a:chExt cx="2636106" cy="222421"/>
          </a:xfrm>
        </p:grpSpPr>
        <p:sp>
          <p:nvSpPr>
            <p:cNvPr id="43" name="실행 단추: 뒤로 또는 이전 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196281" y="4226011"/>
              <a:ext cx="222422" cy="214183"/>
            </a:xfrm>
            <a:prstGeom prst="actionButtonBackPrevious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실행 단추: 앞으로 또는 다음 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047597" y="4234249"/>
              <a:ext cx="199905" cy="214183"/>
            </a:xfrm>
            <a:prstGeom prst="actionButtonForwardNex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실행 단추: 시작 7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866768" y="4234248"/>
              <a:ext cx="238897" cy="205946"/>
            </a:xfrm>
            <a:prstGeom prst="actionButtonBeginning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실행 단추: 끝 77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304029" y="4242486"/>
              <a:ext cx="198845" cy="205946"/>
            </a:xfrm>
            <a:prstGeom prst="actionButtonEnd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직사각형 78"/>
            <p:cNvSpPr>
              <a:spLocks noChangeArrowheads="1"/>
            </p:cNvSpPr>
            <p:nvPr/>
          </p:nvSpPr>
          <p:spPr bwMode="auto">
            <a:xfrm>
              <a:off x="3509319" y="4234248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48" name="직사각형 79"/>
            <p:cNvSpPr>
              <a:spLocks noChangeArrowheads="1"/>
            </p:cNvSpPr>
            <p:nvPr/>
          </p:nvSpPr>
          <p:spPr bwMode="auto">
            <a:xfrm>
              <a:off x="3801763" y="4238366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49" name="직사각형 80"/>
            <p:cNvSpPr>
              <a:spLocks noChangeArrowheads="1"/>
            </p:cNvSpPr>
            <p:nvPr/>
          </p:nvSpPr>
          <p:spPr bwMode="auto">
            <a:xfrm>
              <a:off x="4106562" y="423836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3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50" name="직사각형 81"/>
            <p:cNvSpPr>
              <a:spLocks noChangeArrowheads="1"/>
            </p:cNvSpPr>
            <p:nvPr/>
          </p:nvSpPr>
          <p:spPr bwMode="auto">
            <a:xfrm>
              <a:off x="4399006" y="423424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4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51" name="직사각형 82"/>
            <p:cNvSpPr>
              <a:spLocks noChangeArrowheads="1"/>
            </p:cNvSpPr>
            <p:nvPr/>
          </p:nvSpPr>
          <p:spPr bwMode="auto">
            <a:xfrm>
              <a:off x="4691449" y="4238365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5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 bwMode="auto">
          <a:xfrm>
            <a:off x="6179231" y="4257682"/>
            <a:ext cx="655333" cy="242888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53" name="Text Box 275"/>
          <p:cNvSpPr txBox="1">
            <a:spLocks noChangeArrowheads="1"/>
          </p:cNvSpPr>
          <p:nvPr/>
        </p:nvSpPr>
        <p:spPr bwMode="auto">
          <a:xfrm>
            <a:off x="6072198" y="4145705"/>
            <a:ext cx="189780" cy="215900"/>
          </a:xfrm>
          <a:prstGeom prst="rect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428596" y="2214554"/>
            <a:ext cx="115329" cy="1153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 bwMode="auto">
          <a:xfrm>
            <a:off x="428596" y="2456415"/>
            <a:ext cx="115329" cy="1153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 bwMode="auto">
          <a:xfrm>
            <a:off x="428596" y="2670729"/>
            <a:ext cx="115329" cy="1153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 bwMode="auto">
          <a:xfrm>
            <a:off x="428596" y="2928934"/>
            <a:ext cx="115329" cy="1153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 bwMode="auto">
          <a:xfrm>
            <a:off x="428596" y="3143248"/>
            <a:ext cx="115329" cy="1153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 bwMode="auto">
          <a:xfrm>
            <a:off x="428596" y="3385109"/>
            <a:ext cx="115329" cy="1153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63500" dist="12700" dir="13500000">
              <a:prstClr val="black">
                <a:alpha val="59000"/>
              </a:prst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928934"/>
            <a:ext cx="928694" cy="12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159484"/>
            <a:ext cx="928694" cy="12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373798"/>
            <a:ext cx="928694" cy="12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714620"/>
            <a:ext cx="928694" cy="12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445104"/>
            <a:ext cx="928694" cy="12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428868"/>
            <a:ext cx="357190" cy="1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643182"/>
            <a:ext cx="357190" cy="1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5" y="2900359"/>
            <a:ext cx="342901" cy="1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5" y="3143248"/>
            <a:ext cx="342901" cy="1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5" y="3357562"/>
            <a:ext cx="342901" cy="1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모서리가 둥근 직사각형 69"/>
          <p:cNvSpPr/>
          <p:nvPr/>
        </p:nvSpPr>
        <p:spPr bwMode="auto">
          <a:xfrm>
            <a:off x="285720" y="4257682"/>
            <a:ext cx="1071570" cy="242888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디바이스 </a:t>
            </a:r>
            <a:r>
              <a:rPr kumimoji="1" lang="ko-KR" altLang="en-US" sz="1000" b="1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재시작</a:t>
            </a:r>
            <a:endParaRPr kumimoji="1"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 Box 275"/>
          <p:cNvSpPr txBox="1">
            <a:spLocks noChangeArrowheads="1"/>
          </p:cNvSpPr>
          <p:nvPr/>
        </p:nvSpPr>
        <p:spPr bwMode="auto">
          <a:xfrm>
            <a:off x="142844" y="4074267"/>
            <a:ext cx="189780" cy="215900"/>
          </a:xfrm>
          <a:prstGeom prst="rect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1428728" y="4257682"/>
            <a:ext cx="1143008" cy="242888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디바이스 전원종료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2643174" y="4257682"/>
            <a:ext cx="1143008" cy="242888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프로그램 종료</a:t>
            </a:r>
          </a:p>
        </p:txBody>
      </p:sp>
      <p:graphicFrame>
        <p:nvGraphicFramePr>
          <p:cNvPr id="74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18352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디바이스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재시작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전원종료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프로그램 종료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디바이스 등록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2025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디바이스 관리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 bwMode="auto">
          <a:xfrm>
            <a:off x="1787066" y="2076951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대시보드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2DFFD-7786-480B-87C0-A5242BE30A4C}"/>
              </a:ext>
            </a:extLst>
          </p:cNvPr>
          <p:cNvSpPr/>
          <p:nvPr/>
        </p:nvSpPr>
        <p:spPr bwMode="auto">
          <a:xfrm>
            <a:off x="107504" y="1619338"/>
            <a:ext cx="1512168" cy="5194037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23FA9F-461B-4443-B991-BB8B2D6ADAF8}"/>
              </a:ext>
            </a:extLst>
          </p:cNvPr>
          <p:cNvSpPr/>
          <p:nvPr/>
        </p:nvSpPr>
        <p:spPr bwMode="auto">
          <a:xfrm>
            <a:off x="1619668" y="1613161"/>
            <a:ext cx="5447545" cy="31952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86D568-2C5E-4C44-9DFB-6524DC66BFC4}"/>
              </a:ext>
            </a:extLst>
          </p:cNvPr>
          <p:cNvSpPr/>
          <p:nvPr/>
        </p:nvSpPr>
        <p:spPr bwMode="auto">
          <a:xfrm>
            <a:off x="107504" y="1613161"/>
            <a:ext cx="757672" cy="22181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 </a:t>
            </a:r>
            <a:r>
              <a:rPr lang="ko-KR" altLang="en-US" sz="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모두펼침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B79B20-95C7-4639-820D-A71A89157E2D}"/>
              </a:ext>
            </a:extLst>
          </p:cNvPr>
          <p:cNvSpPr/>
          <p:nvPr/>
        </p:nvSpPr>
        <p:spPr bwMode="auto">
          <a:xfrm>
            <a:off x="862622" y="1619339"/>
            <a:ext cx="757672" cy="22181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^</a:t>
            </a:r>
            <a:r>
              <a:rPr lang="ko-KR" altLang="en-US" sz="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모두닫기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CFC7F4-C91F-4ED8-9CD9-669185AE1849}"/>
              </a:ext>
            </a:extLst>
          </p:cNvPr>
          <p:cNvSpPr/>
          <p:nvPr/>
        </p:nvSpPr>
        <p:spPr bwMode="auto">
          <a:xfrm>
            <a:off x="107504" y="1836545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돋움" pitchFamily="50" charset="-127"/>
                <a:ea typeface="돋움" pitchFamily="50" charset="-127"/>
              </a:rPr>
              <a:t>회의실 예약관리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D9FCA7-9B30-4319-960A-CDE675B22441}"/>
              </a:ext>
            </a:extLst>
          </p:cNvPr>
          <p:cNvSpPr/>
          <p:nvPr/>
        </p:nvSpPr>
        <p:spPr bwMode="auto">
          <a:xfrm>
            <a:off x="107504" y="2163034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돋움" pitchFamily="50" charset="-127"/>
                <a:ea typeface="돋움" pitchFamily="50" charset="-127"/>
              </a:rPr>
              <a:t>좌석 예약관리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A4D244-8E72-4F5A-B8E6-A2E07C565EA8}"/>
              </a:ext>
            </a:extLst>
          </p:cNvPr>
          <p:cNvSpPr/>
          <p:nvPr/>
        </p:nvSpPr>
        <p:spPr bwMode="auto">
          <a:xfrm>
            <a:off x="107504" y="2489343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돋움" pitchFamily="50" charset="-127"/>
                <a:ea typeface="돋움" pitchFamily="50" charset="-127"/>
              </a:rPr>
              <a:t>회의실 관리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FCBFE7-3B11-452D-8A1F-A94B33FEB184}"/>
              </a:ext>
            </a:extLst>
          </p:cNvPr>
          <p:cNvSpPr/>
          <p:nvPr/>
        </p:nvSpPr>
        <p:spPr bwMode="auto">
          <a:xfrm>
            <a:off x="107504" y="2813726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돋움" pitchFamily="50" charset="-127"/>
                <a:ea typeface="돋움" pitchFamily="50" charset="-127"/>
              </a:rPr>
              <a:t>오피스 관리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FD8876-C3A6-4822-B580-2F3292072C03}"/>
              </a:ext>
            </a:extLst>
          </p:cNvPr>
          <p:cNvSpPr/>
          <p:nvPr/>
        </p:nvSpPr>
        <p:spPr bwMode="auto">
          <a:xfrm>
            <a:off x="107503" y="3131360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돋움" pitchFamily="50" charset="-127"/>
                <a:ea typeface="돋움" pitchFamily="50" charset="-127"/>
              </a:rPr>
              <a:t>사용자 관리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B761EA-B7C1-4ABC-82F9-F45B184AAA93}"/>
              </a:ext>
            </a:extLst>
          </p:cNvPr>
          <p:cNvSpPr/>
          <p:nvPr/>
        </p:nvSpPr>
        <p:spPr bwMode="auto">
          <a:xfrm>
            <a:off x="107503" y="3453049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돋움" pitchFamily="50" charset="-127"/>
                <a:ea typeface="돋움" pitchFamily="50" charset="-127"/>
              </a:rPr>
              <a:t>시스템 관리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7FBD60-EE1D-474B-9D65-AEA2F8E6C777}"/>
              </a:ext>
            </a:extLst>
          </p:cNvPr>
          <p:cNvSpPr/>
          <p:nvPr/>
        </p:nvSpPr>
        <p:spPr bwMode="auto">
          <a:xfrm>
            <a:off x="107503" y="3782052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돋움" pitchFamily="50" charset="-127"/>
                <a:ea typeface="돋움" pitchFamily="50" charset="-127"/>
              </a:rPr>
              <a:t>회의실 통계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9B7C09-432F-457D-A23E-B21B0649323A}"/>
              </a:ext>
            </a:extLst>
          </p:cNvPr>
          <p:cNvSpPr/>
          <p:nvPr/>
        </p:nvSpPr>
        <p:spPr bwMode="auto">
          <a:xfrm>
            <a:off x="107503" y="4110411"/>
            <a:ext cx="1512167" cy="326489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effectLst/>
                <a:latin typeface="돋움" pitchFamily="50" charset="-127"/>
                <a:ea typeface="돋움" pitchFamily="50" charset="-127"/>
              </a:rPr>
              <a:t>좌석 통계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DB0782-9198-491B-BE46-44EF74A8995E}"/>
              </a:ext>
            </a:extLst>
          </p:cNvPr>
          <p:cNvSpPr/>
          <p:nvPr/>
        </p:nvSpPr>
        <p:spPr bwMode="auto">
          <a:xfrm>
            <a:off x="107503" y="4426175"/>
            <a:ext cx="1512167" cy="32648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latin typeface="돋움" pitchFamily="50" charset="-127"/>
                <a:ea typeface="돋움" pitchFamily="50" charset="-127"/>
              </a:rPr>
              <a:t>IoT Dashboard</a:t>
            </a:r>
            <a:endParaRPr kumimoji="1" lang="en-US" altLang="ko-KR" sz="800" b="1" i="0" u="none" strike="noStrike" cap="none" normalizeH="0" baseline="0" dirty="0">
              <a:ln>
                <a:noFill/>
              </a:ln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1FCAD0-3743-47FD-AF79-A155F56D4DE6}"/>
              </a:ext>
            </a:extLst>
          </p:cNvPr>
          <p:cNvSpPr/>
          <p:nvPr/>
        </p:nvSpPr>
        <p:spPr bwMode="auto">
          <a:xfrm>
            <a:off x="107501" y="4756546"/>
            <a:ext cx="1512167" cy="18408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Dashboard Hoe</a:t>
            </a:r>
          </a:p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전력관리</a:t>
            </a:r>
            <a:endParaRPr kumimoji="1" lang="en-US" altLang="ko-KR" sz="800" dirty="0">
              <a:latin typeface="돋움" pitchFamily="50" charset="-127"/>
              <a:ea typeface="돋움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환경센서 관리</a:t>
            </a:r>
            <a:endParaRPr kumimoji="1" lang="en-US" altLang="ko-KR" sz="800" dirty="0">
              <a:latin typeface="돋움" pitchFamily="50" charset="-127"/>
              <a:ea typeface="돋움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출입관리</a:t>
            </a:r>
            <a:endParaRPr kumimoji="1" lang="en-US" altLang="ko-KR" sz="800" dirty="0">
              <a:latin typeface="돋움" pitchFamily="50" charset="-127"/>
              <a:ea typeface="돋움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재실관리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공기질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관리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로봇 관리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B7152-4C68-411D-8BE4-3AF7DE57BBEE}"/>
              </a:ext>
            </a:extLst>
          </p:cNvPr>
          <p:cNvSpPr/>
          <p:nvPr/>
        </p:nvSpPr>
        <p:spPr bwMode="auto">
          <a:xfrm>
            <a:off x="114501" y="4752664"/>
            <a:ext cx="1512167" cy="3264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Dashboard Home</a:t>
            </a:r>
          </a:p>
        </p:txBody>
      </p:sp>
      <p:sp>
        <p:nvSpPr>
          <p:cNvPr id="51" name="Text Box 264">
            <a:extLst>
              <a:ext uri="{FF2B5EF4-FFF2-40B4-BE49-F238E27FC236}">
                <a16:creationId xmlns:a16="http://schemas.microsoft.com/office/drawing/2014/main" id="{968D8637-6913-4DE1-A42C-4A6F06A0D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20" y="903432"/>
            <a:ext cx="3020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IoT </a:t>
            </a:r>
            <a:r>
              <a:rPr lang="ko-KR" altLang="en-US" sz="1600" b="1" dirty="0">
                <a:solidFill>
                  <a:srgbClr val="000000"/>
                </a:solidFill>
              </a:rPr>
              <a:t>관리자 대시보드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</a:t>
            </a:r>
          </a:p>
        </p:txBody>
      </p:sp>
      <p:sp>
        <p:nvSpPr>
          <p:cNvPr id="52" name="Text Box 264">
            <a:extLst>
              <a:ext uri="{FF2B5EF4-FFF2-40B4-BE49-F238E27FC236}">
                <a16:creationId xmlns:a16="http://schemas.microsoft.com/office/drawing/2014/main" id="{21062DEC-8161-4DCF-98BA-7DF2E5EE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65" y="1263835"/>
            <a:ext cx="17171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1. 1. IoT </a:t>
            </a:r>
            <a:r>
              <a:rPr lang="ko-KR" altLang="en-US" sz="1400" b="1" dirty="0">
                <a:solidFill>
                  <a:srgbClr val="000000"/>
                </a:solidFill>
              </a:rPr>
              <a:t>대시보드</a:t>
            </a: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90F5CA3B-DFCB-4F1D-B02F-8335841A5169}"/>
              </a:ext>
            </a:extLst>
          </p:cNvPr>
          <p:cNvSpPr/>
          <p:nvPr/>
        </p:nvSpPr>
        <p:spPr bwMode="auto">
          <a:xfrm>
            <a:off x="4716016" y="2051734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서울본사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D5E2C893-F693-4D50-9052-80096E6E7455}"/>
              </a:ext>
            </a:extLst>
          </p:cNvPr>
          <p:cNvSpPr/>
          <p:nvPr/>
        </p:nvSpPr>
        <p:spPr bwMode="auto">
          <a:xfrm>
            <a:off x="5364088" y="2051734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8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층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933843C-3B6B-4551-BA83-C6D894BA5CFF}"/>
              </a:ext>
            </a:extLst>
          </p:cNvPr>
          <p:cNvSpPr/>
          <p:nvPr/>
        </p:nvSpPr>
        <p:spPr bwMode="auto">
          <a:xfrm>
            <a:off x="6012160" y="2051734"/>
            <a:ext cx="792088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모든 디바이스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FDE4647-BEAD-4814-86CD-9B0BBFD2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66" y="2326278"/>
            <a:ext cx="4874797" cy="3871161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A05FE1A7-3696-42A0-9F38-523DBBD5748A}"/>
              </a:ext>
            </a:extLst>
          </p:cNvPr>
          <p:cNvSpPr/>
          <p:nvPr/>
        </p:nvSpPr>
        <p:spPr bwMode="auto">
          <a:xfrm>
            <a:off x="3635896" y="2489343"/>
            <a:ext cx="435601" cy="435601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C79CEAA-EB65-4093-A832-C0EE8F3F6E73}"/>
              </a:ext>
            </a:extLst>
          </p:cNvPr>
          <p:cNvSpPr/>
          <p:nvPr/>
        </p:nvSpPr>
        <p:spPr bwMode="auto">
          <a:xfrm>
            <a:off x="2838476" y="3539039"/>
            <a:ext cx="435601" cy="435601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075515-4771-4591-8933-1ED2252FA8D1}"/>
              </a:ext>
            </a:extLst>
          </p:cNvPr>
          <p:cNvSpPr/>
          <p:nvPr/>
        </p:nvSpPr>
        <p:spPr bwMode="auto">
          <a:xfrm>
            <a:off x="4909065" y="5589240"/>
            <a:ext cx="435601" cy="435601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544AAE9-E450-4AA1-8BB6-DAD06BD5F160}"/>
              </a:ext>
            </a:extLst>
          </p:cNvPr>
          <p:cNvSpPr/>
          <p:nvPr/>
        </p:nvSpPr>
        <p:spPr bwMode="auto">
          <a:xfrm>
            <a:off x="6012160" y="5459148"/>
            <a:ext cx="435601" cy="435601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BC8674F-E2A8-427E-8D9B-375EEC277700}"/>
              </a:ext>
            </a:extLst>
          </p:cNvPr>
          <p:cNvSpPr/>
          <p:nvPr/>
        </p:nvSpPr>
        <p:spPr bwMode="auto">
          <a:xfrm>
            <a:off x="6054582" y="2595925"/>
            <a:ext cx="435601" cy="435601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D27C1FC-84EC-4645-87E8-2B724C389092}"/>
              </a:ext>
            </a:extLst>
          </p:cNvPr>
          <p:cNvSpPr/>
          <p:nvPr/>
        </p:nvSpPr>
        <p:spPr bwMode="auto">
          <a:xfrm>
            <a:off x="2360917" y="5337189"/>
            <a:ext cx="435601" cy="435601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4" name="Group 372">
            <a:extLst>
              <a:ext uri="{FF2B5EF4-FFF2-40B4-BE49-F238E27FC236}">
                <a16:creationId xmlns:a16="http://schemas.microsoft.com/office/drawing/2014/main" id="{307C5209-8978-4E94-9F93-1D1C657B9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46633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IoT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디바이스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5" name="Text Box 46">
            <a:extLst>
              <a:ext uri="{FF2B5EF4-FFF2-40B4-BE49-F238E27FC236}">
                <a16:creationId xmlns:a16="http://schemas.microsoft.com/office/drawing/2014/main" id="{6995ABE1-E7FE-4003-AEA0-168CB74A9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013" y="935479"/>
            <a:ext cx="11176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IoT </a:t>
            </a:r>
            <a:r>
              <a:rPr lang="ko-KR" altLang="en-US" dirty="0">
                <a:solidFill>
                  <a:srgbClr val="000000"/>
                </a:solidFill>
              </a:rPr>
              <a:t>관리자 대시보드</a:t>
            </a:r>
          </a:p>
        </p:txBody>
      </p:sp>
      <p:sp>
        <p:nvSpPr>
          <p:cNvPr id="66" name="Text Box 46">
            <a:extLst>
              <a:ext uri="{FF2B5EF4-FFF2-40B4-BE49-F238E27FC236}">
                <a16:creationId xmlns:a16="http://schemas.microsoft.com/office/drawing/2014/main" id="{6041D416-D840-46DA-BCA0-E1C54CC2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67" name="Text Box 46">
            <a:extLst>
              <a:ext uri="{FF2B5EF4-FFF2-40B4-BE49-F238E27FC236}">
                <a16:creationId xmlns:a16="http://schemas.microsoft.com/office/drawing/2014/main" id="{415F5F8B-D833-468B-B7BD-7F3F3FE7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012" y="1357298"/>
            <a:ext cx="130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 err="1">
                <a:solidFill>
                  <a:srgbClr val="000000"/>
                </a:solidFill>
              </a:rPr>
              <a:t>패널티관리</a:t>
            </a:r>
            <a:r>
              <a:rPr lang="ko-KR" altLang="en-US" dirty="0">
                <a:solidFill>
                  <a:srgbClr val="000000"/>
                </a:solidFill>
              </a:rPr>
              <a:t> 상세</a:t>
            </a:r>
          </a:p>
        </p:txBody>
      </p:sp>
      <p:sp>
        <p:nvSpPr>
          <p:cNvPr id="68" name="Text Box 275">
            <a:extLst>
              <a:ext uri="{FF2B5EF4-FFF2-40B4-BE49-F238E27FC236}">
                <a16:creationId xmlns:a16="http://schemas.microsoft.com/office/drawing/2014/main" id="{3DE1DEC5-2E44-482C-BBC0-DB673F26A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99" y="5253462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id="{2EE82F18-DE4F-42AE-84FF-1B9C479DE9F4}"/>
              </a:ext>
            </a:extLst>
          </p:cNvPr>
          <p:cNvSpPr/>
          <p:nvPr/>
        </p:nvSpPr>
        <p:spPr bwMode="auto">
          <a:xfrm>
            <a:off x="2179146" y="3600780"/>
            <a:ext cx="1636766" cy="1617669"/>
          </a:xfrm>
          <a:prstGeom prst="wedgeRoundRectCallou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771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10. 1. </a:t>
            </a:r>
            <a:r>
              <a:rPr lang="ko-KR" altLang="en-US" sz="1400" b="1" dirty="0">
                <a:solidFill>
                  <a:srgbClr val="000000"/>
                </a:solidFill>
              </a:rPr>
              <a:t>시스템관리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동영상 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동영상관리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132"/>
              </p:ext>
            </p:extLst>
          </p:nvPr>
        </p:nvGraphicFramePr>
        <p:xfrm>
          <a:off x="500034" y="2071678"/>
          <a:ext cx="6072230" cy="72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동영상명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파일크기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sample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9,407.755 byte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2016.05.30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 bwMode="auto">
          <a:xfrm>
            <a:off x="5893479" y="3398101"/>
            <a:ext cx="655333" cy="242888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grpSp>
        <p:nvGrpSpPr>
          <p:cNvPr id="38" name="그룹 83"/>
          <p:cNvGrpSpPr>
            <a:grpSpLocks/>
          </p:cNvGrpSpPr>
          <p:nvPr/>
        </p:nvGrpSpPr>
        <p:grpSpPr bwMode="auto">
          <a:xfrm>
            <a:off x="2285984" y="3000372"/>
            <a:ext cx="2434004" cy="222250"/>
            <a:chOff x="2866768" y="4226011"/>
            <a:chExt cx="2636106" cy="222421"/>
          </a:xfrm>
        </p:grpSpPr>
        <p:sp>
          <p:nvSpPr>
            <p:cNvPr id="39" name="실행 단추: 뒤로 또는 이전 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196281" y="4226011"/>
              <a:ext cx="222422" cy="214183"/>
            </a:xfrm>
            <a:prstGeom prst="actionButtonBackPrevious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실행 단추: 앞으로 또는 다음 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047597" y="4234249"/>
              <a:ext cx="199905" cy="214183"/>
            </a:xfrm>
            <a:prstGeom prst="actionButtonForwardNex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실행 단추: 시작 7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866768" y="4234248"/>
              <a:ext cx="238897" cy="205946"/>
            </a:xfrm>
            <a:prstGeom prst="actionButtonBeginning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실행 단추: 끝 77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304029" y="4242486"/>
              <a:ext cx="198845" cy="205946"/>
            </a:xfrm>
            <a:prstGeom prst="actionButtonEnd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직사각형 78"/>
            <p:cNvSpPr>
              <a:spLocks noChangeArrowheads="1"/>
            </p:cNvSpPr>
            <p:nvPr/>
          </p:nvSpPr>
          <p:spPr bwMode="auto">
            <a:xfrm>
              <a:off x="3509319" y="4234248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76" name="직사각형 79"/>
            <p:cNvSpPr>
              <a:spLocks noChangeArrowheads="1"/>
            </p:cNvSpPr>
            <p:nvPr/>
          </p:nvSpPr>
          <p:spPr bwMode="auto">
            <a:xfrm>
              <a:off x="3801763" y="4238366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77" name="직사각형 80"/>
            <p:cNvSpPr>
              <a:spLocks noChangeArrowheads="1"/>
            </p:cNvSpPr>
            <p:nvPr/>
          </p:nvSpPr>
          <p:spPr bwMode="auto">
            <a:xfrm>
              <a:off x="4106562" y="423836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3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78" name="직사각형 81"/>
            <p:cNvSpPr>
              <a:spLocks noChangeArrowheads="1"/>
            </p:cNvSpPr>
            <p:nvPr/>
          </p:nvSpPr>
          <p:spPr bwMode="auto">
            <a:xfrm>
              <a:off x="4399006" y="423424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4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79" name="직사각형 82"/>
            <p:cNvSpPr>
              <a:spLocks noChangeArrowheads="1"/>
            </p:cNvSpPr>
            <p:nvPr/>
          </p:nvSpPr>
          <p:spPr bwMode="auto">
            <a:xfrm>
              <a:off x="4691449" y="4238365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5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1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동영상 등록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" name="Text Box 275"/>
          <p:cNvSpPr txBox="1">
            <a:spLocks noChangeArrowheads="1"/>
          </p:cNvSpPr>
          <p:nvPr/>
        </p:nvSpPr>
        <p:spPr bwMode="auto">
          <a:xfrm>
            <a:off x="5786446" y="3286124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0999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동영상 관리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183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10. 2. </a:t>
            </a:r>
            <a:r>
              <a:rPr lang="ko-KR" altLang="en-US" sz="1400" b="1" dirty="0">
                <a:solidFill>
                  <a:srgbClr val="000000"/>
                </a:solidFill>
              </a:rPr>
              <a:t>시스템관리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동영상 관리 등록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동영상관리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880671" y="4718061"/>
            <a:ext cx="731227" cy="27305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저장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53164"/>
              </p:ext>
            </p:extLst>
          </p:nvPr>
        </p:nvGraphicFramePr>
        <p:xfrm>
          <a:off x="458541" y="2147666"/>
          <a:ext cx="6151900" cy="72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동영상명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동영상 첨부파일</a:t>
                      </a:r>
                    </a:p>
                  </a:txBody>
                  <a:tcPr marL="84403" marR="84403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495656" y="4727586"/>
            <a:ext cx="731226" cy="27305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목록</a:t>
            </a:r>
          </a:p>
        </p:txBody>
      </p:sp>
      <p:sp>
        <p:nvSpPr>
          <p:cNvPr id="21" name="실행 단추: 사용자 지정 7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41284" y="2592111"/>
            <a:ext cx="4590304" cy="238125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rgbClr val="000000"/>
                </a:solidFill>
              </a:rPr>
              <a:t>파일첨부</a:t>
            </a:r>
          </a:p>
        </p:txBody>
      </p:sp>
      <p:sp>
        <p:nvSpPr>
          <p:cNvPr id="22" name="실행 단추: 사용자 지정 7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14480" y="2204378"/>
            <a:ext cx="4617107" cy="238125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3" name="Text Box 275"/>
          <p:cNvSpPr txBox="1">
            <a:spLocks noChangeArrowheads="1"/>
          </p:cNvSpPr>
          <p:nvPr/>
        </p:nvSpPr>
        <p:spPr bwMode="auto">
          <a:xfrm>
            <a:off x="370825" y="4572008"/>
            <a:ext cx="187569" cy="215900"/>
          </a:xfrm>
          <a:prstGeom prst="rect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Text Box 275"/>
          <p:cNvSpPr txBox="1">
            <a:spLocks noChangeArrowheads="1"/>
          </p:cNvSpPr>
          <p:nvPr/>
        </p:nvSpPr>
        <p:spPr bwMode="auto">
          <a:xfrm>
            <a:off x="5800113" y="4572008"/>
            <a:ext cx="187569" cy="215900"/>
          </a:xfrm>
          <a:prstGeom prst="rect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80236" y="2996466"/>
          <a:ext cx="6163466" cy="143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2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디바이스명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담당기업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디바이스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실행시간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디바이스 상태</a:t>
                      </a: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00:00~23:55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~19:30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서피스프로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09:00~10:00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서피스프로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09:00~10:05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1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서피스프로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동아피엠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192.168.11.11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09:00~19:30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633777" y="3049424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33777" y="3297074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33777" y="3534430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3777" y="3769504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3777" y="4003681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3777" y="4217995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3388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동영상 관리 등록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4192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12. 1. </a:t>
            </a:r>
            <a:r>
              <a:rPr lang="ko-KR" altLang="en-US" sz="1400" b="1" dirty="0">
                <a:solidFill>
                  <a:srgbClr val="000000"/>
                </a:solidFill>
              </a:rPr>
              <a:t>통계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 err="1">
                <a:solidFill>
                  <a:srgbClr val="000000"/>
                </a:solidFill>
              </a:rPr>
              <a:t>오피스별</a:t>
            </a:r>
            <a:r>
              <a:rPr lang="ko-KR" altLang="en-US" sz="1400" b="1" dirty="0">
                <a:solidFill>
                  <a:srgbClr val="000000"/>
                </a:solidFill>
              </a:rPr>
              <a:t> 통계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643050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오피스별</a:t>
            </a:r>
            <a:r>
              <a:rPr lang="ko-KR" altLang="en-US" sz="1200" b="1" dirty="0"/>
              <a:t> 통계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450495" y="2043897"/>
            <a:ext cx="6281745" cy="4071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5446790" y="2128606"/>
            <a:ext cx="517016" cy="20637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35" name="Text Box 275"/>
          <p:cNvSpPr txBox="1">
            <a:spLocks noChangeArrowheads="1"/>
          </p:cNvSpPr>
          <p:nvPr/>
        </p:nvSpPr>
        <p:spPr bwMode="auto">
          <a:xfrm>
            <a:off x="362216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2976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38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85918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40" name="TextBox 72"/>
          <p:cNvSpPr txBox="1">
            <a:spLocks noChangeArrowheads="1"/>
          </p:cNvSpPr>
          <p:nvPr/>
        </p:nvSpPr>
        <p:spPr bwMode="auto">
          <a:xfrm>
            <a:off x="2786050" y="2107968"/>
            <a:ext cx="273714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/>
              <a:t>~</a:t>
            </a:r>
            <a:endParaRPr lang="ko-KR" altLang="en-US" sz="1000"/>
          </a:p>
        </p:txBody>
      </p:sp>
      <p:sp>
        <p:nvSpPr>
          <p:cNvPr id="49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5745" y="2111937"/>
            <a:ext cx="525793" cy="239713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/>
              <a:t>일별   ▼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59640"/>
              </p:ext>
            </p:extLst>
          </p:nvPr>
        </p:nvGraphicFramePr>
        <p:xfrm>
          <a:off x="428598" y="2571744"/>
          <a:ext cx="6286541" cy="121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45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오피스명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 bwMode="auto">
          <a:xfrm>
            <a:off x="5899150" y="4037016"/>
            <a:ext cx="790575" cy="27463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엑셀다운</a:t>
            </a:r>
          </a:p>
        </p:txBody>
      </p:sp>
      <p:sp>
        <p:nvSpPr>
          <p:cNvPr id="53" name="Text Box 275"/>
          <p:cNvSpPr txBox="1">
            <a:spLocks noChangeArrowheads="1"/>
          </p:cNvSpPr>
          <p:nvPr/>
        </p:nvSpPr>
        <p:spPr bwMode="auto">
          <a:xfrm>
            <a:off x="5797550" y="3929066"/>
            <a:ext cx="2032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5202823" y="2159785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3438" y="21240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주말포함</a:t>
            </a:r>
          </a:p>
        </p:txBody>
      </p:sp>
      <p:graphicFrame>
        <p:nvGraphicFramePr>
          <p:cNvPr id="56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다운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2025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 err="1">
                <a:solidFill>
                  <a:srgbClr val="000000"/>
                </a:solidFill>
              </a:rPr>
              <a:t>오피스별</a:t>
            </a:r>
            <a:r>
              <a:rPr lang="ko-KR" altLang="en-US" dirty="0">
                <a:solidFill>
                  <a:srgbClr val="000000"/>
                </a:solidFill>
              </a:rPr>
              <a:t> 통계</a:t>
            </a:r>
          </a:p>
        </p:txBody>
      </p:sp>
      <p:sp>
        <p:nvSpPr>
          <p:cNvPr id="32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99022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57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82632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58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12536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    ▼</a:t>
            </a:r>
          </a:p>
        </p:txBody>
      </p:sp>
      <p:sp>
        <p:nvSpPr>
          <p:cNvPr id="59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25640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242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12. 2. </a:t>
            </a:r>
            <a:r>
              <a:rPr lang="ko-KR" altLang="en-US" sz="1400" b="1" dirty="0">
                <a:solidFill>
                  <a:srgbClr val="000000"/>
                </a:solidFill>
              </a:rPr>
              <a:t>통계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 err="1">
                <a:solidFill>
                  <a:srgbClr val="000000"/>
                </a:solidFill>
              </a:rPr>
              <a:t>좌석별</a:t>
            </a:r>
            <a:r>
              <a:rPr lang="ko-KR" altLang="en-US" sz="1400" b="1" dirty="0">
                <a:solidFill>
                  <a:srgbClr val="000000"/>
                </a:solidFill>
              </a:rPr>
              <a:t> 통계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64305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좌석별</a:t>
            </a:r>
            <a:r>
              <a:rPr lang="ko-KR" altLang="en-US" sz="1200" b="1" dirty="0"/>
              <a:t> 통계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450495" y="2043897"/>
            <a:ext cx="6281745" cy="4071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 Box 275"/>
          <p:cNvSpPr txBox="1">
            <a:spLocks noChangeArrowheads="1"/>
          </p:cNvSpPr>
          <p:nvPr/>
        </p:nvSpPr>
        <p:spPr bwMode="auto">
          <a:xfrm>
            <a:off x="362216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59640"/>
              </p:ext>
            </p:extLst>
          </p:nvPr>
        </p:nvGraphicFramePr>
        <p:xfrm>
          <a:off x="428598" y="2571744"/>
          <a:ext cx="6286541" cy="121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45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좌석번호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 bwMode="auto">
          <a:xfrm>
            <a:off x="5899150" y="4037016"/>
            <a:ext cx="790575" cy="27463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엑셀다운</a:t>
            </a:r>
          </a:p>
        </p:txBody>
      </p:sp>
      <p:sp>
        <p:nvSpPr>
          <p:cNvPr id="53" name="Text Box 275"/>
          <p:cNvSpPr txBox="1">
            <a:spLocks noChangeArrowheads="1"/>
          </p:cNvSpPr>
          <p:nvPr/>
        </p:nvSpPr>
        <p:spPr bwMode="auto">
          <a:xfrm>
            <a:off x="5797550" y="3929066"/>
            <a:ext cx="2032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8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엑셀다운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0999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 err="1">
                <a:solidFill>
                  <a:srgbClr val="000000"/>
                </a:solidFill>
              </a:rPr>
              <a:t>좌석별</a:t>
            </a:r>
            <a:r>
              <a:rPr lang="ko-KR" altLang="en-US" dirty="0">
                <a:solidFill>
                  <a:srgbClr val="000000"/>
                </a:solidFill>
              </a:rPr>
              <a:t> 통계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446790" y="2128606"/>
            <a:ext cx="517016" cy="20637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56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2976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57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85918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58" name="TextBox 72"/>
          <p:cNvSpPr txBox="1">
            <a:spLocks noChangeArrowheads="1"/>
          </p:cNvSpPr>
          <p:nvPr/>
        </p:nvSpPr>
        <p:spPr bwMode="auto">
          <a:xfrm>
            <a:off x="2786050" y="2107968"/>
            <a:ext cx="273714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/>
              <a:t>~</a:t>
            </a:r>
            <a:endParaRPr lang="ko-KR" altLang="en-US" sz="1000"/>
          </a:p>
        </p:txBody>
      </p:sp>
      <p:sp>
        <p:nvSpPr>
          <p:cNvPr id="59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5745" y="2111937"/>
            <a:ext cx="525793" cy="239713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/>
              <a:t>일별   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202823" y="2159785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3438" y="21240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주말포함</a:t>
            </a:r>
          </a:p>
        </p:txBody>
      </p:sp>
      <p:sp>
        <p:nvSpPr>
          <p:cNvPr id="62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99022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63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82632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64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12536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    ▼</a:t>
            </a:r>
          </a:p>
        </p:txBody>
      </p:sp>
      <p:sp>
        <p:nvSpPr>
          <p:cNvPr id="65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25640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242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12. 3. </a:t>
            </a:r>
            <a:r>
              <a:rPr lang="ko-KR" altLang="en-US" sz="1400" b="1" dirty="0">
                <a:solidFill>
                  <a:srgbClr val="000000"/>
                </a:solidFill>
              </a:rPr>
              <a:t>통계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부서별 통계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64305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부서별 통계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450495" y="2043897"/>
            <a:ext cx="6281745" cy="4071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 Box 275"/>
          <p:cNvSpPr txBox="1">
            <a:spLocks noChangeArrowheads="1"/>
          </p:cNvSpPr>
          <p:nvPr/>
        </p:nvSpPr>
        <p:spPr bwMode="auto">
          <a:xfrm>
            <a:off x="362216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59640"/>
              </p:ext>
            </p:extLst>
          </p:nvPr>
        </p:nvGraphicFramePr>
        <p:xfrm>
          <a:off x="428598" y="2571744"/>
          <a:ext cx="6286541" cy="121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45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영업팀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 bwMode="auto">
          <a:xfrm>
            <a:off x="5899150" y="4037016"/>
            <a:ext cx="790575" cy="27463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엑셀다운</a:t>
            </a:r>
          </a:p>
        </p:txBody>
      </p:sp>
      <p:sp>
        <p:nvSpPr>
          <p:cNvPr id="53" name="Text Box 275"/>
          <p:cNvSpPr txBox="1">
            <a:spLocks noChangeArrowheads="1"/>
          </p:cNvSpPr>
          <p:nvPr/>
        </p:nvSpPr>
        <p:spPr bwMode="auto">
          <a:xfrm>
            <a:off x="5797550" y="3929066"/>
            <a:ext cx="2032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 Box 275"/>
          <p:cNvSpPr txBox="1">
            <a:spLocks noChangeArrowheads="1"/>
          </p:cNvSpPr>
          <p:nvPr/>
        </p:nvSpPr>
        <p:spPr bwMode="auto">
          <a:xfrm>
            <a:off x="362216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9" name="Text Box 275"/>
          <p:cNvSpPr txBox="1">
            <a:spLocks noChangeArrowheads="1"/>
          </p:cNvSpPr>
          <p:nvPr/>
        </p:nvSpPr>
        <p:spPr bwMode="auto">
          <a:xfrm>
            <a:off x="5797550" y="3929066"/>
            <a:ext cx="2032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30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엑셀다운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0999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부서별 통계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446790" y="2128606"/>
            <a:ext cx="517016" cy="20637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58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2976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59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85918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60" name="TextBox 72"/>
          <p:cNvSpPr txBox="1">
            <a:spLocks noChangeArrowheads="1"/>
          </p:cNvSpPr>
          <p:nvPr/>
        </p:nvSpPr>
        <p:spPr bwMode="auto">
          <a:xfrm>
            <a:off x="2786050" y="2107968"/>
            <a:ext cx="273714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/>
              <a:t>~</a:t>
            </a:r>
            <a:endParaRPr lang="ko-KR" altLang="en-US" sz="1000"/>
          </a:p>
        </p:txBody>
      </p:sp>
      <p:sp>
        <p:nvSpPr>
          <p:cNvPr id="61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5745" y="2111937"/>
            <a:ext cx="525793" cy="239713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/>
              <a:t>일별   ▼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5202823" y="2159785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43438" y="21240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주말포함</a:t>
            </a:r>
          </a:p>
        </p:txBody>
      </p:sp>
      <p:sp>
        <p:nvSpPr>
          <p:cNvPr id="64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99022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65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82632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66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12536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    ▼</a:t>
            </a:r>
          </a:p>
        </p:txBody>
      </p:sp>
      <p:sp>
        <p:nvSpPr>
          <p:cNvPr id="67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25640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4192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12. 4. </a:t>
            </a:r>
            <a:r>
              <a:rPr lang="ko-KR" altLang="en-US" sz="1400" b="1" dirty="0">
                <a:solidFill>
                  <a:srgbClr val="000000"/>
                </a:solidFill>
              </a:rPr>
              <a:t>통계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 err="1">
                <a:solidFill>
                  <a:srgbClr val="000000"/>
                </a:solidFill>
              </a:rPr>
              <a:t>사용자별</a:t>
            </a:r>
            <a:r>
              <a:rPr lang="ko-KR" altLang="en-US" sz="1400" b="1" dirty="0">
                <a:solidFill>
                  <a:srgbClr val="000000"/>
                </a:solidFill>
              </a:rPr>
              <a:t> 통계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64305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부서별 통계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450495" y="2043897"/>
            <a:ext cx="6281745" cy="4071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 Box 275"/>
          <p:cNvSpPr txBox="1">
            <a:spLocks noChangeArrowheads="1"/>
          </p:cNvSpPr>
          <p:nvPr/>
        </p:nvSpPr>
        <p:spPr bwMode="auto">
          <a:xfrm>
            <a:off x="362216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59640"/>
              </p:ext>
            </p:extLst>
          </p:nvPr>
        </p:nvGraphicFramePr>
        <p:xfrm>
          <a:off x="428598" y="2571744"/>
          <a:ext cx="6286541" cy="121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45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사용자명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5/27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예약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4:30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고길동</a:t>
                      </a: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 bwMode="auto">
          <a:xfrm>
            <a:off x="5899150" y="4037016"/>
            <a:ext cx="790575" cy="27463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엑셀다운</a:t>
            </a:r>
          </a:p>
        </p:txBody>
      </p:sp>
      <p:sp>
        <p:nvSpPr>
          <p:cNvPr id="53" name="Text Box 275"/>
          <p:cNvSpPr txBox="1">
            <a:spLocks noChangeArrowheads="1"/>
          </p:cNvSpPr>
          <p:nvPr/>
        </p:nvSpPr>
        <p:spPr bwMode="auto">
          <a:xfrm>
            <a:off x="5797550" y="3929066"/>
            <a:ext cx="2032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 Box 275"/>
          <p:cNvSpPr txBox="1">
            <a:spLocks noChangeArrowheads="1"/>
          </p:cNvSpPr>
          <p:nvPr/>
        </p:nvSpPr>
        <p:spPr bwMode="auto">
          <a:xfrm>
            <a:off x="362216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9" name="Text Box 275"/>
          <p:cNvSpPr txBox="1">
            <a:spLocks noChangeArrowheads="1"/>
          </p:cNvSpPr>
          <p:nvPr/>
        </p:nvSpPr>
        <p:spPr bwMode="auto">
          <a:xfrm>
            <a:off x="5797550" y="3929066"/>
            <a:ext cx="2032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30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엑셀다운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2025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 err="1">
                <a:solidFill>
                  <a:srgbClr val="000000"/>
                </a:solidFill>
              </a:rPr>
              <a:t>사용자별</a:t>
            </a:r>
            <a:r>
              <a:rPr lang="ko-KR" altLang="en-US" dirty="0">
                <a:solidFill>
                  <a:srgbClr val="000000"/>
                </a:solidFill>
              </a:rPr>
              <a:t> 통계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446790" y="2128606"/>
            <a:ext cx="517016" cy="20637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58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2976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59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85918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60" name="TextBox 72"/>
          <p:cNvSpPr txBox="1">
            <a:spLocks noChangeArrowheads="1"/>
          </p:cNvSpPr>
          <p:nvPr/>
        </p:nvSpPr>
        <p:spPr bwMode="auto">
          <a:xfrm>
            <a:off x="2786050" y="2107968"/>
            <a:ext cx="273714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/>
              <a:t>~</a:t>
            </a:r>
            <a:endParaRPr lang="ko-KR" altLang="en-US" sz="1000"/>
          </a:p>
        </p:txBody>
      </p:sp>
      <p:sp>
        <p:nvSpPr>
          <p:cNvPr id="61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5745" y="2111937"/>
            <a:ext cx="525793" cy="239713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/>
              <a:t>일별   ▼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5202823" y="2159785"/>
            <a:ext cx="144016" cy="14401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43438" y="21240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주말포함</a:t>
            </a:r>
          </a:p>
        </p:txBody>
      </p:sp>
      <p:sp>
        <p:nvSpPr>
          <p:cNvPr id="64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99022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  <p:sp>
        <p:nvSpPr>
          <p:cNvPr id="65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82632" y="2111937"/>
            <a:ext cx="549611" cy="239712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2015</a:t>
            </a:r>
            <a:r>
              <a:rPr lang="ko-KR" altLang="en-US" dirty="0"/>
              <a:t>  ▼</a:t>
            </a:r>
          </a:p>
        </p:txBody>
      </p:sp>
      <p:sp>
        <p:nvSpPr>
          <p:cNvPr id="66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12536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    ▼</a:t>
            </a:r>
          </a:p>
        </p:txBody>
      </p:sp>
      <p:sp>
        <p:nvSpPr>
          <p:cNvPr id="67" name="실행 단추: 사용자 지정 8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25640" y="2116700"/>
            <a:ext cx="441666" cy="230187"/>
          </a:xfrm>
          <a:prstGeom prst="actionButtonBlank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    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8456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3. 2. </a:t>
            </a:r>
            <a:r>
              <a:rPr lang="ko-KR" altLang="en-US" sz="1400" b="1" dirty="0">
                <a:solidFill>
                  <a:srgbClr val="000000"/>
                </a:solidFill>
              </a:rPr>
              <a:t>예약관리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 err="1">
                <a:solidFill>
                  <a:srgbClr val="000000"/>
                </a:solidFill>
              </a:rPr>
              <a:t>패널티관리</a:t>
            </a:r>
            <a:r>
              <a:rPr lang="ko-KR" altLang="en-US" sz="1400" b="1" dirty="0">
                <a:solidFill>
                  <a:srgbClr val="000000"/>
                </a:solidFill>
              </a:rPr>
              <a:t> 상세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예약부도내역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6" y="2093602"/>
          <a:ext cx="6429419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예약시간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오피스명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예약자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2016.05.30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17:30~20:00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2016.05.31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08:00~23:59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개발팀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83"/>
          <p:cNvGrpSpPr>
            <a:grpSpLocks/>
          </p:cNvGrpSpPr>
          <p:nvPr/>
        </p:nvGrpSpPr>
        <p:grpSpPr bwMode="auto">
          <a:xfrm>
            <a:off x="2470639" y="3135312"/>
            <a:ext cx="2434004" cy="222250"/>
            <a:chOff x="2866768" y="4226011"/>
            <a:chExt cx="2636106" cy="222421"/>
          </a:xfrm>
        </p:grpSpPr>
        <p:sp>
          <p:nvSpPr>
            <p:cNvPr id="28" name="실행 단추: 뒤로 또는 이전 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196281" y="4226011"/>
              <a:ext cx="222422" cy="214183"/>
            </a:xfrm>
            <a:prstGeom prst="actionButtonBackPrevious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실행 단추: 앞으로 또는 다음 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047597" y="4234249"/>
              <a:ext cx="199905" cy="214183"/>
            </a:xfrm>
            <a:prstGeom prst="actionButtonForwardNex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실행 단추: 시작 7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866768" y="4234248"/>
              <a:ext cx="238897" cy="205946"/>
            </a:xfrm>
            <a:prstGeom prst="actionButtonBeginning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실행 단추: 끝 77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304029" y="4242486"/>
              <a:ext cx="198845" cy="205946"/>
            </a:xfrm>
            <a:prstGeom prst="actionButtonEnd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직사각형 78"/>
            <p:cNvSpPr>
              <a:spLocks noChangeArrowheads="1"/>
            </p:cNvSpPr>
            <p:nvPr/>
          </p:nvSpPr>
          <p:spPr bwMode="auto">
            <a:xfrm>
              <a:off x="3509319" y="4234248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3" name="직사각형 79"/>
            <p:cNvSpPr>
              <a:spLocks noChangeArrowheads="1"/>
            </p:cNvSpPr>
            <p:nvPr/>
          </p:nvSpPr>
          <p:spPr bwMode="auto">
            <a:xfrm>
              <a:off x="3801763" y="4238366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4" name="직사각형 80"/>
            <p:cNvSpPr>
              <a:spLocks noChangeArrowheads="1"/>
            </p:cNvSpPr>
            <p:nvPr/>
          </p:nvSpPr>
          <p:spPr bwMode="auto">
            <a:xfrm>
              <a:off x="4106562" y="423836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3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5" name="직사각형 81"/>
            <p:cNvSpPr>
              <a:spLocks noChangeArrowheads="1"/>
            </p:cNvSpPr>
            <p:nvPr/>
          </p:nvSpPr>
          <p:spPr bwMode="auto">
            <a:xfrm>
              <a:off x="4399006" y="423424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4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6" name="직사각형 82"/>
            <p:cNvSpPr>
              <a:spLocks noChangeArrowheads="1"/>
            </p:cNvSpPr>
            <p:nvPr/>
          </p:nvSpPr>
          <p:spPr bwMode="auto">
            <a:xfrm>
              <a:off x="4691449" y="4238365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5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 bwMode="auto">
          <a:xfrm>
            <a:off x="6215074" y="3500438"/>
            <a:ext cx="642942" cy="28575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엑셀다운</a:t>
            </a:r>
          </a:p>
        </p:txBody>
      </p:sp>
      <p:graphicFrame>
        <p:nvGraphicFramePr>
          <p:cNvPr id="17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다운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 Box 275"/>
          <p:cNvSpPr txBox="1">
            <a:spLocks noChangeArrowheads="1"/>
          </p:cNvSpPr>
          <p:nvPr/>
        </p:nvSpPr>
        <p:spPr bwMode="auto">
          <a:xfrm>
            <a:off x="6072198" y="3357562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30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 err="1">
                <a:solidFill>
                  <a:srgbClr val="000000"/>
                </a:solidFill>
              </a:rPr>
              <a:t>패널티관리</a:t>
            </a:r>
            <a:r>
              <a:rPr lang="ko-KR" altLang="en-US" dirty="0">
                <a:solidFill>
                  <a:srgbClr val="000000"/>
                </a:solidFill>
              </a:rPr>
              <a:t> 상세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4"/>
          <p:cNvSpPr>
            <a:spLocks noGrp="1"/>
          </p:cNvSpPr>
          <p:nvPr/>
        </p:nvSpPr>
        <p:spPr>
          <a:xfrm>
            <a:off x="2285984" y="1285860"/>
            <a:ext cx="51762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altLang="ko-KR" sz="2800" b="1" dirty="0">
                <a:solidFill>
                  <a:schemeClr val="tx1"/>
                </a:solidFill>
              </a:rPr>
              <a:t>IoT </a:t>
            </a:r>
            <a:r>
              <a:rPr lang="ko-KR" altLang="en-US" sz="2800" b="1" dirty="0">
                <a:solidFill>
                  <a:schemeClr val="tx1"/>
                </a:solidFill>
              </a:rPr>
              <a:t>관리자 대시보드 스토리보드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3" name="부제목 14"/>
          <p:cNvSpPr>
            <a:spLocks noGrp="1"/>
          </p:cNvSpPr>
          <p:nvPr/>
        </p:nvSpPr>
        <p:spPr>
          <a:xfrm>
            <a:off x="3143240" y="49291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ko-KR" altLang="en-US" sz="2000" b="1" dirty="0" err="1">
                <a:solidFill>
                  <a:schemeClr val="tx1"/>
                </a:solidFill>
              </a:rPr>
              <a:t>동아피엠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7620" y="23574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313695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4"/>
          <p:cNvSpPr>
            <a:spLocks noGrp="1"/>
          </p:cNvSpPr>
          <p:nvPr/>
        </p:nvSpPr>
        <p:spPr>
          <a:xfrm>
            <a:off x="2285984" y="1285860"/>
            <a:ext cx="51762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altLang="ko-KR" sz="2800" b="1" dirty="0">
                <a:solidFill>
                  <a:schemeClr val="tx1"/>
                </a:solidFill>
              </a:rPr>
              <a:t>IoT </a:t>
            </a:r>
            <a:r>
              <a:rPr lang="ko-KR" altLang="en-US" sz="2800" b="1" dirty="0">
                <a:solidFill>
                  <a:schemeClr val="tx1"/>
                </a:solidFill>
              </a:rPr>
              <a:t>관리자 대시보드 스토리보드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3" name="부제목 14"/>
          <p:cNvSpPr>
            <a:spLocks noGrp="1"/>
          </p:cNvSpPr>
          <p:nvPr/>
        </p:nvSpPr>
        <p:spPr>
          <a:xfrm>
            <a:off x="3143240" y="49291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ko-KR" altLang="en-US" sz="2000" b="1" dirty="0" err="1">
                <a:solidFill>
                  <a:schemeClr val="tx1"/>
                </a:solidFill>
              </a:rPr>
              <a:t>동아피엠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7620" y="23574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260096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4"/>
          <p:cNvSpPr>
            <a:spLocks noGrp="1"/>
          </p:cNvSpPr>
          <p:nvPr/>
        </p:nvSpPr>
        <p:spPr>
          <a:xfrm>
            <a:off x="2285984" y="1285860"/>
            <a:ext cx="51762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altLang="ko-KR" sz="2800" b="1" dirty="0">
                <a:solidFill>
                  <a:schemeClr val="tx1"/>
                </a:solidFill>
              </a:rPr>
              <a:t>IoT </a:t>
            </a:r>
            <a:r>
              <a:rPr lang="ko-KR" altLang="en-US" sz="2800" b="1" dirty="0">
                <a:solidFill>
                  <a:schemeClr val="tx1"/>
                </a:solidFill>
              </a:rPr>
              <a:t>관리자 대시보드 스토리보드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3" name="부제목 14"/>
          <p:cNvSpPr>
            <a:spLocks noGrp="1"/>
          </p:cNvSpPr>
          <p:nvPr/>
        </p:nvSpPr>
        <p:spPr>
          <a:xfrm>
            <a:off x="3143240" y="49291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ko-KR" altLang="en-US" sz="2000" b="1" dirty="0" err="1">
                <a:solidFill>
                  <a:schemeClr val="tx1"/>
                </a:solidFill>
              </a:rPr>
              <a:t>동아피엠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7620" y="23574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144537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2626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4. 1.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</a:t>
            </a:r>
            <a:r>
              <a:rPr lang="en-US" altLang="ko-KR" sz="1400" b="1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785926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오피스관리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7" y="2104937"/>
          <a:ext cx="642942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571472" y="2212094"/>
            <a:ext cx="85725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>
                <a:latin typeface="돋움" pitchFamily="50" charset="-127"/>
                <a:ea typeface="돋움" pitchFamily="50" charset="-127"/>
              </a:rPr>
              <a:t>오피스명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 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500166" y="2212094"/>
            <a:ext cx="1143008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714612" y="2205550"/>
            <a:ext cx="428628" cy="22740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검색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3038"/>
              </p:ext>
            </p:extLst>
          </p:nvPr>
        </p:nvGraphicFramePr>
        <p:xfrm>
          <a:off x="428596" y="2665106"/>
          <a:ext cx="6429420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오피스명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좌석예약 사용기간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주말 근무 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예약가능일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 사용여부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08:00 ~ 24:00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04:00 ~ 24:00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미사용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83"/>
          <p:cNvGrpSpPr>
            <a:grpSpLocks/>
          </p:cNvGrpSpPr>
          <p:nvPr/>
        </p:nvGrpSpPr>
        <p:grpSpPr bwMode="auto">
          <a:xfrm>
            <a:off x="2470639" y="3706816"/>
            <a:ext cx="2434004" cy="222250"/>
            <a:chOff x="2866768" y="4226011"/>
            <a:chExt cx="2636106" cy="222421"/>
          </a:xfrm>
        </p:grpSpPr>
        <p:sp>
          <p:nvSpPr>
            <p:cNvPr id="28" name="실행 단추: 뒤로 또는 이전 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3196281" y="4226011"/>
              <a:ext cx="222422" cy="214183"/>
            </a:xfrm>
            <a:prstGeom prst="actionButtonBackPrevious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실행 단추: 앞으로 또는 다음 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047597" y="4234249"/>
              <a:ext cx="199905" cy="214183"/>
            </a:xfrm>
            <a:prstGeom prst="actionButtonForwardNex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실행 단추: 시작 7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866768" y="4234248"/>
              <a:ext cx="238897" cy="205946"/>
            </a:xfrm>
            <a:prstGeom prst="actionButtonBeginning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실행 단추: 끝 77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304029" y="4242486"/>
              <a:ext cx="198845" cy="205946"/>
            </a:xfrm>
            <a:prstGeom prst="actionButtonEnd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직사각형 78"/>
            <p:cNvSpPr>
              <a:spLocks noChangeArrowheads="1"/>
            </p:cNvSpPr>
            <p:nvPr/>
          </p:nvSpPr>
          <p:spPr bwMode="auto">
            <a:xfrm>
              <a:off x="3509319" y="4234248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3" name="직사각형 79"/>
            <p:cNvSpPr>
              <a:spLocks noChangeArrowheads="1"/>
            </p:cNvSpPr>
            <p:nvPr/>
          </p:nvSpPr>
          <p:spPr bwMode="auto">
            <a:xfrm>
              <a:off x="3801763" y="4238366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4" name="직사각형 80"/>
            <p:cNvSpPr>
              <a:spLocks noChangeArrowheads="1"/>
            </p:cNvSpPr>
            <p:nvPr/>
          </p:nvSpPr>
          <p:spPr bwMode="auto">
            <a:xfrm>
              <a:off x="4106562" y="423836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3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5" name="직사각형 81"/>
            <p:cNvSpPr>
              <a:spLocks noChangeArrowheads="1"/>
            </p:cNvSpPr>
            <p:nvPr/>
          </p:nvSpPr>
          <p:spPr bwMode="auto">
            <a:xfrm>
              <a:off x="4399006" y="4234247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4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36" name="직사각형 82"/>
            <p:cNvSpPr>
              <a:spLocks noChangeArrowheads="1"/>
            </p:cNvSpPr>
            <p:nvPr/>
          </p:nvSpPr>
          <p:spPr bwMode="auto">
            <a:xfrm>
              <a:off x="4691449" y="4238365"/>
              <a:ext cx="247135" cy="205946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>
                  <a:solidFill>
                    <a:srgbClr val="000000"/>
                  </a:solidFill>
                </a:rPr>
                <a:t>5</a:t>
              </a:r>
              <a:endParaRPr lang="ko-KR" altLang="en-US" sz="1000" b="1">
                <a:solidFill>
                  <a:srgbClr val="000000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 bwMode="auto">
          <a:xfrm>
            <a:off x="6286512" y="4071942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graphicFrame>
        <p:nvGraphicFramePr>
          <p:cNvPr id="27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Text Box 275"/>
          <p:cNvSpPr txBox="1">
            <a:spLocks noChangeArrowheads="1"/>
          </p:cNvSpPr>
          <p:nvPr/>
        </p:nvSpPr>
        <p:spPr bwMode="auto">
          <a:xfrm>
            <a:off x="285720" y="2000240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" name="Text Box 275"/>
          <p:cNvSpPr txBox="1">
            <a:spLocks noChangeArrowheads="1"/>
          </p:cNvSpPr>
          <p:nvPr/>
        </p:nvSpPr>
        <p:spPr bwMode="auto">
          <a:xfrm>
            <a:off x="6143636" y="3929066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0663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오피스관리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021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4. 2.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상세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64305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오피스관리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97837"/>
              </p:ext>
            </p:extLst>
          </p:nvPr>
        </p:nvGraphicFramePr>
        <p:xfrm>
          <a:off x="428596" y="2000240"/>
          <a:ext cx="6143668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오피스명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좌석예약 사용시간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08:00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 ~ 24:00</a:t>
                      </a:r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08:00 ~ 24:00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동일좌석 반복예약 가능일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04:00 ~ 24:00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부도취소 사용여부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미사용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입실확인 가능시간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분전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부도취소 시간설정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분후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부도기록 보유기간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 횟수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패널티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기간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 사용여부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 이미지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Image.png [50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 KB]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 bwMode="auto">
          <a:xfrm>
            <a:off x="428596" y="4796012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목록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000760" y="4796012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삭제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5357818" y="4796012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</a:p>
        </p:txBody>
      </p:sp>
      <p:graphicFrame>
        <p:nvGraphicFramePr>
          <p:cNvPr id="9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 Box 275"/>
          <p:cNvSpPr txBox="1">
            <a:spLocks noChangeArrowheads="1"/>
          </p:cNvSpPr>
          <p:nvPr/>
        </p:nvSpPr>
        <p:spPr bwMode="auto">
          <a:xfrm>
            <a:off x="357158" y="4653136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" name="Text Box 275"/>
          <p:cNvSpPr txBox="1">
            <a:spLocks noChangeArrowheads="1"/>
          </p:cNvSpPr>
          <p:nvPr/>
        </p:nvSpPr>
        <p:spPr bwMode="auto">
          <a:xfrm>
            <a:off x="5857884" y="4653136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30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오피스관리 상세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64"/>
          <p:cNvSpPr txBox="1">
            <a:spLocks noChangeArrowheads="1"/>
          </p:cNvSpPr>
          <p:nvPr/>
        </p:nvSpPr>
        <p:spPr bwMode="auto">
          <a:xfrm>
            <a:off x="130420" y="903432"/>
            <a:ext cx="4043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</a:rPr>
              <a:t>좌석 예약시스템  </a:t>
            </a:r>
            <a:r>
              <a:rPr lang="en-US" altLang="ko-KR" sz="1600" b="1" dirty="0">
                <a:solidFill>
                  <a:srgbClr val="000000"/>
                </a:solidFill>
              </a:rPr>
              <a:t>UI </a:t>
            </a:r>
            <a:r>
              <a:rPr lang="ko-KR" altLang="en-US" sz="1600" b="1" dirty="0">
                <a:solidFill>
                  <a:srgbClr val="000000"/>
                </a:solidFill>
              </a:rPr>
              <a:t>설계 </a:t>
            </a:r>
            <a:r>
              <a:rPr lang="en-US" altLang="ko-KR" sz="1600" b="1" dirty="0">
                <a:solidFill>
                  <a:srgbClr val="000000"/>
                </a:solidFill>
              </a:rPr>
              <a:t>– </a:t>
            </a:r>
            <a:r>
              <a:rPr lang="ko-KR" altLang="en-US" sz="1600" b="1" dirty="0">
                <a:solidFill>
                  <a:srgbClr val="000000"/>
                </a:solidFill>
              </a:rPr>
              <a:t>관리자 화면</a:t>
            </a:r>
          </a:p>
        </p:txBody>
      </p:sp>
      <p:sp>
        <p:nvSpPr>
          <p:cNvPr id="25" name="Text Box 264"/>
          <p:cNvSpPr txBox="1">
            <a:spLocks noChangeArrowheads="1"/>
          </p:cNvSpPr>
          <p:nvPr/>
        </p:nvSpPr>
        <p:spPr bwMode="auto">
          <a:xfrm>
            <a:off x="332665" y="1263835"/>
            <a:ext cx="3021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</a:rPr>
              <a:t>4. 3.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</a:t>
            </a:r>
            <a:r>
              <a:rPr lang="en-US" altLang="ko-KR" sz="1400" b="1" dirty="0">
                <a:solidFill>
                  <a:srgbClr val="000000"/>
                </a:solidFill>
              </a:rPr>
              <a:t>– </a:t>
            </a:r>
            <a:r>
              <a:rPr lang="ko-KR" altLang="en-US" sz="1400" b="1" dirty="0">
                <a:solidFill>
                  <a:srgbClr val="000000"/>
                </a:solidFill>
              </a:rPr>
              <a:t>오피스관리 등록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8596" y="164305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오피스관리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8806"/>
              </p:ext>
            </p:extLst>
          </p:nvPr>
        </p:nvGraphicFramePr>
        <p:xfrm>
          <a:off x="428596" y="2000240"/>
          <a:ext cx="6143668" cy="295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오피스명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좌석예약 사용시간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08:00 ~ 24:00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동일좌석 반복예약 가능일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04:00 ~ 24:00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부도취소 사용여부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입실확인 가능시간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부도취소 시간설정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부도기록 보유기간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부도 횟수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패널티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기간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오피스 사용여부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 이미지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선택된 파일 없음</a:t>
                      </a: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3" marR="84403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 bwMode="auto">
          <a:xfrm>
            <a:off x="428596" y="5084044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목록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000760" y="5084044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저장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428860" y="2428868"/>
            <a:ext cx="535785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04:00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07521" y="2428868"/>
            <a:ext cx="535785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2</a:t>
            </a: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4:00  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500694" y="2428868"/>
            <a:ext cx="535785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latin typeface="돋움" pitchFamily="50" charset="-127"/>
                <a:ea typeface="돋움" pitchFamily="50" charset="-127"/>
              </a:rPr>
              <a:t>Y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   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2539" y="2428868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2428860" y="2714620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미사용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428860" y="3357562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30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분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500694" y="3357562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30</a:t>
            </a: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분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28860" y="4357694"/>
            <a:ext cx="607223" cy="160736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latin typeface="돋움" pitchFamily="50" charset="-127"/>
                <a:ea typeface="돋움" pitchFamily="50" charset="-127"/>
              </a:rPr>
              <a:t>사용      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428860" y="2071678"/>
            <a:ext cx="3857652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428860" y="3714752"/>
            <a:ext cx="50006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30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428860" y="4000504"/>
            <a:ext cx="50006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10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500694" y="3714752"/>
            <a:ext cx="50006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10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2428860" y="4680380"/>
            <a:ext cx="571504" cy="214314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파일 선택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2492483" y="3071810"/>
            <a:ext cx="150691" cy="1428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143240" y="3071810"/>
            <a:ext cx="150691" cy="1428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182866" y="3107529"/>
            <a:ext cx="71438" cy="71438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3174" y="307068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86116" y="307068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아니오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8926" y="37147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8926" y="400050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0364" y="335756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72198" y="335756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00760" y="37147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99254" y="27146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일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5500694" y="2714620"/>
            <a:ext cx="500066" cy="214314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30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8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4407"/>
              </p:ext>
            </p:extLst>
          </p:nvPr>
        </p:nvGraphicFramePr>
        <p:xfrm>
          <a:off x="7072330" y="2000240"/>
          <a:ext cx="2019300" cy="2076840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228600" indent="-228600"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저장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3231" marR="33231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algn="l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algn="l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algn="l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462" marR="66462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" name="Text Box 275"/>
          <p:cNvSpPr txBox="1">
            <a:spLocks noChangeArrowheads="1"/>
          </p:cNvSpPr>
          <p:nvPr/>
        </p:nvSpPr>
        <p:spPr bwMode="auto">
          <a:xfrm>
            <a:off x="285720" y="4941168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Text Box 275"/>
          <p:cNvSpPr txBox="1">
            <a:spLocks noChangeArrowheads="1"/>
          </p:cNvSpPr>
          <p:nvPr/>
        </p:nvSpPr>
        <p:spPr bwMode="auto">
          <a:xfrm>
            <a:off x="5857884" y="4941168"/>
            <a:ext cx="194641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/>
            <a:r>
              <a:rPr kumimoji="0" lang="en-US" altLang="ko-KR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7683013" y="935479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좌석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예약시스템</a:t>
            </a: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7683012" y="1142984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7683012" y="1357298"/>
            <a:ext cx="1305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오피스관리 등록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1807</Words>
  <Application>Microsoft Office PowerPoint</Application>
  <PresentationFormat>화면 슬라이드 쇼(4:3)</PresentationFormat>
  <Paragraphs>1104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굴림</vt:lpstr>
      <vt:lpstr>굴림체</vt:lpstr>
      <vt:lpstr>돋움</vt:lpstr>
      <vt:lpstr>맑은 고딕</vt:lpstr>
      <vt:lpstr>Arial</vt:lpstr>
      <vt:lpstr>Times New Roman</vt:lpstr>
      <vt:lpstr>Verdana</vt:lpstr>
      <vt:lpstr>Office 테마</vt:lpstr>
      <vt:lpstr>빈페이지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</dc:creator>
  <cp:lastModifiedBy>강현철</cp:lastModifiedBy>
  <cp:revision>551</cp:revision>
  <dcterms:created xsi:type="dcterms:W3CDTF">2014-03-11T02:28:51Z</dcterms:created>
  <dcterms:modified xsi:type="dcterms:W3CDTF">2021-10-05T12:09:03Z</dcterms:modified>
</cp:coreProperties>
</file>