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300" b="1" i="0" baseline="0" dirty="0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altLang="ko-KR" sz="1300" b="1" baseline="0" dirty="0">
                <a:solidFill>
                  <a:schemeClr val="accent1">
                    <a:lumMod val="50000"/>
                  </a:schemeClr>
                </a:solidFill>
              </a:rPr>
              <a:t>/VR </a:t>
            </a:r>
            <a:r>
              <a:rPr lang="ko-KR" altLang="en-US" sz="1300" b="1" baseline="0" dirty="0">
                <a:solidFill>
                  <a:schemeClr val="accent1">
                    <a:lumMod val="50000"/>
                  </a:schemeClr>
                </a:solidFill>
              </a:rPr>
              <a:t>분야 수익</a:t>
            </a:r>
          </a:p>
        </c:rich>
      </c:tx>
      <c:layout>
        <c:manualLayout>
          <c:xMode val="edge"/>
          <c:yMode val="edge"/>
          <c:x val="0.37616631054131056"/>
          <c:y val="0.145312491060993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896789983799787"/>
          <c:y val="0.21544523773097701"/>
          <c:w val="0.80948620188816267"/>
          <c:h val="0.398089973050567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eCommerce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8-44E3-A20F-B433769BFD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Hardware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1.3</c:v>
                </c:pt>
                <c:pt idx="4">
                  <c:v>5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8-44E3-A20F-B433769BFD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Adspend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8-44E3-A20F-B433769BFD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0.4</c:v>
                </c:pt>
                <c:pt idx="1">
                  <c:v>0.8</c:v>
                </c:pt>
                <c:pt idx="2">
                  <c:v>0.8</c:v>
                </c:pt>
                <c:pt idx="3">
                  <c:v>1.5</c:v>
                </c:pt>
                <c:pt idx="4">
                  <c:v>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38-44E3-A20F-B433769BFD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App(non-games)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0.8</c:v>
                </c:pt>
                <c:pt idx="4">
                  <c:v>1.5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238-44E3-A20F-B433769BFD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Enterprise/B2B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0.9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238-44E3-A20F-B433769BFDC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Sheet1!$H$2:$H$7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238-44E3-A20F-B433769BFDC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Location based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Sheet1!$I$2:$I$7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0.2</c:v>
                </c:pt>
                <c:pt idx="4">
                  <c:v>0.5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238-44E3-A20F-B433769BF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9700944"/>
        <c:axId val="449703240"/>
      </c:barChart>
      <c:catAx>
        <c:axId val="44970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9703240"/>
        <c:crosses val="autoZero"/>
        <c:auto val="1"/>
        <c:lblAlgn val="ctr"/>
        <c:lblOffset val="100"/>
        <c:noMultiLvlLbl val="0"/>
      </c:catAx>
      <c:valAx>
        <c:axId val="449703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970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609700575386844E-2"/>
          <c:y val="0.61610023276942461"/>
          <c:w val="0.85147826937042637"/>
          <c:h val="0.149524781648327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3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EF733-93E5-475B-B9D3-5959D0BA3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2506C1-380C-4B33-8197-7CC26E549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D5E99-352C-44D5-88EF-45C87DF3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734ED-B89B-4FC2-B84E-5F838108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A84F7-3AA2-447F-AD57-6381D43B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1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2777-891B-4E82-ACA9-3C4B519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7DAF4-930B-4D2F-8672-CBE99D84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A5375-C80D-4701-AD91-02B856D0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CBF39-5BAA-442F-B8E9-EF3921B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0B394-ED81-4354-808D-039B31E6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7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40409F-3793-4575-A3EA-ECACB7471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DBECD-76E0-4748-812F-B8616620D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90C63-9E68-4F67-AE5D-15D28B42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27C02-ADFC-419E-8B3B-EB236F67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08043-69C1-4C53-87A6-31DB08F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5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57118-2A16-4657-84CF-FC98F257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1ECDD-885E-4A3C-A9C8-81FFAC70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BD396-227A-4883-9146-165F23A2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A1D09-29C7-43DA-8A3C-49994CA1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3F0B1-AA27-4426-BFCC-241E0B24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8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48BB-38D7-4215-B529-20D898D3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C76C3-3CB2-423D-8DD2-55EC8232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EAC89-4DD6-4615-B877-D80F5F4C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B09DC-5359-4BDF-980C-7E282322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2C74-FBC3-4079-9F62-99B37696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6D09D-4F69-435D-8FA1-AFDF36A5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34814-908D-4CF0-9E78-DEAC9DD96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F95431-9C6F-4EB7-816A-4599B147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FCFA5-1865-4429-A2C2-DF56CFDD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6B3E5-7B20-43AC-A1DC-33C0714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17655-5CBF-477D-AABA-08E3BE15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7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DE6C2-C7BE-492C-874D-D376F3F6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7F8A6-6B5E-4A51-AC25-F3B202F4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BB377-8819-424D-8ACB-59465AFBD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8ACD59-421D-474E-A4C0-F6D5FFE50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4CA682-EC9D-46EE-B55F-3D098104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AD794-FF57-4EEF-8B19-F568E33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6EC5E4-5753-4C82-8CC7-17C0A99B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3031C-4F35-4542-A207-81F3FC1E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256C7-0BFA-4BD9-89DB-E9803A54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2377E-E480-49C2-9167-E2E5E6CD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00C6A-287D-4DF1-A273-632ABD6B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77B81B-86B1-4F71-A0A1-9F652589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8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30362-9872-448B-AC38-6E939C5F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38BAA7-27AF-48BF-8D52-7E7183EA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F1149C-6EF2-4ABA-A7A5-23496F1D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7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CA3F-3AB4-4E74-9785-483659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22A6A-01B9-4EC4-BECC-75DA0EB7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D6CF1-98DB-4FD0-AA82-3D79B7147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498C0-C27A-40E4-9630-B6E533BE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E40E7-EC5F-4106-9A1F-4A6975CA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943F3-70B7-46B6-9617-0FA35592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8AB9-2895-44B2-BD95-64247F99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EA63B-641C-44B2-8BE8-48CCA89D1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88425-358E-495C-972E-AF089257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FF60C-D371-4108-93A3-7C4F40B6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CEF25-F4AB-4188-A0DB-B47B7F52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0D8D3-6684-449D-9088-83DFFBE8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852A67-D2F3-4BF2-8AF0-4201AAF9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6734F-90C6-445F-B75D-E05FE88D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5941E-DAF1-4677-91D4-391067267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6536-906E-4F4E-A8D9-B7013B8A584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83F9-F571-4DC9-82F3-2ADDB6B54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03B2B-DD52-4218-931D-AB59A912B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E95B-8B31-4D6B-8E61-5E975E84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12EDA2-D35E-486D-AA9C-BCB5AD171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64704"/>
              </p:ext>
            </p:extLst>
          </p:nvPr>
        </p:nvGraphicFramePr>
        <p:xfrm>
          <a:off x="293914" y="483809"/>
          <a:ext cx="11375571" cy="4683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21429">
                  <a:extLst>
                    <a:ext uri="{9D8B030D-6E8A-4147-A177-3AD203B41FA5}">
                      <a16:colId xmlns:a16="http://schemas.microsoft.com/office/drawing/2014/main" val="3432392028"/>
                    </a:ext>
                  </a:extLst>
                </a:gridCol>
                <a:gridCol w="8654142">
                  <a:extLst>
                    <a:ext uri="{9D8B030D-6E8A-4147-A177-3AD203B41FA5}">
                      <a16:colId xmlns:a16="http://schemas.microsoft.com/office/drawing/2014/main" val="2730678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시점</a:t>
                      </a:r>
                      <a:endParaRPr lang="en-US" altLang="ko-KR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59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Digi-Capital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2016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억 달러</a:t>
                      </a:r>
                      <a:r>
                        <a:rPr lang="en-US" altLang="ko-KR" dirty="0"/>
                        <a:t>, 2017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200</a:t>
                      </a:r>
                      <a:r>
                        <a:rPr lang="ko-KR" altLang="en-US" dirty="0"/>
                        <a:t>억 달러</a:t>
                      </a:r>
                      <a:r>
                        <a:rPr lang="en-US" altLang="ko-KR" dirty="0"/>
                        <a:t>. 2020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1,500</a:t>
                      </a:r>
                      <a:r>
                        <a:rPr lang="ko-KR" altLang="en-US" dirty="0"/>
                        <a:t>억 달러 규모로 예상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시장 규모 </a:t>
                      </a:r>
                      <a:r>
                        <a:rPr lang="en-US" altLang="ko-KR" dirty="0"/>
                        <a:t>300</a:t>
                      </a:r>
                      <a:r>
                        <a:rPr lang="ko-KR" altLang="en-US" dirty="0"/>
                        <a:t>억 달러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이중 </a:t>
                      </a: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게임의 비중 </a:t>
                      </a:r>
                      <a:r>
                        <a:rPr lang="en-US" altLang="ko-KR" dirty="0"/>
                        <a:t>40%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1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Kzero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VR</a:t>
                      </a:r>
                      <a:r>
                        <a:rPr lang="ko-KR" altLang="en-US" dirty="0"/>
                        <a:t>게임 이용자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억 </a:t>
                      </a:r>
                      <a:r>
                        <a:rPr lang="en-US" altLang="ko-KR" dirty="0"/>
                        <a:t>7,000</a:t>
                      </a:r>
                      <a:r>
                        <a:rPr lang="ko-KR" altLang="en-US" dirty="0"/>
                        <a:t>만 명</a:t>
                      </a:r>
                      <a:r>
                        <a:rPr lang="en-US" altLang="ko-KR" dirty="0"/>
                        <a:t>, VR </a:t>
                      </a:r>
                      <a:r>
                        <a:rPr lang="ko-KR" altLang="en-US" dirty="0"/>
                        <a:t>게임 관련 매출 </a:t>
                      </a:r>
                      <a:r>
                        <a:rPr lang="en-US" altLang="ko-KR" dirty="0"/>
                        <a:t>86</a:t>
                      </a:r>
                      <a:r>
                        <a:rPr lang="ko-KR" altLang="en-US" dirty="0"/>
                        <a:t>억 달러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하드웨어 </a:t>
                      </a:r>
                      <a:r>
                        <a:rPr lang="en-US" altLang="ko-KR" dirty="0"/>
                        <a:t>50%, </a:t>
                      </a:r>
                      <a:r>
                        <a:rPr lang="ko-KR" altLang="en-US" dirty="0"/>
                        <a:t>소프트웨어 </a:t>
                      </a:r>
                      <a:r>
                        <a:rPr lang="en-US" altLang="ko-KR" dirty="0"/>
                        <a:t>50%)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72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Tractica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2014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시장 규모는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억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백만 달러에서 </a:t>
                      </a:r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억 달러로 성장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0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Markets &amp; Markets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2014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VR 16</a:t>
                      </a:r>
                      <a:r>
                        <a:rPr lang="ko-KR" altLang="en-US" dirty="0"/>
                        <a:t>억 달러 규모에서 </a:t>
                      </a:r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VR</a:t>
                      </a:r>
                      <a:r>
                        <a:rPr lang="ko-KR" altLang="en-US" dirty="0"/>
                        <a:t>시작 규모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억 달러로 성장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3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Statista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2016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시장 규모를 </a:t>
                      </a:r>
                      <a:r>
                        <a:rPr lang="en-US" altLang="ko-KR" dirty="0"/>
                        <a:t>38</a:t>
                      </a:r>
                      <a:r>
                        <a:rPr lang="ko-KR" altLang="en-US" dirty="0"/>
                        <a:t>억 달러</a:t>
                      </a:r>
                      <a:r>
                        <a:rPr lang="en-US" altLang="ko-KR" dirty="0"/>
                        <a:t>(2015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억 달러</a:t>
                      </a:r>
                      <a:r>
                        <a:rPr lang="en-US" altLang="ko-KR" dirty="0"/>
                        <a:t>), 2018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52</a:t>
                      </a:r>
                      <a:r>
                        <a:rPr lang="ko-KR" altLang="en-US" dirty="0"/>
                        <a:t>억 달러 전망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이용자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억 </a:t>
                      </a:r>
                      <a:r>
                        <a:rPr lang="en-US" altLang="ko-KR" dirty="0"/>
                        <a:t>7,000</a:t>
                      </a:r>
                      <a:r>
                        <a:rPr lang="ko-KR" altLang="en-US" dirty="0"/>
                        <a:t>만 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혁신자 </a:t>
                      </a:r>
                      <a:r>
                        <a:rPr lang="en-US" altLang="ko-KR" dirty="0"/>
                        <a:t>1,600</a:t>
                      </a:r>
                      <a:r>
                        <a:rPr lang="ko-KR" altLang="en-US" dirty="0"/>
                        <a:t>만 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초기 수용자 </a:t>
                      </a:r>
                      <a:r>
                        <a:rPr lang="en-US" altLang="ko-KR" dirty="0"/>
                        <a:t>4,100</a:t>
                      </a:r>
                      <a:r>
                        <a:rPr lang="ko-KR" altLang="en-US" dirty="0"/>
                        <a:t>만 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초기 다수자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억 </a:t>
                      </a:r>
                      <a:r>
                        <a:rPr lang="en-US" altLang="ko-KR" dirty="0"/>
                        <a:t>1,400</a:t>
                      </a:r>
                      <a:r>
                        <a:rPr lang="ko-KR" altLang="en-US" dirty="0"/>
                        <a:t>만 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63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Superdata Research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게임 시장 규모 </a:t>
                      </a: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123</a:t>
                      </a:r>
                      <a:r>
                        <a:rPr lang="ko-KR" altLang="en-US" dirty="0"/>
                        <a:t>억 달러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26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Trend Force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2016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67</a:t>
                      </a:r>
                      <a:r>
                        <a:rPr lang="ko-KR" altLang="en-US" dirty="0"/>
                        <a:t>억 달러 </a:t>
                      </a:r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관련 시장 규모가 </a:t>
                      </a:r>
                      <a:r>
                        <a:rPr lang="en-US" altLang="ko-KR" dirty="0"/>
                        <a:t>700</a:t>
                      </a:r>
                      <a:r>
                        <a:rPr lang="ko-KR" altLang="en-US" dirty="0"/>
                        <a:t>억 달러</a:t>
                      </a:r>
                      <a:r>
                        <a:rPr lang="en-US" altLang="ko-KR" dirty="0"/>
                        <a:t>(HW&amp;SW)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9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CCS Insight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2,000</a:t>
                      </a:r>
                      <a:r>
                        <a:rPr lang="ko-KR" altLang="en-US" dirty="0"/>
                        <a:t>만대의 </a:t>
                      </a: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전용 </a:t>
                      </a:r>
                      <a:r>
                        <a:rPr lang="en-US" altLang="ko-KR" dirty="0"/>
                        <a:t>HMD </a:t>
                      </a:r>
                      <a:r>
                        <a:rPr lang="ko-KR" altLang="en-US" dirty="0"/>
                        <a:t>기기가 판매될 것으로 예상하며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같은 해 판매되는 전체 스마트폰의 약 </a:t>
                      </a:r>
                      <a:r>
                        <a:rPr lang="en-US" altLang="ko-KR" dirty="0"/>
                        <a:t>90%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기능을 지원할 것으로 예측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74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47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6E7BEAF-14AD-4D18-9685-E297A3DE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A17E63-472F-43E0-8531-31FEEEED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3" y="811882"/>
            <a:ext cx="5196758" cy="2979404"/>
          </a:xfrm>
          <a:prstGeom prst="rect">
            <a:avLst/>
          </a:prstGeom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ADB2273-415B-483C-A20E-BE3F7060B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102895"/>
              </p:ext>
            </p:extLst>
          </p:nvPr>
        </p:nvGraphicFramePr>
        <p:xfrm>
          <a:off x="5694947" y="627451"/>
          <a:ext cx="572832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351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EF9185-F3A8-4EE0-A3D7-BA665D3DF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F363D-8179-4F16-84CC-98643111A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7" y="2960214"/>
            <a:ext cx="1301439" cy="1301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428461-7924-4994-9227-DB4C5C53B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265" y="1347911"/>
            <a:ext cx="1074316" cy="10743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C65B07-D805-485C-8264-8EF8DB678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79" y="4647198"/>
            <a:ext cx="658639" cy="6586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076F3E-1472-4AEE-857D-3B7E58442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46" y="2339133"/>
            <a:ext cx="941817" cy="9418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6C6D7C-9033-4361-AC94-6F975100D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365" y="3732737"/>
            <a:ext cx="788466" cy="7884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D88399-3A37-4BFF-9567-0A66D5F48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31" y="3222108"/>
            <a:ext cx="806816" cy="8068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857C05-DD68-4229-9947-D65126E0EC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37" y="3430346"/>
            <a:ext cx="788466" cy="7884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5DC3AB0-CD84-4E15-AF4C-1DCC55269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86" y="3080570"/>
            <a:ext cx="515601" cy="5156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3965F9-A256-49B8-937E-D61F49CCD8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60" y="3668533"/>
            <a:ext cx="1081187" cy="108118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C451DF8-71BE-49F4-980E-A01DC7C77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09" y="3106420"/>
            <a:ext cx="459263" cy="45926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B1419F-8C3F-4177-B593-23B16B2513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90" y="3106420"/>
            <a:ext cx="566223" cy="56622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31C724-A0A4-4E1B-8CE6-4D02BD212EFA}"/>
              </a:ext>
            </a:extLst>
          </p:cNvPr>
          <p:cNvCxnSpPr>
            <a:cxnSpLocks/>
          </p:cNvCxnSpPr>
          <p:nvPr/>
        </p:nvCxnSpPr>
        <p:spPr>
          <a:xfrm>
            <a:off x="2064083" y="3625516"/>
            <a:ext cx="1925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5" name="왼쪽 대괄호 2064">
            <a:extLst>
              <a:ext uri="{FF2B5EF4-FFF2-40B4-BE49-F238E27FC236}">
                <a16:creationId xmlns:a16="http://schemas.microsoft.com/office/drawing/2014/main" id="{127A54A6-F755-4D2C-ADE5-E767B77DDF46}"/>
              </a:ext>
            </a:extLst>
          </p:cNvPr>
          <p:cNvSpPr/>
          <p:nvPr/>
        </p:nvSpPr>
        <p:spPr>
          <a:xfrm>
            <a:off x="5775853" y="2810042"/>
            <a:ext cx="508765" cy="1630948"/>
          </a:xfrm>
          <a:prstGeom prst="leftBracket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7" name="직선 연결선 2066">
            <a:extLst>
              <a:ext uri="{FF2B5EF4-FFF2-40B4-BE49-F238E27FC236}">
                <a16:creationId xmlns:a16="http://schemas.microsoft.com/office/drawing/2014/main" id="{125A92D0-B4CC-4C0A-B3DF-F0B3737F0D1E}"/>
              </a:ext>
            </a:extLst>
          </p:cNvPr>
          <p:cNvCxnSpPr>
            <a:cxnSpLocks/>
          </p:cNvCxnSpPr>
          <p:nvPr/>
        </p:nvCxnSpPr>
        <p:spPr>
          <a:xfrm>
            <a:off x="5219032" y="3573226"/>
            <a:ext cx="556821" cy="145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9" name="왼쪽 대괄호 2068">
            <a:extLst>
              <a:ext uri="{FF2B5EF4-FFF2-40B4-BE49-F238E27FC236}">
                <a16:creationId xmlns:a16="http://schemas.microsoft.com/office/drawing/2014/main" id="{58557C31-258A-4282-91C3-18DED8F5F42D}"/>
              </a:ext>
            </a:extLst>
          </p:cNvPr>
          <p:cNvSpPr/>
          <p:nvPr/>
        </p:nvSpPr>
        <p:spPr>
          <a:xfrm>
            <a:off x="9586803" y="743285"/>
            <a:ext cx="256673" cy="423323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DD2810C-5F36-4F74-8601-81F0888B8F5A}"/>
              </a:ext>
            </a:extLst>
          </p:cNvPr>
          <p:cNvCxnSpPr>
            <a:cxnSpLocks/>
          </p:cNvCxnSpPr>
          <p:nvPr/>
        </p:nvCxnSpPr>
        <p:spPr>
          <a:xfrm>
            <a:off x="7568691" y="2879186"/>
            <a:ext cx="1876968" cy="3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95E561-4064-41C9-84FF-2C9C22805EA0}"/>
              </a:ext>
            </a:extLst>
          </p:cNvPr>
          <p:cNvCxnSpPr>
            <a:cxnSpLocks/>
          </p:cNvCxnSpPr>
          <p:nvPr/>
        </p:nvCxnSpPr>
        <p:spPr>
          <a:xfrm>
            <a:off x="7568689" y="4261653"/>
            <a:ext cx="1876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1CAA14BB-EC9C-4093-AB5D-50BFA7385120}"/>
              </a:ext>
            </a:extLst>
          </p:cNvPr>
          <p:cNvSpPr txBox="1"/>
          <p:nvPr/>
        </p:nvSpPr>
        <p:spPr>
          <a:xfrm>
            <a:off x="740542" y="4319317"/>
            <a:ext cx="118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360/VR Camera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F7E10-5F2C-414F-AFCD-E57C047B781A}"/>
              </a:ext>
            </a:extLst>
          </p:cNvPr>
          <p:cNvSpPr txBox="1"/>
          <p:nvPr/>
        </p:nvSpPr>
        <p:spPr>
          <a:xfrm>
            <a:off x="3989137" y="4105657"/>
            <a:ext cx="118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Live encoding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846E8-BAB8-4DEA-AFCA-869D5818D829}"/>
              </a:ext>
            </a:extLst>
          </p:cNvPr>
          <p:cNvSpPr txBox="1"/>
          <p:nvPr/>
        </p:nvSpPr>
        <p:spPr>
          <a:xfrm>
            <a:off x="6673944" y="1998878"/>
            <a:ext cx="118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CDN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95ADCE-7615-457D-AF64-5925A801A299}"/>
              </a:ext>
            </a:extLst>
          </p:cNvPr>
          <p:cNvSpPr txBox="1"/>
          <p:nvPr/>
        </p:nvSpPr>
        <p:spPr>
          <a:xfrm>
            <a:off x="6250246" y="4648455"/>
            <a:ext cx="118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baseline="30000" dirty="0"/>
              <a:t>rd</a:t>
            </a:r>
            <a:r>
              <a:rPr lang="en-US" altLang="ko-KR" sz="1100" dirty="0"/>
              <a:t> Parties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3C4062-BCD2-427F-BEA9-5F3B5EDCF043}"/>
              </a:ext>
            </a:extLst>
          </p:cNvPr>
          <p:cNvSpPr txBox="1"/>
          <p:nvPr/>
        </p:nvSpPr>
        <p:spPr>
          <a:xfrm>
            <a:off x="10610748" y="2490778"/>
            <a:ext cx="118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VR 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EB04B8-A7AD-45DE-8029-F61958DDE087}"/>
              </a:ext>
            </a:extLst>
          </p:cNvPr>
          <p:cNvSpPr txBox="1"/>
          <p:nvPr/>
        </p:nvSpPr>
        <p:spPr>
          <a:xfrm>
            <a:off x="9938903" y="4561799"/>
            <a:ext cx="170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Web and mobile apps </a:t>
            </a:r>
            <a:endParaRPr lang="ko-KR" altLang="en-US" sz="1100" dirty="0"/>
          </a:p>
        </p:txBody>
      </p:sp>
      <p:pic>
        <p:nvPicPr>
          <p:cNvPr id="2079" name="그림 2078">
            <a:extLst>
              <a:ext uri="{FF2B5EF4-FFF2-40B4-BE49-F238E27FC236}">
                <a16:creationId xmlns:a16="http://schemas.microsoft.com/office/drawing/2014/main" id="{75E0D8D4-BD09-478A-9E41-C1BD2AA17E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04" y="1312868"/>
            <a:ext cx="780437" cy="78043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C69A6EA-1891-489B-AFF7-3CB152D0CD7B}"/>
              </a:ext>
            </a:extLst>
          </p:cNvPr>
          <p:cNvSpPr txBox="1"/>
          <p:nvPr/>
        </p:nvSpPr>
        <p:spPr>
          <a:xfrm>
            <a:off x="7789279" y="917783"/>
            <a:ext cx="156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Application Service</a:t>
            </a:r>
            <a:endParaRPr lang="ko-KR" altLang="en-US" sz="11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F588D21-88DB-4C95-809B-26B748873FF2}"/>
              </a:ext>
            </a:extLst>
          </p:cNvPr>
          <p:cNvCxnSpPr>
            <a:cxnSpLocks/>
          </p:cNvCxnSpPr>
          <p:nvPr/>
        </p:nvCxnSpPr>
        <p:spPr>
          <a:xfrm flipV="1">
            <a:off x="7348558" y="1840811"/>
            <a:ext cx="423698" cy="446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451FA8-A78E-441B-9612-DCC5F409A0C9}"/>
              </a:ext>
            </a:extLst>
          </p:cNvPr>
          <p:cNvCxnSpPr>
            <a:cxnSpLocks/>
          </p:cNvCxnSpPr>
          <p:nvPr/>
        </p:nvCxnSpPr>
        <p:spPr>
          <a:xfrm>
            <a:off x="8733789" y="1849829"/>
            <a:ext cx="711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FE4161-3659-4B6C-BFC5-2F967B77CB07}"/>
              </a:ext>
            </a:extLst>
          </p:cNvPr>
          <p:cNvSpPr txBox="1"/>
          <p:nvPr/>
        </p:nvSpPr>
        <p:spPr>
          <a:xfrm>
            <a:off x="2663752" y="3645378"/>
            <a:ext cx="118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RTMP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507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49203E-69DD-437B-B3E9-7F6162C0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65840"/>
              </p:ext>
            </p:extLst>
          </p:nvPr>
        </p:nvGraphicFramePr>
        <p:xfrm>
          <a:off x="239488" y="424544"/>
          <a:ext cx="10374087" cy="601980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3303">
                  <a:extLst>
                    <a:ext uri="{9D8B030D-6E8A-4147-A177-3AD203B41FA5}">
                      <a16:colId xmlns:a16="http://schemas.microsoft.com/office/drawing/2014/main" val="320042162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1588752098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4246970830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2690608620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2304609868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2994145198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76969243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1997223412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1976154368"/>
                    </a:ext>
                  </a:extLst>
                </a:gridCol>
                <a:gridCol w="948976">
                  <a:extLst>
                    <a:ext uri="{9D8B030D-6E8A-4147-A177-3AD203B41FA5}">
                      <a16:colId xmlns:a16="http://schemas.microsoft.com/office/drawing/2014/main" val="1437426624"/>
                    </a:ext>
                  </a:extLst>
                </a:gridCol>
              </a:tblGrid>
              <a:tr h="7455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92574"/>
                  </a:ext>
                </a:extLst>
              </a:tr>
              <a:tr h="75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Github </a:t>
                      </a:r>
                      <a:r>
                        <a:rPr lang="ko-KR" altLang="en-US" dirty="0"/>
                        <a:t>작성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528418"/>
                  </a:ext>
                </a:extLst>
              </a:tr>
              <a:tr h="7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설정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08657"/>
                  </a:ext>
                </a:extLst>
              </a:tr>
              <a:tr h="7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 수립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10975"/>
                  </a:ext>
                </a:extLst>
              </a:tr>
              <a:tr h="7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자료 조사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274681"/>
                  </a:ext>
                </a:extLst>
              </a:tr>
              <a:tr h="7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기술자료 분석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084778"/>
                  </a:ext>
                </a:extLst>
              </a:tr>
              <a:tr h="7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콘텐츠 개발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101720"/>
                  </a:ext>
                </a:extLst>
              </a:tr>
              <a:tr h="75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논문 작성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2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9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266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11</cp:revision>
  <dcterms:created xsi:type="dcterms:W3CDTF">2018-03-22T11:02:40Z</dcterms:created>
  <dcterms:modified xsi:type="dcterms:W3CDTF">2018-03-22T13:07:30Z</dcterms:modified>
</cp:coreProperties>
</file>