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79" r:id="rId13"/>
    <p:sldId id="280" r:id="rId14"/>
    <p:sldId id="267" r:id="rId15"/>
    <p:sldId id="268" r:id="rId16"/>
    <p:sldId id="270" r:id="rId17"/>
    <p:sldId id="271" r:id="rId18"/>
    <p:sldId id="272" r:id="rId19"/>
    <p:sldId id="269" r:id="rId20"/>
    <p:sldId id="274" r:id="rId21"/>
    <p:sldId id="275" r:id="rId22"/>
    <p:sldId id="273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76DD0"/>
    <a:srgbClr val="F10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05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48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1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04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9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0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5G Messages Is Coming :- Goodbye To SMS/MMS. - Tech - Mi Community - Xiaomi">
            <a:extLst>
              <a:ext uri="{FF2B5EF4-FFF2-40B4-BE49-F238E27FC236}">
                <a16:creationId xmlns:a16="http://schemas.microsoft.com/office/drawing/2014/main" id="{EB147DFB-DD90-45DD-996D-9F5F4CE4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3AC28C-EE2A-4095-8A6E-70C1219D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/>
              <a:t>5G NR</a:t>
            </a:r>
            <a:endParaRPr lang="ko-KR" altLang="en-US" sz="5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6F091-770D-46BA-9BB7-6F9C36B9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5’th Generation </a:t>
            </a:r>
          </a:p>
          <a:p>
            <a:pPr algn="l"/>
            <a:r>
              <a:rPr lang="en-US" altLang="ko-KR" dirty="0"/>
              <a:t>	New Ratio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20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1F5022-F099-4F8C-AB79-AB5A4DDF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2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FEDB8B88-A896-4697-8DBA-4266D50F7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12215"/>
              </p:ext>
            </p:extLst>
          </p:nvPr>
        </p:nvGraphicFramePr>
        <p:xfrm>
          <a:off x="3548062" y="1095375"/>
          <a:ext cx="50958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3" imgW="6057935" imgH="5371983" progId="Visio.Drawing.15">
                  <p:embed/>
                </p:oleObj>
              </mc:Choice>
              <mc:Fallback>
                <p:oleObj r:id="rId3" imgW="6057935" imgH="53719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2" y="1095375"/>
                        <a:ext cx="5095875" cy="451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DC3B1F-9971-402A-A31B-75B02904D240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Request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028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084161"/>
              </p:ext>
            </p:extLst>
          </p:nvPr>
        </p:nvGraphicFramePr>
        <p:xfrm>
          <a:off x="503663" y="1006296"/>
          <a:ext cx="6707924" cy="5150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Information Element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Extended protocol discriminator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Extended Protocol discriminator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Security header type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Security header type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9.3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1/2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Spare half octet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Spare half octet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9.5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1/2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Registration request message identity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Message type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5GS registration type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5GS registration type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1/2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ngKSI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NAS key set identifier</a:t>
                      </a:r>
                      <a:endParaRPr lang="en-US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9.11.3.32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1/2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5GS mobile identity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5GS mobile identity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9.11.3.4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M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LV-E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6-n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C-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Non-current native NAS key set identifier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NAS key set identifier</a:t>
                      </a:r>
                      <a:endParaRPr lang="en-US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9.11.3.32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5GMM capability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5GMM capability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9.11.3.1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TLV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3-15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UE security capability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UE security capability</a:t>
                      </a:r>
                      <a:endParaRPr lang="en-GB" altLang="ko-KR" sz="2000" b="1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9.11.3.54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TLV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4-10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2F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Requested NSSAI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NSSAI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9.11.3.37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TLV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4-74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Last visited registered TAI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5GS tracking area identity</a:t>
                      </a:r>
                      <a:endParaRPr lang="en-US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9.11.3.8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S1 UE network capability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S1 UE network capability</a:t>
                      </a:r>
                      <a:endParaRPr lang="en-US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9.11.3.48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TLV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4-15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19643475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Uplink data status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Uplink data status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9.11.3.57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TLV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4-34</a:t>
                      </a:r>
                      <a:endParaRPr lang="en-US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622041086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PDU session status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PDU session status</a:t>
                      </a:r>
                      <a:endParaRPr lang="en-GB" altLang="ko-KR" sz="2000" b="1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9.11.3.44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O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TLV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4-34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24166635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F53215-A046-4001-BC87-7B804F70431B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Request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904875" y="2609850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8CCA32-7871-4253-980C-174AA53D8097}"/>
              </a:ext>
            </a:extLst>
          </p:cNvPr>
          <p:cNvCxnSpPr>
            <a:cxnSpLocks/>
          </p:cNvCxnSpPr>
          <p:nvPr/>
        </p:nvCxnSpPr>
        <p:spPr>
          <a:xfrm flipV="1">
            <a:off x="7211587" y="1006296"/>
            <a:ext cx="236963" cy="1679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B8ED4-718D-406A-8FFB-850FBD415988}"/>
              </a:ext>
            </a:extLst>
          </p:cNvPr>
          <p:cNvSpPr/>
          <p:nvPr/>
        </p:nvSpPr>
        <p:spPr>
          <a:xfrm>
            <a:off x="7448550" y="433557"/>
            <a:ext cx="2705100" cy="572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3GPP / Non-3GPP/e-call / 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 access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3E2D6-7B28-4329-B619-36A7BF2ADB3D}"/>
              </a:ext>
            </a:extLst>
          </p:cNvPr>
          <p:cNvSpPr/>
          <p:nvPr/>
        </p:nvSpPr>
        <p:spPr>
          <a:xfrm>
            <a:off x="904875" y="4546779"/>
            <a:ext cx="6306712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86CE46-F0D5-4989-8457-37BF0E506B59}"/>
              </a:ext>
            </a:extLst>
          </p:cNvPr>
          <p:cNvCxnSpPr>
            <a:cxnSpLocks/>
          </p:cNvCxnSpPr>
          <p:nvPr/>
        </p:nvCxnSpPr>
        <p:spPr>
          <a:xfrm flipV="1">
            <a:off x="7211587" y="2228011"/>
            <a:ext cx="484613" cy="239497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84C0FA-0DE2-4CE7-8D46-F6A2F5AD4C2D}"/>
              </a:ext>
            </a:extLst>
          </p:cNvPr>
          <p:cNvSpPr/>
          <p:nvPr/>
        </p:nvSpPr>
        <p:spPr>
          <a:xfrm>
            <a:off x="7696200" y="1300112"/>
            <a:ext cx="3276600" cy="9458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Network Slicing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option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NSSAI (Network Slice Selection Assistance Information)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114505-FBE3-4E4D-9A6F-FC147B8DB9CF}"/>
              </a:ext>
            </a:extLst>
          </p:cNvPr>
          <p:cNvSpPr/>
          <p:nvPr/>
        </p:nvSpPr>
        <p:spPr>
          <a:xfrm>
            <a:off x="904875" y="4880154"/>
            <a:ext cx="6306712" cy="3333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E3AD90-9D58-4D46-A781-38BD9FD9E0C1}"/>
              </a:ext>
            </a:extLst>
          </p:cNvPr>
          <p:cNvCxnSpPr>
            <a:cxnSpLocks/>
          </p:cNvCxnSpPr>
          <p:nvPr/>
        </p:nvCxnSpPr>
        <p:spPr>
          <a:xfrm flipV="1">
            <a:off x="7211587" y="2937219"/>
            <a:ext cx="651882" cy="19975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F88AF-1219-4228-9EF9-45C3CB99EB2B}"/>
              </a:ext>
            </a:extLst>
          </p:cNvPr>
          <p:cNvSpPr/>
          <p:nvPr/>
        </p:nvSpPr>
        <p:spPr>
          <a:xfrm>
            <a:off x="7863469" y="2431374"/>
            <a:ext cx="1871081" cy="505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TAI (</a:t>
            </a:r>
            <a:r>
              <a:rPr lang="en-US" altLang="ko-KR" sz="1400">
                <a:solidFill>
                  <a:schemeClr val="tx1"/>
                </a:solidFill>
              </a:rPr>
              <a:t>Tracking Area </a:t>
            </a:r>
            <a:r>
              <a:rPr lang="en-US" altLang="ko-KR" sz="1400" dirty="0">
                <a:solidFill>
                  <a:schemeClr val="tx1"/>
                </a:solidFill>
              </a:rPr>
              <a:t>Information)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647A9D-9FCC-4181-ADCD-2400842C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628434"/>
            <a:ext cx="4296111" cy="21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9FCA66F-77E3-4884-BFE5-5513FD3D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885825"/>
            <a:ext cx="6667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7070A-9029-4113-BBD8-9AD22899E56E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Network Slicing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873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9D9C40F0-B263-4D87-8B23-39F0707B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76375"/>
            <a:ext cx="6667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F110B-C3C6-44BD-A9F4-81D735212923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Network Slicing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708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544052"/>
              </p:ext>
            </p:extLst>
          </p:nvPr>
        </p:nvGraphicFramePr>
        <p:xfrm>
          <a:off x="436988" y="852063"/>
          <a:ext cx="6707924" cy="5153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 dirty="0">
                          <a:effectLst/>
                        </a:rPr>
                        <a:t>IEI</a:t>
                      </a:r>
                      <a:endParaRPr lang="en-GB" altLang="ko-KR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Information Element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Type/Reference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Presence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Format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Length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B-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MICO indication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MICO indication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2B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status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status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9.11.3.56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Additional GUTI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mobile identity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Allowed PDU session status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Allowed PDU session status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9.11.3.13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4-34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UE's usage setting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UE's usage setting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9.11.3.55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Requested DRX parameters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DRX parameters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9.11.3.2A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NAS message container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NAS message container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LADN indication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LADN indication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9.11.3.29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3-811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8-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Payload container type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Payload container type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9.11.3.40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7B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Payload container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Payload container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9.11.3.39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4-65538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9-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Network slicing indication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Network slicing indication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9.11.3.36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update type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update type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9.11.3.9A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Mobile station classmark 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Mobile station classmark 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9.11.3.31C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19643475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Supported codecs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Supported codec list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9.11.3.51A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5-n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622041086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NAS message container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NAS message container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166635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F53215-A046-4001-BC87-7B804F70431B}"/>
              </a:ext>
            </a:extLst>
          </p:cNvPr>
          <p:cNvSpPr txBox="1"/>
          <p:nvPr/>
        </p:nvSpPr>
        <p:spPr>
          <a:xfrm>
            <a:off x="228600" y="158234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Request (2)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308FF-EED1-4C4E-98A6-85B0BF6BE5D3}"/>
              </a:ext>
            </a:extLst>
          </p:cNvPr>
          <p:cNvSpPr/>
          <p:nvPr/>
        </p:nvSpPr>
        <p:spPr>
          <a:xfrm>
            <a:off x="838200" y="1825446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D1A472-7540-4B66-A380-78D85AAC910A}"/>
              </a:ext>
            </a:extLst>
          </p:cNvPr>
          <p:cNvCxnSpPr>
            <a:cxnSpLocks/>
          </p:cNvCxnSpPr>
          <p:nvPr/>
        </p:nvCxnSpPr>
        <p:spPr>
          <a:xfrm flipV="1">
            <a:off x="7178249" y="559576"/>
            <a:ext cx="270301" cy="12770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E78B07-8137-4262-9F12-6367C0269971}"/>
              </a:ext>
            </a:extLst>
          </p:cNvPr>
          <p:cNvSpPr/>
          <p:nvPr/>
        </p:nvSpPr>
        <p:spPr>
          <a:xfrm>
            <a:off x="7448550" y="278758"/>
            <a:ext cx="1152525" cy="28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GUTI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8322ED-3A2C-4D97-AD5B-B48D526C3AD7}"/>
              </a:ext>
            </a:extLst>
          </p:cNvPr>
          <p:cNvSpPr/>
          <p:nvPr/>
        </p:nvSpPr>
        <p:spPr>
          <a:xfrm>
            <a:off x="838200" y="2798829"/>
            <a:ext cx="6306712" cy="3333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C6DB1A-F00B-4161-ABC2-CA39AABC13B2}"/>
              </a:ext>
            </a:extLst>
          </p:cNvPr>
          <p:cNvCxnSpPr>
            <a:cxnSpLocks/>
          </p:cNvCxnSpPr>
          <p:nvPr/>
        </p:nvCxnSpPr>
        <p:spPr>
          <a:xfrm>
            <a:off x="7161581" y="2858340"/>
            <a:ext cx="540602" cy="970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C18AE0-C878-43D0-90F1-1EB1387ED6C2}"/>
              </a:ext>
            </a:extLst>
          </p:cNvPr>
          <p:cNvSpPr/>
          <p:nvPr/>
        </p:nvSpPr>
        <p:spPr>
          <a:xfrm>
            <a:off x="7718852" y="3829050"/>
            <a:ext cx="1152525" cy="2808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D6FB0F7-415A-48FB-AA1B-0D95A45C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33" y="635605"/>
            <a:ext cx="4232701" cy="30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0734C9-C6AA-4A31-9E50-3B6CE4AF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52" y="4227907"/>
            <a:ext cx="3447744" cy="23513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66E94A-5713-43D1-AE8F-FAB9DF31E6F2}"/>
              </a:ext>
            </a:extLst>
          </p:cNvPr>
          <p:cNvSpPr/>
          <p:nvPr/>
        </p:nvSpPr>
        <p:spPr>
          <a:xfrm>
            <a:off x="838200" y="4365805"/>
            <a:ext cx="6306712" cy="3333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061FB-970E-42F4-B5FC-A0CF5E56A11B}"/>
              </a:ext>
            </a:extLst>
          </p:cNvPr>
          <p:cNvSpPr/>
          <p:nvPr/>
        </p:nvSpPr>
        <p:spPr>
          <a:xfrm>
            <a:off x="838200" y="5662052"/>
            <a:ext cx="6306712" cy="3333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06B747-E261-4CA6-8CAA-0C424ED1A1DC}"/>
              </a:ext>
            </a:extLst>
          </p:cNvPr>
          <p:cNvSpPr/>
          <p:nvPr/>
        </p:nvSpPr>
        <p:spPr>
          <a:xfrm>
            <a:off x="838200" y="4699180"/>
            <a:ext cx="6306712" cy="333375"/>
          </a:xfrm>
          <a:prstGeom prst="rect">
            <a:avLst/>
          </a:prstGeom>
          <a:noFill/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608694-FD05-4B61-99B7-351A7A5C9AD9}"/>
              </a:ext>
            </a:extLst>
          </p:cNvPr>
          <p:cNvCxnSpPr>
            <a:cxnSpLocks/>
          </p:cNvCxnSpPr>
          <p:nvPr/>
        </p:nvCxnSpPr>
        <p:spPr>
          <a:xfrm>
            <a:off x="7167745" y="5016082"/>
            <a:ext cx="187204" cy="1251528"/>
          </a:xfrm>
          <a:prstGeom prst="straightConnector1">
            <a:avLst/>
          </a:prstGeom>
          <a:ln w="19050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E3015C-8942-44EF-967A-D585F65661C4}"/>
              </a:ext>
            </a:extLst>
          </p:cNvPr>
          <p:cNvSpPr/>
          <p:nvPr/>
        </p:nvSpPr>
        <p:spPr>
          <a:xfrm>
            <a:off x="5684778" y="6267610"/>
            <a:ext cx="1670171" cy="280818"/>
          </a:xfrm>
          <a:prstGeom prst="rect">
            <a:avLst/>
          </a:prstGeom>
          <a:noFill/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SMS option, 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637111"/>
              </p:ext>
            </p:extLst>
          </p:nvPr>
        </p:nvGraphicFramePr>
        <p:xfrm>
          <a:off x="465563" y="1813917"/>
          <a:ext cx="6707924" cy="3230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 dirty="0">
                          <a:effectLst/>
                        </a:rPr>
                        <a:t>IEI</a:t>
                      </a:r>
                      <a:endParaRPr lang="en-GB" altLang="ko-KR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effectLst/>
                        </a:rPr>
                        <a:t>Information Element</a:t>
                      </a:r>
                      <a:endParaRPr lang="en-GB" altLang="ko-KR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effectLst/>
                        </a:rPr>
                        <a:t>Type/Reference</a:t>
                      </a:r>
                      <a:endParaRPr lang="en-GB" altLang="ko-KR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effectLst/>
                        </a:rPr>
                        <a:t>Presence</a:t>
                      </a:r>
                      <a:endParaRPr lang="en-GB" altLang="ko-KR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effectLst/>
                        </a:rPr>
                        <a:t>Format</a:t>
                      </a:r>
                      <a:endParaRPr lang="en-GB" altLang="ko-KR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effectLst/>
                        </a:rPr>
                        <a:t>Length</a:t>
                      </a:r>
                      <a:endParaRPr lang="en-GB" altLang="ko-KR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bearer context status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bearer context status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9.11.3.23A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Requested extended DRX parameters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DRX parameters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9.11.3.26A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T3324 value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9.11.2.5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9.11.3.68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Requested mapped NSSAI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Mapped NSSAI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9.11.3.31B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3-42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Additional information requested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Additional information requested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9.11.3.12A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1A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Requested WUS assistance information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WUS assistance information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9.11.3.71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N5GC indication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N5GC indication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9.11.3.72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Requested NB-N1 mode DRX parameters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NB-N1 mode DRX parameters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9.11.3.73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F53215-A046-4001-BC87-7B804F70431B}"/>
              </a:ext>
            </a:extLst>
          </p:cNvPr>
          <p:cNvSpPr txBox="1"/>
          <p:nvPr/>
        </p:nvSpPr>
        <p:spPr>
          <a:xfrm>
            <a:off x="228599" y="158234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Request (3)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3ECF3E-75CF-42EA-9536-3FCBB182720E}"/>
              </a:ext>
            </a:extLst>
          </p:cNvPr>
          <p:cNvSpPr/>
          <p:nvPr/>
        </p:nvSpPr>
        <p:spPr>
          <a:xfrm>
            <a:off x="866775" y="2463621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BAB80-F142-49B3-B5B7-F661F80A805F}"/>
              </a:ext>
            </a:extLst>
          </p:cNvPr>
          <p:cNvSpPr/>
          <p:nvPr/>
        </p:nvSpPr>
        <p:spPr>
          <a:xfrm>
            <a:off x="866775" y="3420476"/>
            <a:ext cx="6306712" cy="3333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78DA24-CCB8-46C4-84C8-C09AD4B82A02}"/>
              </a:ext>
            </a:extLst>
          </p:cNvPr>
          <p:cNvSpPr/>
          <p:nvPr/>
        </p:nvSpPr>
        <p:spPr>
          <a:xfrm>
            <a:off x="866775" y="4710707"/>
            <a:ext cx="6306712" cy="3333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65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05759"/>
              </p:ext>
            </p:extLst>
          </p:nvPr>
        </p:nvGraphicFramePr>
        <p:xfrm>
          <a:off x="503663" y="1006296"/>
          <a:ext cx="6707924" cy="5308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Information Element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 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Registration accept message identity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Message type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registration result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registration result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5G-GUTI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mobile identity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Equivalent PLMNs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PLMN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5-47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C-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TAI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tracking area identity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9.11.3.9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9-114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Allowed 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4-74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Rejected 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Rejected 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4-42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2F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Configured 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4-146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network feature support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network feature support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19643475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622041086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 error cause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 error cause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5-515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1666353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904875" y="2887333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3E2D6-7B28-4329-B619-36A7BF2ADB3D}"/>
              </a:ext>
            </a:extLst>
          </p:cNvPr>
          <p:cNvSpPr/>
          <p:nvPr/>
        </p:nvSpPr>
        <p:spPr>
          <a:xfrm>
            <a:off x="904875" y="3929917"/>
            <a:ext cx="6306712" cy="9502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114505-FBE3-4E4D-9A6F-FC147B8DB9CF}"/>
              </a:ext>
            </a:extLst>
          </p:cNvPr>
          <p:cNvSpPr/>
          <p:nvPr/>
        </p:nvSpPr>
        <p:spPr>
          <a:xfrm>
            <a:off x="904875" y="3577275"/>
            <a:ext cx="6306712" cy="3333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Accept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C3040A-0018-46B9-B7CE-BCF38B69EC72}"/>
              </a:ext>
            </a:extLst>
          </p:cNvPr>
          <p:cNvSpPr/>
          <p:nvPr/>
        </p:nvSpPr>
        <p:spPr>
          <a:xfrm>
            <a:off x="904875" y="5192197"/>
            <a:ext cx="6306712" cy="112247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6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643206"/>
              </p:ext>
            </p:extLst>
          </p:nvPr>
        </p:nvGraphicFramePr>
        <p:xfrm>
          <a:off x="503663" y="1006296"/>
          <a:ext cx="6707924" cy="5308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Information Element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 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LADN information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LADN information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12-1715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MICO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MICO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Network slicing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Network slicing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Service area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Service area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9.11.3.49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6-114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T3512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fr-FR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Non-3GPP de-registration timer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T3502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C-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Emergency number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Emergency number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5-50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emergency number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emergency number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7-65538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SOR transparent container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SOR transparent container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9.11.3.51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2F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EAP message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EAP message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7-1503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NSSAI inclusion mode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NSSAI inclusion mode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9.11.3.37A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17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Operator-defined access category definitions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Operator-defined access category definitions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9.11.3.38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19643475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40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Negotiated DRX parameters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5GS DRX parameters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622041086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Non-3GPP NW</a:t>
                      </a:r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policies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Non-3GPP NW </a:t>
                      </a:r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provided policies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9.11.3.36A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1666353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914400" y="1958410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3E2D6-7B28-4329-B619-36A7BF2ADB3D}"/>
              </a:ext>
            </a:extLst>
          </p:cNvPr>
          <p:cNvSpPr/>
          <p:nvPr/>
        </p:nvSpPr>
        <p:spPr>
          <a:xfrm>
            <a:off x="885825" y="4865986"/>
            <a:ext cx="6306712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114505-FBE3-4E4D-9A6F-FC147B8DB9CF}"/>
              </a:ext>
            </a:extLst>
          </p:cNvPr>
          <p:cNvSpPr/>
          <p:nvPr/>
        </p:nvSpPr>
        <p:spPr>
          <a:xfrm>
            <a:off x="914400" y="2281119"/>
            <a:ext cx="6306712" cy="3333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Accept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C3040A-0018-46B9-B7CE-BCF38B69EC72}"/>
              </a:ext>
            </a:extLst>
          </p:cNvPr>
          <p:cNvSpPr/>
          <p:nvPr/>
        </p:nvSpPr>
        <p:spPr>
          <a:xfrm>
            <a:off x="904875" y="5629275"/>
            <a:ext cx="6306712" cy="3333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3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3373"/>
              </p:ext>
            </p:extLst>
          </p:nvPr>
        </p:nvGraphicFramePr>
        <p:xfrm>
          <a:off x="503663" y="1006296"/>
          <a:ext cx="6707924" cy="4508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026649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22646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13514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13704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Information Element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 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bearer context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EPS bearer context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9.11.3.23A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Negotiated extended DRX parameters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DRX parameters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9.11.3.26A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T3447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T3448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T3324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9.11.3.68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 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 deletion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UE radio capability ID deletion indication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900"/>
                        </a:spcAft>
                      </a:pPr>
                      <a:r>
                        <a:rPr lang="en-GB" sz="11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9.11.3.69</a:t>
                      </a:r>
                      <a:endParaRPr lang="ko-KR" sz="11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C-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Pending 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NSSAI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9.11.3.37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4-146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10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Ciphering key data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Ciphering key data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9.11.3.18C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CAG information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CAG information list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9.11.3.18A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2F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Truncated 5G-S-TMSI configuration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Truncated 5G-S-TMSI configuration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9.11.3.70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52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Negotiated WUS assistance information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WUS assistance information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9.11.3.71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3-n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914400" y="1654899"/>
            <a:ext cx="630671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Accept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54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1F5022-F099-4F8C-AB79-AB5A4DDF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2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C3B1F-9971-402A-A31B-75B02904D240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Deregisteration</a:t>
            </a:r>
            <a:endParaRPr lang="ko-KR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526BD-184F-4E78-AA4A-42687D2C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152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B7CD64B-6C2F-4005-980D-3C4AA23D0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64922"/>
              </p:ext>
            </p:extLst>
          </p:nvPr>
        </p:nvGraphicFramePr>
        <p:xfrm>
          <a:off x="3228975" y="2152650"/>
          <a:ext cx="53054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3" imgW="6191364" imgH="2981416" progId="Visio.Drawing.11">
                  <p:embed/>
                </p:oleObj>
              </mc:Choice>
              <mc:Fallback>
                <p:oleObj r:id="rId3" imgW="6191364" imgH="29814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152650"/>
                        <a:ext cx="530542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1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52B6B-72A2-4776-A537-0D48E4A7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5G?</a:t>
            </a:r>
            <a:endParaRPr lang="ko-KR" altLang="en-US" dirty="0"/>
          </a:p>
        </p:txBody>
      </p:sp>
      <p:pic>
        <p:nvPicPr>
          <p:cNvPr id="1026" name="Picture 2" descr="3GPP Release-16: Further LTE and 5G NR Enhancements">
            <a:extLst>
              <a:ext uri="{FF2B5EF4-FFF2-40B4-BE49-F238E27FC236}">
                <a16:creationId xmlns:a16="http://schemas.microsoft.com/office/drawing/2014/main" id="{68C305F6-836C-4A79-AFBA-14EF3E4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7" y="2028825"/>
            <a:ext cx="50577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5G Network Slicing, What is it? | 5G Slicing Architecture and Solutions">
            <a:extLst>
              <a:ext uri="{FF2B5EF4-FFF2-40B4-BE49-F238E27FC236}">
                <a16:creationId xmlns:a16="http://schemas.microsoft.com/office/drawing/2014/main" id="{16EB51FA-0BB3-4679-8DEC-F19DD319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70" y="2028825"/>
            <a:ext cx="6670893" cy="312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/>
        </p:nvGraphicFramePr>
        <p:xfrm>
          <a:off x="1475794" y="798310"/>
          <a:ext cx="9240412" cy="2303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7015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791784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06703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1206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7997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 dirty="0">
                          <a:effectLst/>
                        </a:rPr>
                        <a:t>IEI</a:t>
                      </a:r>
                      <a:endParaRPr lang="en-GB" altLang="ko-KR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 dirty="0">
                          <a:effectLst/>
                        </a:rPr>
                        <a:t>Information Element</a:t>
                      </a:r>
                      <a:endParaRPr lang="en-GB" altLang="ko-KR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Type/Reference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Presence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Format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Length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 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Extended protocol discriminator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Extended protocol discriminator</a:t>
                      </a:r>
                      <a:endParaRPr lang="ko-KR" sz="1000" b="1">
                        <a:effectLst/>
                      </a:endParaRPr>
                    </a:p>
                    <a:p>
                      <a:r>
                        <a:rPr lang="en-GB" sz="1000" b="1">
                          <a:effectLst/>
                        </a:rPr>
                        <a:t>9.2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M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Security header type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Security header type</a:t>
                      </a:r>
                      <a:endParaRPr lang="ko-KR" sz="1000" b="1">
                        <a:effectLst/>
                      </a:endParaRPr>
                    </a:p>
                    <a:p>
                      <a:r>
                        <a:rPr lang="en-GB" sz="1000" b="1">
                          <a:effectLst/>
                        </a:rPr>
                        <a:t>9.3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M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1/2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Spare half octet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Spare half octet</a:t>
                      </a:r>
                      <a:endParaRPr lang="ko-KR" sz="1000" b="1" dirty="0">
                        <a:effectLst/>
                      </a:endParaRPr>
                    </a:p>
                    <a:p>
                      <a:r>
                        <a:rPr lang="en-GB" sz="1000" b="1" dirty="0">
                          <a:effectLst/>
                        </a:rPr>
                        <a:t>9.5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M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1/2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effectLst/>
                        </a:rPr>
                        <a:t>De-registration request message identity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Message type</a:t>
                      </a:r>
                      <a:endParaRPr lang="ko-KR" sz="1000" b="1" dirty="0">
                        <a:effectLst/>
                      </a:endParaRPr>
                    </a:p>
                    <a:p>
                      <a:r>
                        <a:rPr lang="en-GB" sz="1000" b="1" dirty="0">
                          <a:effectLst/>
                        </a:rPr>
                        <a:t>9.7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M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De-registration type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De-registration type</a:t>
                      </a:r>
                      <a:endParaRPr lang="ko-KR" sz="1000" b="1" dirty="0">
                        <a:effectLst/>
                      </a:endParaRPr>
                    </a:p>
                    <a:p>
                      <a:r>
                        <a:rPr lang="en-GB" sz="1000" b="1" dirty="0">
                          <a:effectLst/>
                        </a:rPr>
                        <a:t>9.11.3.20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M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1/2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 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 err="1">
                          <a:effectLst/>
                        </a:rPr>
                        <a:t>ngKSI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effectLst/>
                        </a:rPr>
                        <a:t>NAS key set identifier</a:t>
                      </a:r>
                      <a:endParaRPr lang="ko-KR" sz="1000" b="1" dirty="0">
                        <a:effectLst/>
                      </a:endParaRPr>
                    </a:p>
                    <a:p>
                      <a:r>
                        <a:rPr lang="en-GB" sz="1000" b="1" dirty="0">
                          <a:effectLst/>
                        </a:rPr>
                        <a:t>9.11.3.32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M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V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effectLst/>
                        </a:rPr>
                        <a:t>1/2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5GS mobile identity</a:t>
                      </a:r>
                      <a:endParaRPr lang="ko-KR" sz="1000" b="1">
                        <a:effectLst/>
                      </a:endParaRPr>
                    </a:p>
                    <a:p>
                      <a:r>
                        <a:rPr lang="en-GB" sz="1000" b="1">
                          <a:effectLst/>
                        </a:rPr>
                        <a:t> 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5GS mobile identity</a:t>
                      </a:r>
                      <a:endParaRPr lang="ko-KR" sz="1000" b="1">
                        <a:effectLst/>
                      </a:endParaRPr>
                    </a:p>
                    <a:p>
                      <a:r>
                        <a:rPr lang="en-GB" sz="1000" b="1">
                          <a:effectLst/>
                        </a:rPr>
                        <a:t>9.11.3.4</a:t>
                      </a:r>
                      <a:endParaRPr lang="ko-KR" sz="10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M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LV-E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6-n</a:t>
                      </a:r>
                      <a:endParaRPr lang="ko-KR" sz="10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599" y="158234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Deregistration request / Accept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DC89DB-4D63-4F66-8DF6-EFFFAD63B16D}"/>
              </a:ext>
            </a:extLst>
          </p:cNvPr>
          <p:cNvGraphicFramePr/>
          <p:nvPr/>
        </p:nvGraphicFramePr>
        <p:xfrm>
          <a:off x="1475794" y="3892371"/>
          <a:ext cx="9240412" cy="127390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7015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791784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06703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1206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7997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IEI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Information Element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Extended protocol discriminator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Extended protocol discriminator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9.3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Spare half octet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9.5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M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De-registration accept message identity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Message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9.7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1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467FF11-5148-4E0F-9866-7E4EAB7B0FA3}"/>
              </a:ext>
            </a:extLst>
          </p:cNvPr>
          <p:cNvSpPr/>
          <p:nvPr/>
        </p:nvSpPr>
        <p:spPr>
          <a:xfrm>
            <a:off x="1475794" y="2169249"/>
            <a:ext cx="9240412" cy="326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41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619042"/>
              </p:ext>
            </p:extLst>
          </p:nvPr>
        </p:nvGraphicFramePr>
        <p:xfrm>
          <a:off x="838199" y="987246"/>
          <a:ext cx="10515601" cy="3218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8834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3177053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490284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275296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962067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962067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657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Information Element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Extended protocol discriminator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Extended protocol discriminator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Security header type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Security header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9.3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9.5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effectLst/>
                        </a:rPr>
                        <a:t>De-registration request message identity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Message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9.7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De-registration type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De-registration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9.11.3.20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Spare half octet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9.5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58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5GMM cause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5GMM cause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9.11.3.2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O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TV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5F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T3346 value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GPRS timer 2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9.11.2.4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O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TLV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3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6D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Rejected NSSAI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Rejected NSSAI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9.11.3.46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O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TLV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4-42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838199" y="2596685"/>
            <a:ext cx="10515601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1A3D-0F94-41C6-B239-1BD090583D0F}"/>
              </a:ext>
            </a:extLst>
          </p:cNvPr>
          <p:cNvSpPr txBox="1"/>
          <p:nvPr/>
        </p:nvSpPr>
        <p:spPr>
          <a:xfrm>
            <a:off x="228599" y="158234"/>
            <a:ext cx="678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Deregistration request / Accept ( UE terminated 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74B60B-19F1-4185-B5BB-832039220BD1}"/>
              </a:ext>
            </a:extLst>
          </p:cNvPr>
          <p:cNvSpPr/>
          <p:nvPr/>
        </p:nvSpPr>
        <p:spPr>
          <a:xfrm>
            <a:off x="838198" y="3223052"/>
            <a:ext cx="10515601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E4769A-C279-42A0-A913-89A49FF92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621569"/>
              </p:ext>
            </p:extLst>
          </p:nvPr>
        </p:nvGraphicFramePr>
        <p:xfrm>
          <a:off x="838198" y="4796529"/>
          <a:ext cx="10515600" cy="127390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8835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3177054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490284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27529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962066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962066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7997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IEI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Information Element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 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Extended protocol discriminator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Extended protocol discriminator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9.3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Spare half octet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9.5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M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De-registration accept message identity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Message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9.7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1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4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140960"/>
              </p:ext>
            </p:extLst>
          </p:nvPr>
        </p:nvGraphicFramePr>
        <p:xfrm>
          <a:off x="1475794" y="798310"/>
          <a:ext cx="9240412" cy="211930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7015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791784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06703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1206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7997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 dirty="0">
                          <a:effectLst/>
                        </a:rPr>
                        <a:t>IEI</a:t>
                      </a:r>
                      <a:endParaRPr lang="en-GB" altLang="ko-KR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 dirty="0">
                          <a:effectLst/>
                        </a:rPr>
                        <a:t>Information Element</a:t>
                      </a:r>
                      <a:endParaRPr lang="en-GB" altLang="ko-KR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Type/Reference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Presence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Format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Length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9.3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9.5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De-registration request message identity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Message type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9.7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De-registration type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De-registration type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9.11.3.20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9.5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5GMM cause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5GMM cause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TV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599" y="158234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Deregistration request / Accept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DC89DB-4D63-4F66-8DF6-EFFFAD63B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453476"/>
              </p:ext>
            </p:extLst>
          </p:nvPr>
        </p:nvGraphicFramePr>
        <p:xfrm>
          <a:off x="1475794" y="3892371"/>
          <a:ext cx="9240412" cy="127390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7015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791784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3067030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11206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845400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7997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IEI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Information Element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289137"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 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Extended protocol discriminator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Extended protocol discriminator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Security header type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9.3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216853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Spare half octet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 dirty="0">
                          <a:effectLst/>
                        </a:rPr>
                        <a:t>Spare half octet</a:t>
                      </a:r>
                      <a:endParaRPr lang="ko-KR" sz="900" b="1" dirty="0">
                        <a:effectLst/>
                      </a:endParaRPr>
                    </a:p>
                    <a:p>
                      <a:r>
                        <a:rPr lang="en-GB" sz="900" b="1" dirty="0">
                          <a:effectLst/>
                        </a:rPr>
                        <a:t>9.5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M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1/2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 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De-registration accept message identity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effectLst/>
                        </a:rPr>
                        <a:t>Message type</a:t>
                      </a:r>
                      <a:endParaRPr lang="ko-KR" sz="900" b="1">
                        <a:effectLst/>
                      </a:endParaRPr>
                    </a:p>
                    <a:p>
                      <a:r>
                        <a:rPr lang="en-GB" sz="900" b="1">
                          <a:effectLst/>
                        </a:rPr>
                        <a:t>9.7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</a:t>
                      </a:r>
                      <a:endParaRPr lang="ko-KR" sz="9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V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1</a:t>
                      </a:r>
                      <a:endParaRPr lang="ko-KR" sz="9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467FF11-5148-4E0F-9866-7E4EAB7B0FA3}"/>
              </a:ext>
            </a:extLst>
          </p:cNvPr>
          <p:cNvSpPr/>
          <p:nvPr/>
        </p:nvSpPr>
        <p:spPr>
          <a:xfrm>
            <a:off x="1475794" y="1492798"/>
            <a:ext cx="9240412" cy="326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5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1F5022-F099-4F8C-AB79-AB5A4DDF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2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C3B1F-9971-402A-A31B-75B02904D240}"/>
              </a:ext>
            </a:extLst>
          </p:cNvPr>
          <p:cNvSpPr txBox="1"/>
          <p:nvPr/>
        </p:nvSpPr>
        <p:spPr>
          <a:xfrm>
            <a:off x="228600" y="158234"/>
            <a:ext cx="33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Service Request / Paging</a:t>
            </a:r>
            <a:endParaRPr lang="ko-KR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A7B52-7C71-4C21-A223-D19D3742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62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51C1A75-3578-47D8-8799-B2E9C10AB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87641"/>
              </p:ext>
            </p:extLst>
          </p:nvPr>
        </p:nvGraphicFramePr>
        <p:xfrm>
          <a:off x="1714500" y="1266216"/>
          <a:ext cx="3990975" cy="336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r:id="rId3" imgW="6101474" imgH="5143854" progId="Visio.Drawing.11">
                  <p:embed/>
                </p:oleObj>
              </mc:Choice>
              <mc:Fallback>
                <p:oleObj r:id="rId3" imgW="6101474" imgH="5143854" progId="Visio.Drawing.11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51C1A75-3578-47D8-8799-B2E9C10AB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266216"/>
                        <a:ext cx="3990975" cy="3361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4368A2B-2126-4496-80DC-B9EE7ECC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132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9ECCD460-AA01-4660-9974-F43702491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25733"/>
              </p:ext>
            </p:extLst>
          </p:nvPr>
        </p:nvGraphicFramePr>
        <p:xfrm>
          <a:off x="6638925" y="1332891"/>
          <a:ext cx="4293225" cy="3139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r:id="rId5" imgW="6076918" imgH="4448360" progId="Visio.Drawing.15">
                  <p:embed/>
                </p:oleObj>
              </mc:Choice>
              <mc:Fallback>
                <p:oleObj r:id="rId5" imgW="6076918" imgH="4448360" progId="Visio.Drawing.15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9ECCD460-AA01-4660-9974-F43702491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1332891"/>
                        <a:ext cx="4293225" cy="3139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19BBAC3-4794-46F6-A409-4FFE5ADC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4805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FC6980C7-EC00-420C-94F1-91B444688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74003"/>
              </p:ext>
            </p:extLst>
          </p:nvPr>
        </p:nvGraphicFramePr>
        <p:xfrm>
          <a:off x="3443287" y="4922086"/>
          <a:ext cx="53054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r:id="rId7" imgW="6202793" imgH="2044980" progId="Visio.Drawing.11">
                  <p:embed/>
                </p:oleObj>
              </mc:Choice>
              <mc:Fallback>
                <p:oleObj r:id="rId7" imgW="6202793" imgH="20449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7" y="4922086"/>
                        <a:ext cx="53054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97C760-8E59-49EB-BFE1-19613B4F3F42}"/>
              </a:ext>
            </a:extLst>
          </p:cNvPr>
          <p:cNvSpPr txBox="1"/>
          <p:nvPr/>
        </p:nvSpPr>
        <p:spPr>
          <a:xfrm>
            <a:off x="1795462" y="866776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Mobile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C0986-F943-4037-9D2D-2F4610471192}"/>
              </a:ext>
            </a:extLst>
          </p:cNvPr>
          <p:cNvSpPr txBox="1"/>
          <p:nvPr/>
        </p:nvSpPr>
        <p:spPr>
          <a:xfrm>
            <a:off x="6877049" y="896884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882C3-9D3C-40D7-ADA0-7B48EE772E67}"/>
              </a:ext>
            </a:extLst>
          </p:cNvPr>
          <p:cNvSpPr txBox="1"/>
          <p:nvPr/>
        </p:nvSpPr>
        <p:spPr>
          <a:xfrm>
            <a:off x="4181474" y="45796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16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773065"/>
              </p:ext>
            </p:extLst>
          </p:nvPr>
        </p:nvGraphicFramePr>
        <p:xfrm>
          <a:off x="503662" y="1006296"/>
          <a:ext cx="7116336" cy="438485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390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150042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362018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630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51069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51069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7369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IEI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Information Element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Type/Reference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Presence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Format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u="none" strike="noStrike">
                          <a:effectLst/>
                        </a:rPr>
                        <a:t>Length</a:t>
                      </a:r>
                      <a:endParaRPr lang="en-GB" altLang="ko-KR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500893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Extended protocol discriminator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Extended protocol discriminator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</a:rPr>
                        <a:t>Security header type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</a:rPr>
                        <a:t>Security header type</a:t>
                      </a:r>
                      <a:endParaRPr lang="ko-KR" sz="1050" b="1" dirty="0">
                        <a:effectLst/>
                      </a:endParaRPr>
                    </a:p>
                    <a:p>
                      <a:r>
                        <a:rPr lang="en-GB" sz="1050" b="1" dirty="0">
                          <a:effectLst/>
                        </a:rPr>
                        <a:t>9.3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Spare half octet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Spare half octet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Service request message identity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Message type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ngKSI 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NAS key set identifier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9.11.3.32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Service type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Service type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9.11.3.50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5G-S-TMSI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5GS mobile identity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9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40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Uplink data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Uplink data status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9.11.3.57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50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PDU session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PDU session status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9.11.3.44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25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</a:rPr>
                        <a:t>Allowed PDU session status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Allowed PDU session status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9.11.3.13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730958682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71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</a:rPr>
                        <a:t>NAS message container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NAS message container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9.11.3.33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4-n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336869793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</a:rPr>
                        <a:t>Extended protocol discriminator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</a:rPr>
                        <a:t>Extended protocol discriminator</a:t>
                      </a:r>
                      <a:endParaRPr lang="ko-KR" sz="1050" b="1">
                        <a:effectLst/>
                      </a:endParaRPr>
                    </a:p>
                    <a:p>
                      <a:r>
                        <a:rPr lang="en-GB" sz="1050" b="1">
                          <a:effectLst/>
                        </a:rPr>
                        <a:t>9.2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</a:rPr>
                        <a:t>1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32004254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F613968-9EFF-4DEA-8C3E-1750195C0C3F}"/>
              </a:ext>
            </a:extLst>
          </p:cNvPr>
          <p:cNvSpPr/>
          <p:nvPr/>
        </p:nvSpPr>
        <p:spPr>
          <a:xfrm>
            <a:off x="908474" y="3032037"/>
            <a:ext cx="6711524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600" y="15823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Service</a:t>
            </a:r>
            <a:r>
              <a:rPr lang="ko-KR" altLang="en-US" b="1" dirty="0"/>
              <a:t> </a:t>
            </a:r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47729-F534-44F3-A328-BABFB5D7DBF2}"/>
              </a:ext>
            </a:extLst>
          </p:cNvPr>
          <p:cNvSpPr/>
          <p:nvPr/>
        </p:nvSpPr>
        <p:spPr>
          <a:xfrm>
            <a:off x="908474" y="3677454"/>
            <a:ext cx="6711524" cy="3333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6171013-60C6-454A-BD44-505895418C3D}"/>
              </a:ext>
            </a:extLst>
          </p:cNvPr>
          <p:cNvCxnSpPr>
            <a:cxnSpLocks/>
          </p:cNvCxnSpPr>
          <p:nvPr/>
        </p:nvCxnSpPr>
        <p:spPr>
          <a:xfrm flipV="1">
            <a:off x="7619996" y="1728312"/>
            <a:ext cx="651882" cy="199757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2487D-9B37-422D-8F89-8A39E7B3194B}"/>
              </a:ext>
            </a:extLst>
          </p:cNvPr>
          <p:cNvSpPr/>
          <p:nvPr/>
        </p:nvSpPr>
        <p:spPr>
          <a:xfrm>
            <a:off x="8271878" y="1322004"/>
            <a:ext cx="3139072" cy="40630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서버에게 보낼 </a:t>
            </a:r>
            <a:r>
              <a:rPr lang="en-US" altLang="ko-KR" sz="1400" dirty="0">
                <a:solidFill>
                  <a:schemeClr val="tx1"/>
                </a:solidFill>
              </a:rPr>
              <a:t>data </a:t>
            </a:r>
            <a:r>
              <a:rPr lang="ko-KR" altLang="en-US" sz="1400" dirty="0">
                <a:solidFill>
                  <a:schemeClr val="tx1"/>
                </a:solidFill>
              </a:rPr>
              <a:t>가 존재 할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7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28DCAE-6EC5-4CC1-84D7-C3903776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40371"/>
              </p:ext>
            </p:extLst>
          </p:nvPr>
        </p:nvGraphicFramePr>
        <p:xfrm>
          <a:off x="742950" y="1671134"/>
          <a:ext cx="7116336" cy="351573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39093">
                  <a:extLst>
                    <a:ext uri="{9D8B030D-6E8A-4147-A177-3AD203B41FA5}">
                      <a16:colId xmlns:a16="http://schemas.microsoft.com/office/drawing/2014/main" val="3686122289"/>
                    </a:ext>
                  </a:extLst>
                </a:gridCol>
                <a:gridCol w="2150042">
                  <a:extLst>
                    <a:ext uri="{9D8B030D-6E8A-4147-A177-3AD203B41FA5}">
                      <a16:colId xmlns:a16="http://schemas.microsoft.com/office/drawing/2014/main" val="2516306363"/>
                    </a:ext>
                  </a:extLst>
                </a:gridCol>
                <a:gridCol w="2362018">
                  <a:extLst>
                    <a:ext uri="{9D8B030D-6E8A-4147-A177-3AD203B41FA5}">
                      <a16:colId xmlns:a16="http://schemas.microsoft.com/office/drawing/2014/main" val="2474774599"/>
                    </a:ext>
                  </a:extLst>
                </a:gridCol>
                <a:gridCol w="863045">
                  <a:extLst>
                    <a:ext uri="{9D8B030D-6E8A-4147-A177-3AD203B41FA5}">
                      <a16:colId xmlns:a16="http://schemas.microsoft.com/office/drawing/2014/main" val="381807213"/>
                    </a:ext>
                  </a:extLst>
                </a:gridCol>
                <a:gridCol w="651069">
                  <a:extLst>
                    <a:ext uri="{9D8B030D-6E8A-4147-A177-3AD203B41FA5}">
                      <a16:colId xmlns:a16="http://schemas.microsoft.com/office/drawing/2014/main" val="4110120142"/>
                    </a:ext>
                  </a:extLst>
                </a:gridCol>
                <a:gridCol w="651069">
                  <a:extLst>
                    <a:ext uri="{9D8B030D-6E8A-4147-A177-3AD203B41FA5}">
                      <a16:colId xmlns:a16="http://schemas.microsoft.com/office/drawing/2014/main" val="284336931"/>
                    </a:ext>
                  </a:extLst>
                </a:gridCol>
              </a:tblGrid>
              <a:tr h="17369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IEI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 dirty="0">
                          <a:effectLst/>
                        </a:rPr>
                        <a:t>Information Element</a:t>
                      </a:r>
                      <a:endParaRPr lang="en-GB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Type/Reference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Presence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Format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u="none" strike="noStrike">
                          <a:effectLst/>
                        </a:rPr>
                        <a:t>Length</a:t>
                      </a:r>
                      <a:endParaRPr lang="en-GB" altLang="ko-KR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566" marR="35132" marT="9410" marB="0"/>
                </a:tc>
                <a:extLst>
                  <a:ext uri="{0D108BD9-81ED-4DB2-BD59-A6C34878D82A}">
                    <a16:rowId xmlns:a16="http://schemas.microsoft.com/office/drawing/2014/main" val="3056650217"/>
                  </a:ext>
                </a:extLst>
              </a:tr>
              <a:tr h="500893"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Extended protocol discriminator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142776963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Security header type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499171153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Spare half octet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9.5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016137582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Service accept message identity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Message type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9.7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1410486530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status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status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9.11.3.44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4088373075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9.11.3.42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4-34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929371697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 error cause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PDU session reactivation result error cause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9.11.3.43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5-515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382449098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EAP message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EAP message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9.11.2.2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TLV-E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7-1503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2204833904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6B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T3448 value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r>
                        <a:rPr lang="cs-CZ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GPRS timer 3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9.11.2.4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TLV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35560" marT="0" marB="0"/>
                </a:tc>
                <a:extLst>
                  <a:ext uri="{0D108BD9-81ED-4DB2-BD59-A6C34878D82A}">
                    <a16:rowId xmlns:a16="http://schemas.microsoft.com/office/drawing/2014/main" val="58079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3040-B5E4-4C3A-B6D4-F4357CFC7E42}"/>
              </a:ext>
            </a:extLst>
          </p:cNvPr>
          <p:cNvSpPr txBox="1"/>
          <p:nvPr/>
        </p:nvSpPr>
        <p:spPr>
          <a:xfrm>
            <a:off x="228599" y="158234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Service</a:t>
            </a:r>
            <a:r>
              <a:rPr lang="ko-KR" altLang="en-US" b="1" dirty="0"/>
              <a:t> </a:t>
            </a:r>
            <a:r>
              <a:rPr lang="en-US" altLang="ko-KR" b="1" dirty="0"/>
              <a:t>Request Accept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22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176232A-589B-4BC8-8C2E-132794B6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0"/>
            <a:ext cx="969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EE0872E-2904-4167-B642-9DC883A7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0"/>
            <a:ext cx="9679021" cy="68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5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2FD9C5-760C-4483-A87B-AE5B1618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8" y="1464418"/>
            <a:ext cx="9674424" cy="3929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CA12D-727A-4203-B0F9-37BE8FFA9292}"/>
              </a:ext>
            </a:extLst>
          </p:cNvPr>
          <p:cNvSpPr txBox="1"/>
          <p:nvPr/>
        </p:nvSpPr>
        <p:spPr>
          <a:xfrm>
            <a:off x="5181600" y="1676400"/>
            <a:ext cx="275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Authentication management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2F416-ADC0-4E4B-BCBC-79C80083A0CD}"/>
              </a:ext>
            </a:extLst>
          </p:cNvPr>
          <p:cNvSpPr txBox="1"/>
          <p:nvPr/>
        </p:nvSpPr>
        <p:spPr>
          <a:xfrm>
            <a:off x="8258175" y="1666875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Sesson</a:t>
            </a:r>
            <a:r>
              <a:rPr lang="en-US" altLang="ko-KR" sz="1400" dirty="0"/>
              <a:t> management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8707E-10EF-4BE7-B03E-2DFD8E06D45C}"/>
              </a:ext>
            </a:extLst>
          </p:cNvPr>
          <p:cNvSpPr txBox="1"/>
          <p:nvPr/>
        </p:nvSpPr>
        <p:spPr>
          <a:xfrm>
            <a:off x="180975" y="15240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gNB</a:t>
            </a:r>
            <a:r>
              <a:rPr lang="en-US" altLang="ko-KR" b="1" dirty="0"/>
              <a:t>/AMF/SMF?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54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30BA82-F805-4CD5-8CA8-8B8F006C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028700"/>
            <a:ext cx="699135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DBEB4-CC7A-4704-9A2D-A2B7DC04B51A}"/>
              </a:ext>
            </a:extLst>
          </p:cNvPr>
          <p:cNvSpPr txBox="1"/>
          <p:nvPr/>
        </p:nvSpPr>
        <p:spPr>
          <a:xfrm>
            <a:off x="180975" y="15240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gNB</a:t>
            </a:r>
            <a:r>
              <a:rPr lang="en-US" altLang="ko-KR" b="1" dirty="0"/>
              <a:t>/AMF/SMF?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30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EE0872E-2904-4167-B642-9DC883A7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0"/>
            <a:ext cx="9679021" cy="68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3CE5AA-7E06-4DD5-BA96-468EF59DD949}"/>
              </a:ext>
            </a:extLst>
          </p:cNvPr>
          <p:cNvSpPr/>
          <p:nvPr/>
        </p:nvSpPr>
        <p:spPr>
          <a:xfrm>
            <a:off x="3117909" y="939217"/>
            <a:ext cx="3962399" cy="2978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8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C5BE7-E877-4AEE-B8DB-B88E61E35A2C}"/>
              </a:ext>
            </a:extLst>
          </p:cNvPr>
          <p:cNvSpPr txBox="1"/>
          <p:nvPr/>
        </p:nvSpPr>
        <p:spPr>
          <a:xfrm>
            <a:off x="2195512" y="1997839"/>
            <a:ext cx="78009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5GMM Specific Procedures</a:t>
            </a:r>
          </a:p>
          <a:p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Register / Deregister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Service Request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Paging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E-Call, Notification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C509A-4D5C-456F-9B85-535C452708AC}"/>
              </a:ext>
            </a:extLst>
          </p:cNvPr>
          <p:cNvSpPr/>
          <p:nvPr/>
        </p:nvSpPr>
        <p:spPr>
          <a:xfrm>
            <a:off x="2195512" y="2895600"/>
            <a:ext cx="3519488" cy="1171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CD55A2-8A37-4AA0-83CB-438C4D99B972}"/>
              </a:ext>
            </a:extLst>
          </p:cNvPr>
          <p:cNvSpPr/>
          <p:nvPr/>
        </p:nvSpPr>
        <p:spPr>
          <a:xfrm>
            <a:off x="2195512" y="4133853"/>
            <a:ext cx="3519488" cy="2857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D84EA2-94E3-487B-B685-492C84AC315B}"/>
              </a:ext>
            </a:extLst>
          </p:cNvPr>
          <p:cNvCxnSpPr>
            <a:cxnSpLocks/>
          </p:cNvCxnSpPr>
          <p:nvPr/>
        </p:nvCxnSpPr>
        <p:spPr>
          <a:xfrm>
            <a:off x="5715000" y="4218404"/>
            <a:ext cx="181811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522BF-20FD-40F8-9617-84B1C88EDA11}"/>
              </a:ext>
            </a:extLst>
          </p:cNvPr>
          <p:cNvSpPr/>
          <p:nvPr/>
        </p:nvSpPr>
        <p:spPr>
          <a:xfrm>
            <a:off x="7533113" y="4204459"/>
            <a:ext cx="2705100" cy="5727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굉장히 특수한 상황 혹은 주로 </a:t>
            </a:r>
            <a:r>
              <a:rPr lang="en-US" altLang="ko-KR" sz="1400" dirty="0">
                <a:solidFill>
                  <a:schemeClr val="tx1"/>
                </a:solidFill>
              </a:rPr>
              <a:t>SM Message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DD0C721-5E50-422D-8194-A479C068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1119186"/>
            <a:ext cx="16199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6FF4E3B5-5157-4BE1-8305-83C25066D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082092"/>
              </p:ext>
            </p:extLst>
          </p:nvPr>
        </p:nvGraphicFramePr>
        <p:xfrm>
          <a:off x="1495425" y="1164905"/>
          <a:ext cx="9602788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3" imgW="7658223" imgH="3457579" progId="Visio.Drawing.15">
                  <p:embed/>
                </p:oleObj>
              </mc:Choice>
              <mc:Fallback>
                <p:oleObj r:id="rId3" imgW="7658223" imgH="3457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164905"/>
                        <a:ext cx="9602788" cy="435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93953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12B24"/>
      </a:dk2>
      <a:lt2>
        <a:srgbClr val="E7E8E2"/>
      </a:lt2>
      <a:accent1>
        <a:srgbClr val="9F96C6"/>
      </a:accent1>
      <a:accent2>
        <a:srgbClr val="7F8DBA"/>
      </a:accent2>
      <a:accent3>
        <a:srgbClr val="84A9BD"/>
      </a:accent3>
      <a:accent4>
        <a:srgbClr val="77AFAB"/>
      </a:accent4>
      <a:accent5>
        <a:srgbClr val="83AD99"/>
      </a:accent5>
      <a:accent6>
        <a:srgbClr val="78B07D"/>
      </a:accent6>
      <a:hlink>
        <a:srgbClr val="7E8752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1770</Words>
  <Application>Microsoft Office PowerPoint</Application>
  <PresentationFormat>와이드스크린</PresentationFormat>
  <Paragraphs>1086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ShapesVTI</vt:lpstr>
      <vt:lpstr>Visio.Drawing.15</vt:lpstr>
      <vt:lpstr>Visio.Drawing.11</vt:lpstr>
      <vt:lpstr>5G NR</vt:lpstr>
      <vt:lpstr>What is 5G?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NR</dc:title>
  <dc:creator>Han Syngha</dc:creator>
  <cp:lastModifiedBy>Han Syngha</cp:lastModifiedBy>
  <cp:revision>30</cp:revision>
  <dcterms:created xsi:type="dcterms:W3CDTF">2020-09-10T07:29:23Z</dcterms:created>
  <dcterms:modified xsi:type="dcterms:W3CDTF">2020-09-10T17:50:17Z</dcterms:modified>
</cp:coreProperties>
</file>