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63" r:id="rId5"/>
    <p:sldId id="264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59"/>
  </p:normalViewPr>
  <p:slideViewPr>
    <p:cSldViewPr snapToGrid="0">
      <p:cViewPr>
        <p:scale>
          <a:sx n="186" d="100"/>
          <a:sy n="186" d="100"/>
        </p:scale>
        <p:origin x="75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575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452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871DC8-AA7E-4163-928D-A39775962CC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8644267"/>
              </p:ext>
            </p:extLst>
          </p:nvPr>
        </p:nvGraphicFramePr>
        <p:xfrm>
          <a:off x="210312" y="1618488"/>
          <a:ext cx="6344312" cy="7772394"/>
        </p:xfrm>
        <a:graphic>
          <a:graphicData uri="http://schemas.openxmlformats.org/drawingml/2006/table">
            <a:tbl>
              <a:tblPr/>
              <a:tblGrid>
                <a:gridCol w="4341087">
                  <a:extLst>
                    <a:ext uri="{9D8B030D-6E8A-4147-A177-3AD203B41FA5}">
                      <a16:colId xmlns:a16="http://schemas.microsoft.com/office/drawing/2014/main" val="1502844293"/>
                    </a:ext>
                  </a:extLst>
                </a:gridCol>
                <a:gridCol w="498499">
                  <a:extLst>
                    <a:ext uri="{9D8B030D-6E8A-4147-A177-3AD203B41FA5}">
                      <a16:colId xmlns:a16="http://schemas.microsoft.com/office/drawing/2014/main" val="3063853591"/>
                    </a:ext>
                  </a:extLst>
                </a:gridCol>
                <a:gridCol w="646201">
                  <a:extLst>
                    <a:ext uri="{9D8B030D-6E8A-4147-A177-3AD203B41FA5}">
                      <a16:colId xmlns:a16="http://schemas.microsoft.com/office/drawing/2014/main" val="3158728127"/>
                    </a:ext>
                  </a:extLst>
                </a:gridCol>
                <a:gridCol w="858525">
                  <a:extLst>
                    <a:ext uri="{9D8B030D-6E8A-4147-A177-3AD203B41FA5}">
                      <a16:colId xmlns:a16="http://schemas.microsoft.com/office/drawing/2014/main" val="998459078"/>
                    </a:ext>
                  </a:extLst>
                </a:gridCol>
              </a:tblGrid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 경험 요소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잘모르겠다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10568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유용한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useful)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1159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사용할 때 진정으로 유용한가를 고려하는 것이다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7907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 dirty="0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 dirty="0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유용한 경험을 제공받는가</a:t>
                      </a:r>
                      <a:r>
                        <a:rPr lang="en-US" altLang="ko-KR" sz="500" b="0" i="0" u="none" strike="noStrike" dirty="0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 dirty="0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08603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목적에 적합한 정보를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1753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목적에 적합한 기능을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863053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60937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편리한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usable)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00829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사용하는 데 있어서 특별히 배우는 과정 없이 쉽게 사용할 수 있는지에 대한 여부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3361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사용하기 쉬운가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58721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사용법을 배울 필요 없이 사용하기 쉬운가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8034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실수를 줄이고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실수했을 때 쉽게 극복하게 해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97682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32569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매력적인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desirable)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55621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감성적인 측면에서 오감을 만족시켜 사용자의 심리적인 만족을 충족시키는 것을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27543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매력적인 경험을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10545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차별화된 경험을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620689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감성적 측면에서 즐거움을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89584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064518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(4)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발견 가능한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findable)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38626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 스스로 필요한 정보나 서비스를 찾을 수 있는지를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1719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스스로 찾고 해결할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159748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원하는 서비스를 한 번에 쉽게 찾을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2525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쉽게 찾을 수 있도록 기준 가이드 또는 솔루션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(solution)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이 제공되는가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60826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6375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(5)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접근 가능한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accessible)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61243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환경을 고려하여 제작되었는지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특정한 환경이나 장애에 대처할 만한지를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83442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모든 사용자들이 서비스를 사용할 수 있는 환경과 조건이 갖추어져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572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쉽게 사용할 수 있는 환경과 조건이 갖추어져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995550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7612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(6)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믿을 만한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credible)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7766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직접적인 목적 이외에도 사용자가 신뢰할 수 있어야 한다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7730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신뢰할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09757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진정성을 느낄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03355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실행되는 데 있어서 움직임과 연동이 안정적인가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320824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5530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(7)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가치 있는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valuable)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7071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사용하면서 가치를 느낄 수 있도록 하는 것으로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경제적인 가치를 넘어서 무형의 가치로 확장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4001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사용자에게 가치 있는 경험을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943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감성적으로 사용자에게 경험을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18672"/>
                  </a:ext>
                </a:extLst>
              </a:tr>
              <a:tr h="2732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최종점수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9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518FD25-FF3A-464F-BA7C-709BA20B9C7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817549"/>
              </p:ext>
            </p:extLst>
          </p:nvPr>
        </p:nvGraphicFramePr>
        <p:xfrm>
          <a:off x="275066" y="1540113"/>
          <a:ext cx="6346717" cy="7927747"/>
        </p:xfrm>
        <a:graphic>
          <a:graphicData uri="http://schemas.openxmlformats.org/drawingml/2006/table">
            <a:tbl>
              <a:tblPr/>
              <a:tblGrid>
                <a:gridCol w="5163892">
                  <a:extLst>
                    <a:ext uri="{9D8B030D-6E8A-4147-A177-3AD203B41FA5}">
                      <a16:colId xmlns:a16="http://schemas.microsoft.com/office/drawing/2014/main" val="151084520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3665150496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199762930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212289479"/>
                    </a:ext>
                  </a:extLst>
                </a:gridCol>
              </a:tblGrid>
              <a:tr h="1974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사용성 요소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잘모르겠다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45158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가항성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navigability)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09625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원하는 서비스를 효율적으로 찾을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 내부를 효율적으로 이동하고 항해할 수 있도록 하는 것과 관련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41677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기능을 직접 선택할 수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06327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내비게이션을 도울 수 있는 장치를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55274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진행 상태를 알려 주는 장치를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0788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오류에 대한 충분한 설명과 적절한 대처 방안을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60856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3837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통제성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controllability)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55580"/>
                  </a:ext>
                </a:extLst>
              </a:tr>
              <a:tr h="118830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스스로 제어할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이를 통해 사용자는 서비스에 대해 우위에 있음을 느낄 수 있고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보다 적극적으로 활용할 수 있게 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848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진행 중인 상태를 취소하거나 종료하는 것이 언제라도 가능한가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97053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기능을 취소하는 것이 언제라도 가능한가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39292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3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일관성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consistency)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69565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서비스에서 구현되는 시스템이나 인터페이스 요소들 간의 동일한 정도를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9781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선택하거나 이동하는 데 일정한 방식으로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9946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동일한 기능의 요소는 일정한 위치에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897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인터페이스는 통일성을 가지는가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7474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동일한 기능에는 동일한 용어를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883920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8893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(4)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명확성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clarity)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98805"/>
                  </a:ext>
                </a:extLst>
              </a:tr>
              <a:tr h="140435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기능이나 요소들이 애매하지 않게 표현되는 정도를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4355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기능들이 혼란을 주지 않도록 분명하게 구분되는가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58049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중요한 기능이나 정보는 우선적으로 배치하고 분명하게 표시하는가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201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인터페이스의 기능을 명확하게 표시하는가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31074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021601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(5)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간결성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simplicity)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0422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서비스에 필요한 요소만 최적화되어 표현된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가능한 한 불필요한 요소가 제거된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단순하고 간결한 서비스로 사용자의 학습과 이해를 돕는 것과 관련된다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8692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인터페이스는 단순하고 이해하기 쉬운 구조인가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69096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유사한 기능이나 요소들은 그룹화되어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816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설명하는 문장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기능 설명 등은 간결하게 표현되어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984639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0395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(6)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친숙성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familiarity)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78698"/>
                  </a:ext>
                </a:extLst>
              </a:tr>
              <a:tr h="135033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요소가 사용자의 긍정적 경험과 부합되는 정도를 말하는 것으로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구성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인터랙션 방식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사용되는 용어 등 서비스를 구성하는 요소들이 사용자의 생각과 자연스럽게 대응되는 것을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0987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다른 서비스에서 사용한 경험이 적용되었는가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5494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편안함을 느낄 수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4770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친숙한 이미지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그래픽을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2350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이해할 수 있는 친숙한 용어를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07278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18162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(7)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공신성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credibility)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0058"/>
                  </a:ext>
                </a:extLst>
              </a:tr>
              <a:tr h="124231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통해서 느끼는 공적인 신뢰 수준을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4840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문장 표현은 긍정적이고 친절하게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67183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추가 도움을 받을 수 있는 연락처를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7493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중요한 의사결정에 대해 확인 절차를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479557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8845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(8)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보안성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security)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3579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권한이 없는 사람이나 서비스의 접근을 통제할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사용자 정보가 보호되는 것과 관련된다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3384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개인 정보를 다른 사람이 볼 수 없도록 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4219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개인 정보에 대한 보안이 이루어지고 있다는 단서를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23658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0396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(9)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접근성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accessibility)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78496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장애에 관계없이 서비스를 접근할 수 있는 정도를 의미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장애적 요인으로 제한 사항을 가진 사용자도 서비스를 불편 없이 사용할 수 있도록 고려해야 한다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2345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색을 가진 모든 정보는 색상을 배제하더라도 이해할 수 있도록 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432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움직이거나 깜박거리는 요소의 사용이 적절한가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0150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시력에 문제가 있는 사용자들을 위하여 충분한 크기의 문자를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30923"/>
                  </a:ext>
                </a:extLst>
              </a:tr>
              <a:tr h="156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최종점수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B2E0F2-64FD-4548-A5CF-04FF66EB2C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12" y="1610770"/>
            <a:ext cx="6364776" cy="7791363"/>
          </a:xfrm>
          <a:prstGeom prst="rect">
            <a:avLst/>
          </a:prstGeom>
        </p:spPr>
      </p:pic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7D30B1-938B-4EF3-9553-2217A3A8CC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12" y="1534564"/>
            <a:ext cx="6364776" cy="7943776"/>
          </a:xfrm>
          <a:prstGeom prst="rect">
            <a:avLst/>
          </a:prstGeom>
        </p:spPr>
      </p:pic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오현아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2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2976798350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오현아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사용자 경험요소 분석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A741CA0-DC81-0C42-9F6E-B71A47E4785B}"/>
              </a:ext>
            </a:extLst>
          </p:cNvPr>
          <p:cNvSpPr/>
          <p:nvPr/>
        </p:nvSpPr>
        <p:spPr>
          <a:xfrm>
            <a:off x="4756065" y="2227718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E86E0D-29EC-F544-B690-307D8DAF353B}"/>
              </a:ext>
            </a:extLst>
          </p:cNvPr>
          <p:cNvSpPr/>
          <p:nvPr/>
        </p:nvSpPr>
        <p:spPr>
          <a:xfrm>
            <a:off x="4756065" y="2429598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4C042A-4B75-944B-BC7B-091EE1417F78}"/>
              </a:ext>
            </a:extLst>
          </p:cNvPr>
          <p:cNvSpPr/>
          <p:nvPr/>
        </p:nvSpPr>
        <p:spPr>
          <a:xfrm>
            <a:off x="4756065" y="3343997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68B27F-DE8F-514B-9577-E17EEFF5F50C}"/>
              </a:ext>
            </a:extLst>
          </p:cNvPr>
          <p:cNvSpPr/>
          <p:nvPr/>
        </p:nvSpPr>
        <p:spPr>
          <a:xfrm>
            <a:off x="4750127" y="3534002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A6FE02-1052-AB4B-A5C0-3516C994B579}"/>
              </a:ext>
            </a:extLst>
          </p:cNvPr>
          <p:cNvSpPr/>
          <p:nvPr/>
        </p:nvSpPr>
        <p:spPr>
          <a:xfrm>
            <a:off x="4756065" y="3741820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0A1840D-A9D8-A949-8E15-6EE36B2A8723}"/>
              </a:ext>
            </a:extLst>
          </p:cNvPr>
          <p:cNvSpPr/>
          <p:nvPr/>
        </p:nvSpPr>
        <p:spPr>
          <a:xfrm>
            <a:off x="5314205" y="4466215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73FB6F-E1D2-5A4E-BB16-B1DBC5E79FDA}"/>
              </a:ext>
            </a:extLst>
          </p:cNvPr>
          <p:cNvSpPr/>
          <p:nvPr/>
        </p:nvSpPr>
        <p:spPr>
          <a:xfrm>
            <a:off x="5320143" y="4656220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D92DFA-2183-9748-A114-2A7EAA455D75}"/>
              </a:ext>
            </a:extLst>
          </p:cNvPr>
          <p:cNvSpPr/>
          <p:nvPr/>
        </p:nvSpPr>
        <p:spPr>
          <a:xfrm>
            <a:off x="5326080" y="4864039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121932-DC4F-B44B-8E50-53E58231E795}"/>
              </a:ext>
            </a:extLst>
          </p:cNvPr>
          <p:cNvSpPr/>
          <p:nvPr/>
        </p:nvSpPr>
        <p:spPr>
          <a:xfrm>
            <a:off x="4756062" y="5582550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6E7858-53F9-B84B-BF97-C2C8B521AC95}"/>
              </a:ext>
            </a:extLst>
          </p:cNvPr>
          <p:cNvSpPr/>
          <p:nvPr/>
        </p:nvSpPr>
        <p:spPr>
          <a:xfrm>
            <a:off x="4762003" y="5778492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5F42DA-F4BF-5146-8C79-FB4734162C2E}"/>
              </a:ext>
            </a:extLst>
          </p:cNvPr>
          <p:cNvSpPr/>
          <p:nvPr/>
        </p:nvSpPr>
        <p:spPr>
          <a:xfrm>
            <a:off x="5320143" y="5974435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1A085A3-6DF4-FE49-9F9F-117628BA9249}"/>
              </a:ext>
            </a:extLst>
          </p:cNvPr>
          <p:cNvSpPr/>
          <p:nvPr/>
        </p:nvSpPr>
        <p:spPr>
          <a:xfrm>
            <a:off x="4756064" y="6704768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05C1479-FF3C-994D-B2B6-FF398F4CD409}"/>
              </a:ext>
            </a:extLst>
          </p:cNvPr>
          <p:cNvSpPr/>
          <p:nvPr/>
        </p:nvSpPr>
        <p:spPr>
          <a:xfrm>
            <a:off x="4756064" y="6894774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2ACAC43-5853-E843-994D-F78961A13D49}"/>
              </a:ext>
            </a:extLst>
          </p:cNvPr>
          <p:cNvSpPr/>
          <p:nvPr/>
        </p:nvSpPr>
        <p:spPr>
          <a:xfrm>
            <a:off x="4756064" y="7613231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DB6053-B1EE-8F49-A57D-6E5C3F1AC06D}"/>
              </a:ext>
            </a:extLst>
          </p:cNvPr>
          <p:cNvSpPr/>
          <p:nvPr/>
        </p:nvSpPr>
        <p:spPr>
          <a:xfrm>
            <a:off x="4762001" y="7809174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8BE84B-180F-5E41-B4AB-75352E609B28}"/>
              </a:ext>
            </a:extLst>
          </p:cNvPr>
          <p:cNvSpPr/>
          <p:nvPr/>
        </p:nvSpPr>
        <p:spPr>
          <a:xfrm>
            <a:off x="4762001" y="8011054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DBA019A-7CFE-3744-A48F-E1B9696CCF57}"/>
              </a:ext>
            </a:extLst>
          </p:cNvPr>
          <p:cNvSpPr/>
          <p:nvPr/>
        </p:nvSpPr>
        <p:spPr>
          <a:xfrm>
            <a:off x="5332017" y="8735449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8405951-85F4-E24E-9571-F71F4C137DA4}"/>
              </a:ext>
            </a:extLst>
          </p:cNvPr>
          <p:cNvSpPr/>
          <p:nvPr/>
        </p:nvSpPr>
        <p:spPr>
          <a:xfrm>
            <a:off x="5337955" y="8925454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FDA390-060C-AB46-BD8E-193E793601A4}"/>
              </a:ext>
            </a:extLst>
          </p:cNvPr>
          <p:cNvSpPr/>
          <p:nvPr/>
        </p:nvSpPr>
        <p:spPr>
          <a:xfrm>
            <a:off x="4756065" y="2619604"/>
            <a:ext cx="182974" cy="182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3CAD7-F398-104B-8143-ABE62638E0CB}"/>
              </a:ext>
            </a:extLst>
          </p:cNvPr>
          <p:cNvSpPr txBox="1"/>
          <p:nvPr/>
        </p:nvSpPr>
        <p:spPr>
          <a:xfrm>
            <a:off x="5405692" y="91084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사용성 요소 분석</a:t>
            </a:r>
            <a:endParaRPr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A64E6A-06A2-5047-BAA0-F87EB651BEEB}"/>
              </a:ext>
            </a:extLst>
          </p:cNvPr>
          <p:cNvSpPr/>
          <p:nvPr/>
        </p:nvSpPr>
        <p:spPr>
          <a:xfrm>
            <a:off x="5533319" y="2007372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B30567-9A73-2846-B645-90965E67F17E}"/>
              </a:ext>
            </a:extLst>
          </p:cNvPr>
          <p:cNvSpPr/>
          <p:nvPr/>
        </p:nvSpPr>
        <p:spPr>
          <a:xfrm>
            <a:off x="5538895" y="2169065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C9649E4-229E-0D43-A8D6-9EF460C547F5}"/>
              </a:ext>
            </a:extLst>
          </p:cNvPr>
          <p:cNvSpPr/>
          <p:nvPr/>
        </p:nvSpPr>
        <p:spPr>
          <a:xfrm>
            <a:off x="5538895" y="2314031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C729EC2-3C3A-CC47-BE56-4823004484E7}"/>
              </a:ext>
            </a:extLst>
          </p:cNvPr>
          <p:cNvSpPr/>
          <p:nvPr/>
        </p:nvSpPr>
        <p:spPr>
          <a:xfrm>
            <a:off x="5929188" y="2473410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7B2E08E-2797-F949-A172-80E1ED668AA3}"/>
              </a:ext>
            </a:extLst>
          </p:cNvPr>
          <p:cNvSpPr/>
          <p:nvPr/>
        </p:nvSpPr>
        <p:spPr>
          <a:xfrm>
            <a:off x="5533320" y="2991942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E21445-6D7B-7B41-93E8-02B3E568CC3E}"/>
              </a:ext>
            </a:extLst>
          </p:cNvPr>
          <p:cNvSpPr/>
          <p:nvPr/>
        </p:nvSpPr>
        <p:spPr>
          <a:xfrm>
            <a:off x="5538896" y="3136907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149222-24F8-BC41-8459-9240E8A893D5}"/>
              </a:ext>
            </a:extLst>
          </p:cNvPr>
          <p:cNvSpPr/>
          <p:nvPr/>
        </p:nvSpPr>
        <p:spPr>
          <a:xfrm>
            <a:off x="5533321" y="3672166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B66D31-9256-ED42-8F3C-33DA101A4DD3}"/>
              </a:ext>
            </a:extLst>
          </p:cNvPr>
          <p:cNvSpPr/>
          <p:nvPr/>
        </p:nvSpPr>
        <p:spPr>
          <a:xfrm>
            <a:off x="5533321" y="3822708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7DE526-C3E5-ED40-917B-73A18F2B503B}"/>
              </a:ext>
            </a:extLst>
          </p:cNvPr>
          <p:cNvSpPr/>
          <p:nvPr/>
        </p:nvSpPr>
        <p:spPr>
          <a:xfrm>
            <a:off x="5533321" y="3978825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C8E3BA-7758-B444-A2BD-929877193417}"/>
              </a:ext>
            </a:extLst>
          </p:cNvPr>
          <p:cNvSpPr/>
          <p:nvPr/>
        </p:nvSpPr>
        <p:spPr>
          <a:xfrm>
            <a:off x="5533321" y="4118215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3134AD-7842-C841-93E4-80156AFD6F83}"/>
              </a:ext>
            </a:extLst>
          </p:cNvPr>
          <p:cNvSpPr/>
          <p:nvPr/>
        </p:nvSpPr>
        <p:spPr>
          <a:xfrm>
            <a:off x="5533321" y="4675776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85C247-858E-5A4C-8C50-0BA89718F061}"/>
              </a:ext>
            </a:extLst>
          </p:cNvPr>
          <p:cNvSpPr/>
          <p:nvPr/>
        </p:nvSpPr>
        <p:spPr>
          <a:xfrm>
            <a:off x="5929187" y="4835155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81BE5A6-AD07-7B46-A658-54E36972345B}"/>
              </a:ext>
            </a:extLst>
          </p:cNvPr>
          <p:cNvSpPr/>
          <p:nvPr/>
        </p:nvSpPr>
        <p:spPr>
          <a:xfrm>
            <a:off x="5533319" y="4974545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DF34E22-8F62-3A41-AA92-0950EF461FCC}"/>
              </a:ext>
            </a:extLst>
          </p:cNvPr>
          <p:cNvSpPr/>
          <p:nvPr/>
        </p:nvSpPr>
        <p:spPr>
          <a:xfrm>
            <a:off x="5538894" y="5509803"/>
            <a:ext cx="159379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B0315B-E5D8-B845-94A7-476633C4238A}"/>
              </a:ext>
            </a:extLst>
          </p:cNvPr>
          <p:cNvSpPr/>
          <p:nvPr/>
        </p:nvSpPr>
        <p:spPr>
          <a:xfrm>
            <a:off x="5542156" y="5671496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87F4021-7550-154C-816B-5FE4E9B98FC9}"/>
              </a:ext>
            </a:extLst>
          </p:cNvPr>
          <p:cNvSpPr/>
          <p:nvPr/>
        </p:nvSpPr>
        <p:spPr>
          <a:xfrm>
            <a:off x="5542156" y="5816462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FF80E4-DE77-4A4A-8633-A4657B61C46D}"/>
              </a:ext>
            </a:extLst>
          </p:cNvPr>
          <p:cNvSpPr/>
          <p:nvPr/>
        </p:nvSpPr>
        <p:spPr>
          <a:xfrm>
            <a:off x="5542156" y="6346145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F5CCE5-C2A3-0A41-B955-3BCEFC654FED}"/>
              </a:ext>
            </a:extLst>
          </p:cNvPr>
          <p:cNvSpPr/>
          <p:nvPr/>
        </p:nvSpPr>
        <p:spPr>
          <a:xfrm>
            <a:off x="5943599" y="6502262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DD91DA9-DE35-6F4D-A793-56B80A9B1D80}"/>
              </a:ext>
            </a:extLst>
          </p:cNvPr>
          <p:cNvSpPr/>
          <p:nvPr/>
        </p:nvSpPr>
        <p:spPr>
          <a:xfrm>
            <a:off x="5943599" y="6658379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AAD01EC-C054-4441-8AE4-0FC944F0C7C5}"/>
              </a:ext>
            </a:extLst>
          </p:cNvPr>
          <p:cNvSpPr/>
          <p:nvPr/>
        </p:nvSpPr>
        <p:spPr>
          <a:xfrm>
            <a:off x="5938024" y="6797770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AAC2668-BEC9-C647-8B60-CDD7867EE818}"/>
              </a:ext>
            </a:extLst>
          </p:cNvPr>
          <p:cNvSpPr/>
          <p:nvPr/>
        </p:nvSpPr>
        <p:spPr>
          <a:xfrm>
            <a:off x="5932449" y="7338604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A8F773-1496-8E4C-A2E0-3DF67E7DF684}"/>
              </a:ext>
            </a:extLst>
          </p:cNvPr>
          <p:cNvSpPr/>
          <p:nvPr/>
        </p:nvSpPr>
        <p:spPr>
          <a:xfrm>
            <a:off x="6322742" y="7483570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A5EECA-8C06-2640-A76D-8022EA0ACDBF}"/>
              </a:ext>
            </a:extLst>
          </p:cNvPr>
          <p:cNvSpPr/>
          <p:nvPr/>
        </p:nvSpPr>
        <p:spPr>
          <a:xfrm>
            <a:off x="6328317" y="7634112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12FCDE9-04FF-4E4F-9603-BEF904EF298F}"/>
              </a:ext>
            </a:extLst>
          </p:cNvPr>
          <p:cNvSpPr/>
          <p:nvPr/>
        </p:nvSpPr>
        <p:spPr>
          <a:xfrm>
            <a:off x="5932448" y="8174947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6140426-C379-414A-9494-B7844489AF10}"/>
              </a:ext>
            </a:extLst>
          </p:cNvPr>
          <p:cNvSpPr/>
          <p:nvPr/>
        </p:nvSpPr>
        <p:spPr>
          <a:xfrm>
            <a:off x="5932448" y="8331064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F9248F-10D2-B64B-A274-55208EC108D7}"/>
              </a:ext>
            </a:extLst>
          </p:cNvPr>
          <p:cNvSpPr/>
          <p:nvPr/>
        </p:nvSpPr>
        <p:spPr>
          <a:xfrm>
            <a:off x="5533319" y="8868538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B0D4D0-DD6D-6446-8A5B-1FA3B6DC612A}"/>
              </a:ext>
            </a:extLst>
          </p:cNvPr>
          <p:cNvSpPr/>
          <p:nvPr/>
        </p:nvSpPr>
        <p:spPr>
          <a:xfrm>
            <a:off x="5536580" y="9008975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3ACE1DF-BDD1-EE42-BF6E-EF78BDF1B78D}"/>
              </a:ext>
            </a:extLst>
          </p:cNvPr>
          <p:cNvSpPr/>
          <p:nvPr/>
        </p:nvSpPr>
        <p:spPr>
          <a:xfrm>
            <a:off x="5536580" y="9161830"/>
            <a:ext cx="150542" cy="159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E2350-726C-FC47-B549-7EF7CB3D4EB5}"/>
              </a:ext>
            </a:extLst>
          </p:cNvPr>
          <p:cNvSpPr txBox="1"/>
          <p:nvPr/>
        </p:nvSpPr>
        <p:spPr>
          <a:xfrm>
            <a:off x="5816000" y="9241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r>
              <a:rPr kumimoji="1"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29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/>
              <a:t>사용자 경험요소 분석 및 사용성 요소 분석에 따른 개선방안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EC9F2-F79F-324C-96B8-FE31FB78EF76}"/>
              </a:ext>
            </a:extLst>
          </p:cNvPr>
          <p:cNvSpPr txBox="1"/>
          <p:nvPr/>
        </p:nvSpPr>
        <p:spPr>
          <a:xfrm>
            <a:off x="161678" y="1540113"/>
            <a:ext cx="639294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로그인과 비회원주문조회 클릭 시 창이 변하는 것과 </a:t>
            </a:r>
            <a:r>
              <a:rPr kumimoji="1" lang="ko-KR" altLang="en-US" sz="1200" dirty="0" err="1"/>
              <a:t>버튼부분에</a:t>
            </a:r>
            <a:r>
              <a:rPr kumimoji="1" lang="ko-KR" altLang="en-US" sz="1200" dirty="0"/>
              <a:t> 색상 변화를 추가할 예정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아이디 저장과 자동로그인의 체크 박스는 추후 </a:t>
            </a:r>
            <a:r>
              <a:rPr kumimoji="1" lang="ko-KR" altLang="en-US" sz="1200" dirty="0" err="1"/>
              <a:t>체크표시로</a:t>
            </a:r>
            <a:r>
              <a:rPr kumimoji="1" lang="ko-KR" altLang="en-US" sz="1200" dirty="0"/>
              <a:t> 바꿀 예정이며 로그인과 회원가입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아이디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비밀번호 찾기도 추후 페이지 제작 후 링크 추가하여 해당 페이지로 연결 </a:t>
            </a:r>
            <a:r>
              <a:rPr kumimoji="1" lang="ko-KR" altLang="en-US" sz="1200"/>
              <a:t>시킬 예정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err="1"/>
              <a:t>sns</a:t>
            </a:r>
            <a:r>
              <a:rPr kumimoji="1" lang="ko-KR" altLang="en-US" sz="1200" dirty="0"/>
              <a:t> 계정 로그인도 해당 서비스에 맞게 계정 및 사이트로 연결 시킬 예정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98596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89</Words>
  <Application>Microsoft Macintosh PowerPoint</Application>
  <PresentationFormat>A4 용지(210x297mm)</PresentationFormat>
  <Paragraphs>19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한컴돋움</vt:lpstr>
      <vt:lpstr>맑은 고딕</vt:lpstr>
      <vt:lpstr>맑은 고딕</vt:lpstr>
      <vt:lpstr>Arial</vt:lpstr>
      <vt:lpstr>Calibri</vt:lpstr>
      <vt:lpstr>디자인 사용자 지정</vt:lpstr>
      <vt:lpstr>Office 테마</vt:lpstr>
      <vt:lpstr>PowerPoint 프레젠테이션</vt:lpstr>
      <vt:lpstr>01.  평가분석</vt:lpstr>
      <vt:lpstr>02.  평가분석</vt:lpstr>
      <vt:lpstr>02.  평가분석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 Hyun</cp:lastModifiedBy>
  <cp:revision>12</cp:revision>
  <dcterms:created xsi:type="dcterms:W3CDTF">2021-08-19T04:35:51Z</dcterms:created>
  <dcterms:modified xsi:type="dcterms:W3CDTF">2021-10-26T08:32:58Z</dcterms:modified>
</cp:coreProperties>
</file>