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5646"/>
  </p:normalViewPr>
  <p:slideViewPr>
    <p:cSldViewPr snapToGrid="0" snapToObjects="1">
      <p:cViewPr varScale="1">
        <p:scale>
          <a:sx n="118" d="100"/>
          <a:sy n="118" d="100"/>
        </p:scale>
        <p:origin x="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4D7C8-7377-8742-8FB6-F5C636939A1E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ECD27-4CDF-D643-B33D-47495F6E4E5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1772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마찬가지로 </a:t>
            </a:r>
            <a:r>
              <a:rPr kumimoji="1" lang="en-US" altLang="ko-Kore-KR" dirty="0"/>
              <a:t>scoring function</a:t>
            </a:r>
            <a:r>
              <a:rPr kumimoji="1" lang="ko-Kore-KR" altLang="en-US" dirty="0"/>
              <a:t>으로 </a:t>
            </a:r>
            <a:r>
              <a:rPr kumimoji="1" lang="en-US" altLang="ko-Kore-KR" dirty="0"/>
              <a:t>reinforcement learning </a:t>
            </a:r>
            <a:r>
              <a:rPr kumimoji="1" lang="ko-Kore-KR" altLang="en-US" dirty="0"/>
              <a:t>사용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ECD27-4CDF-D643-B33D-47495F6E4E5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383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09AEB-1F1F-854A-B370-7931AF450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B29CA-20B0-724F-B394-E7056F174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75EF1-1CD2-D64E-AF3A-D86F9C77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E765-695E-F24B-A380-212EA9C920CA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A5E64-CED8-2149-AE64-AB5CADAF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EA56E-CD06-094A-98EB-BC172FE7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4FC6-B571-2D40-80B4-BDC99CD841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301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EF038-901A-104D-9B51-0AF84246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740DB1-DBAC-D349-9812-BA81A7870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2E846-5927-4948-ADD1-96589386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E765-695E-F24B-A380-212EA9C920CA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A8341-FCB0-E640-957E-E8D496CA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1FE34-412E-F94F-A0BB-EEB5B5FA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4FC6-B571-2D40-80B4-BDC99CD841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39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BB5FBD-B59B-A94B-962B-A72B48AE3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6F9C40-C660-874C-824E-9BCBEDAE5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E5410-02A2-B241-83D7-E0B0F950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E765-695E-F24B-A380-212EA9C920CA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7AA20-1908-C742-90D8-62DEF2C5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54695-3E04-7A4B-AF72-3E40E0C2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4FC6-B571-2D40-80B4-BDC99CD841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989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A9A9D-E915-064A-B00B-576E5F80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EF544-0512-E449-8B0C-3F158AE1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E668D-8968-0749-848F-58FA56EA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E765-695E-F24B-A380-212EA9C920CA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6CB5A-76AD-E242-A1C8-E6096AD8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0983B-A904-FA4B-A86B-F071892E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4FC6-B571-2D40-80B4-BDC99CD841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032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9539A-2535-E944-B6E1-64C33741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DDBB5-72B9-2442-9EC0-40AE03FD4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AA476-81AD-2B49-B4CF-B892B7D4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E765-695E-F24B-A380-212EA9C920CA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0F4-7F6F-BD47-83CA-98726FA4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4499D-C9A2-A74F-BB2C-A92D32A0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4FC6-B571-2D40-80B4-BDC99CD841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68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EC288-8366-8940-97D6-90CFC139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C8D1F-8E91-5F47-AC30-826B8DDAB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47AF88-683B-B948-BBA6-155F10EE0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459F2-474F-6341-9BF4-F91351E7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E765-695E-F24B-A380-212EA9C920CA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715557-0B0D-6547-9595-2A160656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E0389-D571-3040-B569-9024E08C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4FC6-B571-2D40-80B4-BDC99CD841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666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4A448-5411-B64C-A77E-B34C745F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A0DFC-CD42-7F4B-BD18-945C3E59F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6EB65F-7A98-E24D-86CB-8C7DB7F7E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E1E473-E6FC-C54F-A942-A99A52207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271A96-6DC8-2A43-8062-DBCC6EF27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518ADF-C60A-724D-82D6-310A7C5D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E765-695E-F24B-A380-212EA9C920CA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9A37BC-5C14-9340-9549-FF05438D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BE35BF-49C4-B24C-9C9C-760B4940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4FC6-B571-2D40-80B4-BDC99CD841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09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6C45D-9103-334A-AFC0-F768A1C0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3EC903-2F2B-1743-98CB-CDC73F2E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E765-695E-F24B-A380-212EA9C920CA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90F48E-2480-1444-A720-F7B3A61B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80E762-E281-044F-9F35-C3F461C6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4FC6-B571-2D40-80B4-BDC99CD841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579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EF5219-EE23-F844-98A5-31F0AB4F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E765-695E-F24B-A380-212EA9C920CA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88707F-7184-514B-98C4-E11A9C8C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0E40B4-F3A2-2846-9C4C-1623BE02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4FC6-B571-2D40-80B4-BDC99CD841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550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757B1-3576-9947-9D1D-D2EFCFFB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C27EB-8AC6-D148-B21A-A0E3B178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1BABB9-6DE2-0343-BBA3-CE40C6403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1F875-639A-F547-9871-0F319BD6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E765-695E-F24B-A380-212EA9C920CA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2EE90-6300-9E44-8171-7FB5C8A2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422DE6-BECC-8E45-A031-397F2E08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4FC6-B571-2D40-80B4-BDC99CD841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448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E35AD-77AC-404F-8537-D2B22E59F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2E034D-F3E2-244B-AFF7-804091D63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3508A-3DD7-1449-B80E-5053B19FF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76404-A2F5-5141-A3D7-5B7BE8F4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E765-695E-F24B-A380-212EA9C920CA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A50152-8DDB-C94B-ABE9-58FBBBAE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27C76-50D6-6A4C-9120-AF7D2BEE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4FC6-B571-2D40-80B4-BDC99CD841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0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C8311A-AC82-A646-8687-26369456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C8101-893B-4F4C-9F35-D3C61ABC0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48F55-D9EC-1B4C-80FF-7B572856A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E765-695E-F24B-A380-212EA9C920CA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B8EA6-02EA-EF45-A583-95A6A216B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A39B9-0075-2D4A-8B01-33B13773B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F4FC6-B571-2D40-80B4-BDC99CD841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470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13F43-60FF-7443-A7C6-D7C0F0D36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210315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02B522-A8A8-A34F-97E1-DB43CC672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734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2B2F8-4477-5D41-A44E-F38D3E1D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text segmentation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2C6E8-B5C6-484E-8677-C8D51B743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707"/>
            <a:ext cx="4932405" cy="4351338"/>
          </a:xfrm>
        </p:spPr>
        <p:txBody>
          <a:bodyPr>
            <a:normAutofit/>
          </a:bodyPr>
          <a:lstStyle/>
          <a:p>
            <a:r>
              <a:rPr kumimoji="1" lang="ko-Kore-KR" altLang="en-US" sz="2000" dirty="0"/>
              <a:t>강신재 </a:t>
            </a:r>
            <a:r>
              <a:rPr kumimoji="1" lang="en-US" altLang="ko-Kore-KR" sz="2000" dirty="0"/>
              <a:t>&lt;</a:t>
            </a:r>
            <a:r>
              <a:rPr kumimoji="1" lang="ko-Kore-KR" altLang="en-US" sz="2000" dirty="0"/>
              <a:t>해방촌 가는 길</a:t>
            </a:r>
            <a:r>
              <a:rPr kumimoji="1" lang="en-US" altLang="ko-Kore-KR" sz="2000" dirty="0"/>
              <a:t>&gt;</a:t>
            </a:r>
          </a:p>
          <a:p>
            <a:pPr lvl="1"/>
            <a:r>
              <a:rPr kumimoji="1" lang="ko-Kore-KR" altLang="en-US" sz="1600" dirty="0"/>
              <a:t>균일한 길이로 </a:t>
            </a:r>
            <a:r>
              <a:rPr kumimoji="1" lang="en-US" altLang="ko-Kore-KR" sz="1600" dirty="0"/>
              <a:t>segmentation</a:t>
            </a:r>
            <a:endParaRPr kumimoji="1" lang="ko-Kore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65F4D8-AC03-B745-9F13-2D225576A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96" y="1359806"/>
            <a:ext cx="8058005" cy="513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25E9E-FFDD-F444-9C1E-8F154B47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정리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27F0F-8610-7944-BD48-53D10D42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RL + Summarization</a:t>
            </a:r>
          </a:p>
          <a:p>
            <a:pPr lvl="1"/>
            <a:r>
              <a:rPr kumimoji="1" lang="en-US" altLang="ko-Kore-KR" dirty="0"/>
              <a:t>scoring function</a:t>
            </a:r>
          </a:p>
          <a:p>
            <a:pPr lvl="2"/>
            <a:r>
              <a:rPr kumimoji="1" lang="en-US" altLang="ko-Kore-KR" dirty="0"/>
              <a:t>greedy summary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샘플링 </a:t>
            </a:r>
            <a:r>
              <a:rPr kumimoji="1" lang="en-US" altLang="ko-KR" dirty="0"/>
              <a:t>summary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reward </a:t>
            </a:r>
            <a:r>
              <a:rPr kumimoji="1" lang="ko-KR" altLang="en-US" dirty="0"/>
              <a:t>계산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summarizer</a:t>
            </a:r>
          </a:p>
          <a:p>
            <a:pPr lvl="2"/>
            <a:endParaRPr kumimoji="1" lang="en-US" altLang="ko-Kore-KR" dirty="0"/>
          </a:p>
        </p:txBody>
      </p:sp>
      <p:pic>
        <p:nvPicPr>
          <p:cNvPr id="1026" name="Picture 2" descr="GitHub - CannyLab/summary_loop: Codebase for the Summary Loop paper at  ACL2020">
            <a:extLst>
              <a:ext uri="{FF2B5EF4-FFF2-40B4-BE49-F238E27FC236}">
                <a16:creationId xmlns:a16="http://schemas.microsoft.com/office/drawing/2014/main" id="{A8E67CA2-82EB-CA43-87C6-55FD087DE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103" y="2490192"/>
            <a:ext cx="3376175" cy="243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333962-C8C1-4441-9D0B-757173E9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19" y="0"/>
            <a:ext cx="3614072" cy="1968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EB329-E8C0-FD46-881E-AEB43BB5903B}"/>
              </a:ext>
            </a:extLst>
          </p:cNvPr>
          <p:cNvSpPr txBox="1"/>
          <p:nvPr/>
        </p:nvSpPr>
        <p:spPr>
          <a:xfrm>
            <a:off x="6693102" y="1966972"/>
            <a:ext cx="39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1400" dirty="0"/>
              <a:t>A DEEP REINFORCED MODEL FOR ABSTRACTIVE SUMMARIZATION(2017)</a:t>
            </a:r>
            <a:endParaRPr kumimoji="1"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A60FC9-3EC6-F44A-84C4-CD2D76C544E4}"/>
              </a:ext>
            </a:extLst>
          </p:cNvPr>
          <p:cNvSpPr txBox="1"/>
          <p:nvPr/>
        </p:nvSpPr>
        <p:spPr>
          <a:xfrm>
            <a:off x="9703091" y="544579"/>
            <a:ext cx="2069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" altLang="ko-Kore-KR" sz="1400" dirty="0"/>
              <a:t>loss = </a:t>
            </a:r>
            <a:r>
              <a:rPr kumimoji="1" lang="el-GR" altLang="ko-Kore-KR" sz="1400" dirty="0"/>
              <a:t>γ</a:t>
            </a:r>
            <a:r>
              <a:rPr kumimoji="1" lang="en-US" altLang="ko-Kore-KR" sz="1400" dirty="0"/>
              <a:t> </a:t>
            </a:r>
            <a:r>
              <a:rPr kumimoji="1" lang="en" altLang="ko-Kore-KR" sz="1400" dirty="0"/>
              <a:t>supervised + (1-</a:t>
            </a:r>
            <a:r>
              <a:rPr kumimoji="1" lang="el-GR" altLang="ko-Kore-KR" sz="1400" dirty="0"/>
              <a:t>γ</a:t>
            </a:r>
            <a:r>
              <a:rPr kumimoji="1" lang="en-US" altLang="ko-Kore-KR" sz="1400" dirty="0"/>
              <a:t>)reinforced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400" dirty="0"/>
              <a:t>reinforced = greedy - sampling</a:t>
            </a:r>
            <a:endParaRPr kumimoji="1" lang="el-GR" altLang="ko-Kore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B8E584-4027-384B-824C-92B91B920DBE}"/>
              </a:ext>
            </a:extLst>
          </p:cNvPr>
          <p:cNvSpPr txBox="1"/>
          <p:nvPr/>
        </p:nvSpPr>
        <p:spPr>
          <a:xfrm>
            <a:off x="7651082" y="3154759"/>
            <a:ext cx="156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reinforced = greedy - sampling</a:t>
            </a:r>
            <a:endParaRPr kumimoji="1" lang="el-GR" altLang="ko-Kore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F635A7-17B3-8E40-9B6E-741B321CEF37}"/>
              </a:ext>
            </a:extLst>
          </p:cNvPr>
          <p:cNvSpPr/>
          <p:nvPr/>
        </p:nvSpPr>
        <p:spPr>
          <a:xfrm>
            <a:off x="9217123" y="4930071"/>
            <a:ext cx="26192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/>
              <a:t>The Summary Loop: Learning to Write Abstractive Summaries Without Examples(2020)</a:t>
            </a:r>
            <a:endParaRPr lang="ko-Kore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F314F09-6C3F-E245-8249-8B6815BBA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22" y="3776952"/>
            <a:ext cx="4138397" cy="24000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3875736-12B2-144A-9956-14052BA14151}"/>
              </a:ext>
            </a:extLst>
          </p:cNvPr>
          <p:cNvSpPr/>
          <p:nvPr/>
        </p:nvSpPr>
        <p:spPr>
          <a:xfrm>
            <a:off x="4196087" y="5668735"/>
            <a:ext cx="33761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extractor </a:t>
            </a:r>
            <a:r>
              <a:rPr kumimoji="1" lang="ko-Kore-KR" altLang="en-US" sz="1400" dirty="0"/>
              <a:t>부분에 대해 강화학습으로 학습을 진행</a:t>
            </a:r>
            <a:r>
              <a:rPr kumimoji="1" lang="en-US" altLang="ko-KR" sz="1400" dirty="0"/>
              <a:t>: MDP </a:t>
            </a:r>
            <a:r>
              <a:rPr kumimoji="1" lang="ko-KR" altLang="en-US" sz="1400" dirty="0"/>
              <a:t>이용</a:t>
            </a:r>
            <a:endParaRPr kumimoji="1"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현재 </a:t>
            </a:r>
            <a:r>
              <a:rPr kumimoji="1" lang="en-US" altLang="ko-Kore-KR" sz="1400" dirty="0"/>
              <a:t>state</a:t>
            </a:r>
            <a:r>
              <a:rPr kumimoji="1" lang="ko-Kore-KR" altLang="en-US" sz="1400" dirty="0"/>
              <a:t>를 관측하고</a:t>
            </a:r>
            <a:r>
              <a:rPr kumimoji="1" lang="en-US" altLang="ko-Kore-KR" sz="1400" dirty="0"/>
              <a:t>, action(</a:t>
            </a:r>
            <a:r>
              <a:rPr kumimoji="1" lang="ko-Kore-KR" altLang="en-US" sz="1400" dirty="0"/>
              <a:t>문장 선택</a:t>
            </a:r>
            <a:r>
              <a:rPr kumimoji="1" lang="en-US" altLang="ko-Kore-KR" sz="1400" dirty="0"/>
              <a:t>) </a:t>
            </a:r>
            <a:r>
              <a:rPr kumimoji="1" lang="ko-Kore-KR" altLang="en-US" sz="1400" dirty="0"/>
              <a:t>수행</a:t>
            </a:r>
            <a:endParaRPr kumimoji="1" lang="en-US" altLang="ko-Kore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73F7F4-44A2-7647-801F-9E5C08FCF443}"/>
              </a:ext>
            </a:extLst>
          </p:cNvPr>
          <p:cNvSpPr/>
          <p:nvPr/>
        </p:nvSpPr>
        <p:spPr>
          <a:xfrm>
            <a:off x="412119" y="6237798"/>
            <a:ext cx="4081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sz="1400" dirty="0"/>
              <a:t>Fast</a:t>
            </a:r>
            <a:r>
              <a:rPr kumimoji="1" lang="ko-Kore-KR" altLang="en-US" sz="1400" dirty="0"/>
              <a:t> </a:t>
            </a:r>
            <a:r>
              <a:rPr kumimoji="1" lang="en-US" altLang="ko-Kore-KR" sz="1400" dirty="0"/>
              <a:t>A</a:t>
            </a:r>
            <a:r>
              <a:rPr kumimoji="1" lang="en-US" altLang="ko-KR" sz="1400" dirty="0"/>
              <a:t>bstractive Summarization with Reinforce-Selected Sentence Rewriting(2018): ACL 2018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935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943A5-2349-994E-A849-AAF1425F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A9E6B-30A5-4348-99CC-4696A00E4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인코더</a:t>
            </a:r>
            <a:endParaRPr kumimoji="1" lang="en-US" altLang="ko-Kore-KR" sz="2400" dirty="0"/>
          </a:p>
          <a:p>
            <a:pPr lvl="1"/>
            <a:r>
              <a:rPr kumimoji="1" lang="en-US" altLang="ko-Kore-KR" sz="2000" dirty="0"/>
              <a:t>representation: hierarchical </a:t>
            </a:r>
            <a:r>
              <a:rPr kumimoji="1" lang="ko-KR" altLang="en-US" sz="2000" dirty="0"/>
              <a:t>구조 사용해 표현</a:t>
            </a:r>
            <a:endParaRPr kumimoji="1" lang="en-US" altLang="ko-KR" sz="2000" dirty="0"/>
          </a:p>
          <a:p>
            <a:pPr lvl="2"/>
            <a:r>
              <a:rPr kumimoji="1" lang="ko-KR" altLang="en-US" sz="1800" dirty="0"/>
              <a:t>단어 </a:t>
            </a:r>
            <a:r>
              <a:rPr kumimoji="1" lang="en-US" altLang="ko-KR" sz="1800" dirty="0"/>
              <a:t>=&gt;</a:t>
            </a:r>
            <a:r>
              <a:rPr kumimoji="1" lang="ko-KR" altLang="en-US" sz="1800" dirty="0"/>
              <a:t> 문장 </a:t>
            </a:r>
            <a:r>
              <a:rPr kumimoji="1" lang="en-US" altLang="ko-KR" sz="1800" dirty="0"/>
              <a:t>=&gt;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segmentation =&gt; document</a:t>
            </a:r>
          </a:p>
          <a:p>
            <a:pPr lvl="1"/>
            <a:r>
              <a:rPr kumimoji="1" lang="en-US" altLang="ko-KR" sz="2000" dirty="0"/>
              <a:t>intra-attention </a:t>
            </a:r>
            <a:r>
              <a:rPr kumimoji="1" lang="ko-KR" altLang="en-US" sz="2000" dirty="0"/>
              <a:t>모델</a:t>
            </a:r>
            <a:endParaRPr kumimoji="1" lang="en-US" altLang="ko-KR" sz="2000" dirty="0"/>
          </a:p>
          <a:p>
            <a:pPr lvl="2"/>
            <a:r>
              <a:rPr kumimoji="1" lang="ko-KR" altLang="en-US" sz="1800" dirty="0"/>
              <a:t>특정 </a:t>
            </a:r>
            <a:r>
              <a:rPr kumimoji="1" lang="en-US" altLang="ko-KR" sz="1800" dirty="0"/>
              <a:t>encoded input sequence</a:t>
            </a:r>
            <a:r>
              <a:rPr kumimoji="1" lang="ko-KR" altLang="en-US" sz="1800" dirty="0"/>
              <a:t>에 </a:t>
            </a:r>
            <a:r>
              <a:rPr kumimoji="1" lang="en-US" altLang="ko-KR" sz="1800" dirty="0"/>
              <a:t>attend</a:t>
            </a:r>
            <a:r>
              <a:rPr kumimoji="1" lang="ko-KR" altLang="en-US" sz="1800" dirty="0"/>
              <a:t>할 수 있도록 </a:t>
            </a:r>
            <a:r>
              <a:rPr kumimoji="1" lang="ko-KR" altLang="en-US" sz="1800" dirty="0" err="1"/>
              <a:t>만들어줌</a:t>
            </a:r>
            <a:endParaRPr kumimoji="1" lang="en-US" altLang="ko-KR" sz="1800" dirty="0"/>
          </a:p>
          <a:p>
            <a:pPr lvl="2"/>
            <a:r>
              <a:rPr kumimoji="1" lang="ko-KR" altLang="en-US" sz="1800" dirty="0"/>
              <a:t>이전 시각에 생성된 단어와 </a:t>
            </a:r>
            <a:r>
              <a:rPr kumimoji="1" lang="ko-KR" altLang="en-US" sz="1800" dirty="0" err="1"/>
              <a:t>디코더의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hidden state </a:t>
            </a:r>
            <a:r>
              <a:rPr kumimoji="1" lang="ko-KR" altLang="en-US" sz="1800" dirty="0"/>
              <a:t>고려</a:t>
            </a:r>
            <a:endParaRPr kumimoji="1" lang="en-US" altLang="ko-KR" sz="1800" dirty="0"/>
          </a:p>
          <a:p>
            <a:pPr lvl="2"/>
            <a:r>
              <a:rPr kumimoji="1" lang="ko-KR" altLang="en-US" sz="1800" dirty="0"/>
              <a:t>이를 이용해서 특정 </a:t>
            </a:r>
            <a:r>
              <a:rPr kumimoji="1" lang="en-US" altLang="ko-KR" sz="1800" dirty="0"/>
              <a:t>segmentation</a:t>
            </a:r>
            <a:r>
              <a:rPr kumimoji="1" lang="ko-KR" altLang="en-US" sz="1800" dirty="0"/>
              <a:t>에 좀 더 고려할 수 있도록 만들어주기</a:t>
            </a:r>
            <a:endParaRPr kumimoji="1" lang="en-US" altLang="ko-KR" sz="1800" dirty="0"/>
          </a:p>
          <a:p>
            <a:r>
              <a:rPr kumimoji="1" lang="ko-KR" altLang="en-US" sz="2400" dirty="0" err="1"/>
              <a:t>디코더</a:t>
            </a:r>
            <a:endParaRPr kumimoji="1" lang="en-US" altLang="ko-KR" sz="2400" dirty="0"/>
          </a:p>
          <a:p>
            <a:pPr lvl="1"/>
            <a:r>
              <a:rPr kumimoji="1" lang="en-US" altLang="ko-KR" sz="2000" dirty="0"/>
              <a:t>scoring function: greedy - sampling</a:t>
            </a:r>
          </a:p>
          <a:p>
            <a:pPr lvl="1"/>
            <a:r>
              <a:rPr kumimoji="1" lang="ko-KR" altLang="en-US" sz="2000" dirty="0"/>
              <a:t>기존의 연구들에서는 </a:t>
            </a:r>
            <a:r>
              <a:rPr kumimoji="1" lang="en-US" altLang="ko-KR" sz="2000" dirty="0"/>
              <a:t>supervised </a:t>
            </a:r>
            <a:r>
              <a:rPr kumimoji="1" lang="ko-KR" altLang="en-US" sz="2000" dirty="0"/>
              <a:t>과정을 빼기 위해 </a:t>
            </a:r>
            <a:r>
              <a:rPr kumimoji="1" lang="en-US" altLang="ko-KR" sz="2000" dirty="0"/>
              <a:t>masking</a:t>
            </a:r>
            <a:r>
              <a:rPr kumimoji="1" lang="ko-KR" altLang="en-US" sz="2000" dirty="0"/>
              <a:t>이나 </a:t>
            </a:r>
            <a:r>
              <a:rPr kumimoji="1" lang="en-US" altLang="ko-KR" sz="2000" dirty="0"/>
              <a:t>denoising </a:t>
            </a:r>
            <a:r>
              <a:rPr kumimoji="1" lang="ko-KR" altLang="en-US" sz="2000" dirty="0"/>
              <a:t>진행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8114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094B86C-8288-784D-9F75-4774632EB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920" y="1218829"/>
            <a:ext cx="7990159" cy="540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CC6BE47-A744-4145-871F-D5E0F69F6085}"/>
              </a:ext>
            </a:extLst>
          </p:cNvPr>
          <p:cNvSpPr/>
          <p:nvPr/>
        </p:nvSpPr>
        <p:spPr>
          <a:xfrm>
            <a:off x="454702" y="8956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" altLang="ko-Kore-KR" dirty="0"/>
              <a:t>Deep Communicating Agents for Abstractive Summarization paragraphs(2018):  NAACL-HLT 2018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291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[T] 4">
            <a:extLst>
              <a:ext uri="{FF2B5EF4-FFF2-40B4-BE49-F238E27FC236}">
                <a16:creationId xmlns:a16="http://schemas.microsoft.com/office/drawing/2014/main" id="{40591C37-BDDF-7343-9180-BBF1B9F3BF55}"/>
              </a:ext>
            </a:extLst>
          </p:cNvPr>
          <p:cNvSpPr/>
          <p:nvPr/>
        </p:nvSpPr>
        <p:spPr>
          <a:xfrm>
            <a:off x="193700" y="6011056"/>
            <a:ext cx="1840997" cy="6397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segmentation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A5C65-F4BC-FB48-BBA6-FF1F4E32A148}"/>
              </a:ext>
            </a:extLst>
          </p:cNvPr>
          <p:cNvSpPr txBox="1"/>
          <p:nvPr/>
        </p:nvSpPr>
        <p:spPr>
          <a:xfrm>
            <a:off x="78335" y="4533728"/>
            <a:ext cx="1840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word embedding </a:t>
            </a:r>
            <a:r>
              <a:rPr kumimoji="1" lang="ko-Kore-KR" altLang="en-US" dirty="0"/>
              <a:t>사용해 </a:t>
            </a:r>
            <a:r>
              <a:rPr kumimoji="1" lang="en-US" altLang="ko-Kore-KR" dirty="0"/>
              <a:t>semantically optimal segment </a:t>
            </a:r>
            <a:r>
              <a:rPr kumimoji="1" lang="ko-Kore-KR" altLang="en-US" dirty="0"/>
              <a:t>찾기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89BFB9-F135-8545-809C-C5F4F0162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14"/>
          <a:stretch/>
        </p:blipFill>
        <p:spPr>
          <a:xfrm>
            <a:off x="9174453" y="2238359"/>
            <a:ext cx="2522523" cy="367465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98AE94A-32D6-7A41-A042-397939E56224}"/>
              </a:ext>
            </a:extLst>
          </p:cNvPr>
          <p:cNvGrpSpPr/>
          <p:nvPr/>
        </p:nvGrpSpPr>
        <p:grpSpPr>
          <a:xfrm>
            <a:off x="5536345" y="443153"/>
            <a:ext cx="3858729" cy="5309285"/>
            <a:chOff x="4511095" y="1196547"/>
            <a:chExt cx="3858729" cy="5309285"/>
          </a:xfrm>
        </p:grpSpPr>
        <p:pic>
          <p:nvPicPr>
            <p:cNvPr id="3074" name="Picture 2" descr="Attention in Neural Networks - 15. Hierarchical Attention (1) · Buomsoo Kim">
              <a:extLst>
                <a:ext uri="{FF2B5EF4-FFF2-40B4-BE49-F238E27FC236}">
                  <a16:creationId xmlns:a16="http://schemas.microsoft.com/office/drawing/2014/main" id="{F6C39577-48F6-DE4B-B8E0-D0A163F5EE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88" b="-1"/>
            <a:stretch/>
          </p:blipFill>
          <p:spPr bwMode="auto">
            <a:xfrm>
              <a:off x="4511095" y="2761735"/>
              <a:ext cx="3656950" cy="3744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Attention in Neural Networks - 15. Hierarchical Attention (1) · Buomsoo Kim">
              <a:extLst>
                <a:ext uri="{FF2B5EF4-FFF2-40B4-BE49-F238E27FC236}">
                  <a16:creationId xmlns:a16="http://schemas.microsoft.com/office/drawing/2014/main" id="{B0B8D6C3-CE18-A04F-8DF9-AF4EEBA563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88" b="45037"/>
            <a:stretch/>
          </p:blipFill>
          <p:spPr bwMode="auto">
            <a:xfrm>
              <a:off x="4511095" y="1196547"/>
              <a:ext cx="3656950" cy="1806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23FAEA-FCF9-1544-9F71-F46688C7CE6F}"/>
                </a:ext>
              </a:extLst>
            </p:cNvPr>
            <p:cNvSpPr txBox="1"/>
            <p:nvPr/>
          </p:nvSpPr>
          <p:spPr>
            <a:xfrm>
              <a:off x="7414260" y="2351424"/>
              <a:ext cx="93498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/>
                <a:t>segmantation</a:t>
              </a:r>
              <a:r>
                <a:rPr kumimoji="1" lang="en-US" altLang="ko-Kore-KR" sz="1000" dirty="0"/>
                <a:t> encoder</a:t>
              </a:r>
              <a:endParaRPr kumimoji="1" lang="ko-Kore-KR" alt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CA91D9D-28CE-DF4E-ADBA-F51E5EA78AAF}"/>
                </a:ext>
              </a:extLst>
            </p:cNvPr>
            <p:cNvSpPr txBox="1"/>
            <p:nvPr/>
          </p:nvSpPr>
          <p:spPr>
            <a:xfrm>
              <a:off x="7434842" y="1615636"/>
              <a:ext cx="93498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/>
                <a:t>segmantation</a:t>
              </a:r>
              <a:r>
                <a:rPr kumimoji="1" lang="en-US" altLang="ko-Kore-KR" sz="1000" dirty="0"/>
                <a:t> attention</a:t>
              </a:r>
              <a:endParaRPr kumimoji="1" lang="ko-Kore-KR" altLang="en-US" sz="10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1E9F60A-AC16-874D-BE3C-77A93439832D}"/>
              </a:ext>
            </a:extLst>
          </p:cNvPr>
          <p:cNvSpPr txBox="1"/>
          <p:nvPr/>
        </p:nvSpPr>
        <p:spPr>
          <a:xfrm>
            <a:off x="10625959" y="4272118"/>
            <a:ext cx="156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reinforced = greedy - sampling</a:t>
            </a:r>
            <a:endParaRPr kumimoji="1" lang="el-GR" altLang="ko-Kore-KR" sz="14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D720E7D-6F15-AC4F-983F-37AB8448AC22}"/>
              </a:ext>
            </a:extLst>
          </p:cNvPr>
          <p:cNvGrpSpPr/>
          <p:nvPr/>
        </p:nvGrpSpPr>
        <p:grpSpPr>
          <a:xfrm>
            <a:off x="1764030" y="443153"/>
            <a:ext cx="3858729" cy="5309285"/>
            <a:chOff x="4511095" y="1196547"/>
            <a:chExt cx="3858729" cy="5309285"/>
          </a:xfrm>
        </p:grpSpPr>
        <p:pic>
          <p:nvPicPr>
            <p:cNvPr id="23" name="Picture 2" descr="Attention in Neural Networks - 15. Hierarchical Attention (1) · Buomsoo Kim">
              <a:extLst>
                <a:ext uri="{FF2B5EF4-FFF2-40B4-BE49-F238E27FC236}">
                  <a16:creationId xmlns:a16="http://schemas.microsoft.com/office/drawing/2014/main" id="{B711163F-00F0-B84F-8000-6ABB6F55B5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88" b="-1"/>
            <a:stretch/>
          </p:blipFill>
          <p:spPr bwMode="auto">
            <a:xfrm>
              <a:off x="4511095" y="2761735"/>
              <a:ext cx="3656950" cy="3744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Attention in Neural Networks - 15. Hierarchical Attention (1) · Buomsoo Kim">
              <a:extLst>
                <a:ext uri="{FF2B5EF4-FFF2-40B4-BE49-F238E27FC236}">
                  <a16:creationId xmlns:a16="http://schemas.microsoft.com/office/drawing/2014/main" id="{4DDD4B77-74AA-E44D-9525-D5A11F097E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88" b="45037"/>
            <a:stretch/>
          </p:blipFill>
          <p:spPr bwMode="auto">
            <a:xfrm>
              <a:off x="4511095" y="1196547"/>
              <a:ext cx="3656950" cy="1806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CEB8CB-6476-C046-AEDA-3439217301EF}"/>
                </a:ext>
              </a:extLst>
            </p:cNvPr>
            <p:cNvSpPr txBox="1"/>
            <p:nvPr/>
          </p:nvSpPr>
          <p:spPr>
            <a:xfrm>
              <a:off x="7414260" y="2351424"/>
              <a:ext cx="93498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/>
                <a:t>segmantation</a:t>
              </a:r>
              <a:r>
                <a:rPr kumimoji="1" lang="en-US" altLang="ko-Kore-KR" sz="1000" dirty="0"/>
                <a:t> encoder</a:t>
              </a:r>
              <a:endParaRPr kumimoji="1" lang="ko-Kore-KR" altLang="en-US" sz="1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E988245-2F09-D54C-BB6D-D19664015F26}"/>
                </a:ext>
              </a:extLst>
            </p:cNvPr>
            <p:cNvSpPr txBox="1"/>
            <p:nvPr/>
          </p:nvSpPr>
          <p:spPr>
            <a:xfrm>
              <a:off x="7434842" y="1615636"/>
              <a:ext cx="93498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/>
                <a:t>segmantation</a:t>
              </a:r>
              <a:r>
                <a:rPr kumimoji="1" lang="en-US" altLang="ko-Kore-KR" sz="1000" dirty="0"/>
                <a:t> attention</a:t>
              </a:r>
              <a:endParaRPr kumimoji="1" lang="ko-Kore-KR" altLang="en-US" sz="1000" dirty="0"/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4926C34-EAEA-324E-AFBA-38386C43F059}"/>
              </a:ext>
            </a:extLst>
          </p:cNvPr>
          <p:cNvCxnSpPr>
            <a:stCxn id="5" idx="3"/>
            <a:endCxn id="23" idx="2"/>
          </p:cNvCxnSpPr>
          <p:nvPr/>
        </p:nvCxnSpPr>
        <p:spPr>
          <a:xfrm flipV="1">
            <a:off x="1954725" y="5752438"/>
            <a:ext cx="1637780" cy="57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F59C460-0A51-FE49-B84E-129693B6F525}"/>
              </a:ext>
            </a:extLst>
          </p:cNvPr>
          <p:cNvCxnSpPr>
            <a:stCxn id="5" idx="3"/>
            <a:endCxn id="3074" idx="2"/>
          </p:cNvCxnSpPr>
          <p:nvPr/>
        </p:nvCxnSpPr>
        <p:spPr>
          <a:xfrm flipV="1">
            <a:off x="1954725" y="5752438"/>
            <a:ext cx="5410095" cy="57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821E2752-4FC0-1446-8355-57A4699C106C}"/>
              </a:ext>
            </a:extLst>
          </p:cNvPr>
          <p:cNvCxnSpPr>
            <a:cxnSpLocks/>
            <a:stCxn id="24" idx="0"/>
            <a:endCxn id="36" idx="0"/>
          </p:cNvCxnSpPr>
          <p:nvPr/>
        </p:nvCxnSpPr>
        <p:spPr>
          <a:xfrm rot="16200000" flipH="1">
            <a:off x="5768155" y="-1732497"/>
            <a:ext cx="1695356" cy="6046657"/>
          </a:xfrm>
          <a:prstGeom prst="bentConnector3">
            <a:avLst>
              <a:gd name="adj1" fmla="val -1348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8A8CEB5C-F878-2E4D-8BBD-36CAD4D3688E}"/>
              </a:ext>
            </a:extLst>
          </p:cNvPr>
          <p:cNvCxnSpPr>
            <a:cxnSpLocks/>
          </p:cNvCxnSpPr>
          <p:nvPr/>
        </p:nvCxnSpPr>
        <p:spPr>
          <a:xfrm>
            <a:off x="7090348" y="196770"/>
            <a:ext cx="0" cy="273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DE0993A0-C657-F14D-8118-7F622B8ECB45}"/>
              </a:ext>
            </a:extLst>
          </p:cNvPr>
          <p:cNvSpPr/>
          <p:nvPr/>
        </p:nvSpPr>
        <p:spPr>
          <a:xfrm>
            <a:off x="9288494" y="2138509"/>
            <a:ext cx="701336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/>
              <a:t>인코더 문맥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882BDE4-2945-2647-B97B-32EC36F69D14}"/>
              </a:ext>
            </a:extLst>
          </p:cNvPr>
          <p:cNvSpPr/>
          <p:nvPr/>
        </p:nvSpPr>
        <p:spPr>
          <a:xfrm>
            <a:off x="9174453" y="2615878"/>
            <a:ext cx="1011269" cy="45141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AFE2C2-7172-9848-A538-912D4554F4E1}"/>
              </a:ext>
            </a:extLst>
          </p:cNvPr>
          <p:cNvSpPr txBox="1"/>
          <p:nvPr/>
        </p:nvSpPr>
        <p:spPr>
          <a:xfrm>
            <a:off x="10081549" y="2338879"/>
            <a:ext cx="211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디코더 문맥 </a:t>
            </a:r>
            <a:r>
              <a:rPr kumimoji="1" lang="en-US" altLang="ko-Kore-KR" sz="1200" dirty="0"/>
              <a:t>+ </a:t>
            </a:r>
            <a:r>
              <a:rPr kumimoji="1" lang="ko-Kore-KR" altLang="en-US" sz="1200" dirty="0"/>
              <a:t>은닉 상태</a:t>
            </a:r>
            <a:endParaRPr kumimoji="1" lang="en-US" altLang="ko-Kore-KR" sz="1200" dirty="0"/>
          </a:p>
        </p:txBody>
      </p:sp>
    </p:spTree>
    <p:extLst>
      <p:ext uri="{BB962C8B-B14F-4D97-AF65-F5344CB8AC3E}">
        <p14:creationId xmlns:p14="http://schemas.microsoft.com/office/powerpoint/2010/main" val="126963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214</Words>
  <Application>Microsoft Macintosh PowerPoint</Application>
  <PresentationFormat>와이드스크린</PresentationFormat>
  <Paragraphs>40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210315</vt:lpstr>
      <vt:lpstr>text segmentation</vt:lpstr>
      <vt:lpstr>정리</vt:lpstr>
      <vt:lpstr>계획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210315</dc:title>
  <dc:creator>BaeHyun Jin</dc:creator>
  <cp:lastModifiedBy>BaeHyun Jin</cp:lastModifiedBy>
  <cp:revision>10</cp:revision>
  <dcterms:created xsi:type="dcterms:W3CDTF">2021-03-15T08:44:32Z</dcterms:created>
  <dcterms:modified xsi:type="dcterms:W3CDTF">2021-03-29T05:34:21Z</dcterms:modified>
</cp:coreProperties>
</file>