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0" r:id="rId5"/>
    <p:sldId id="262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0"/>
    <p:restoredTop sz="87760"/>
  </p:normalViewPr>
  <p:slideViewPr>
    <p:cSldViewPr snapToGrid="0" snapToObjects="1">
      <p:cViewPr varScale="1">
        <p:scale>
          <a:sx n="140" d="100"/>
          <a:sy n="140" d="100"/>
        </p:scale>
        <p:origin x="1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5739B-15B3-CD49-B2A3-25706345E269}" type="datetimeFigureOut">
              <a:rPr kumimoji="1" lang="ko-Kore-KR" altLang="en-US" smtClean="0"/>
              <a:t>2021. 3. 26.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DE714-7E53-C049-A85C-6B5890BFF33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8296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hi: </a:t>
            </a:r>
            <a:r>
              <a:rPr kumimoji="1" lang="ko-Kore-KR" altLang="en-US" dirty="0"/>
              <a:t>문장</a:t>
            </a:r>
            <a:r>
              <a:rPr kumimoji="1" lang="ko-KR" altLang="en-US" dirty="0"/>
              <a:t> </a:t>
            </a:r>
            <a:r>
              <a:rPr kumimoji="1" lang="en-US" altLang="ko-KR" dirty="0"/>
              <a:t>hidden vector</a:t>
            </a:r>
          </a:p>
          <a:p>
            <a:r>
              <a:rPr kumimoji="1" lang="en-US" altLang="ko-Kore-KR" dirty="0" err="1"/>
              <a:t>zt</a:t>
            </a:r>
            <a:r>
              <a:rPr kumimoji="1" lang="en-US" altLang="ko-Kore-KR" dirty="0"/>
              <a:t>: hidden state of LSTM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copy-or-rewrite mechanism</a:t>
            </a:r>
            <a:r>
              <a:rPr kumimoji="1" lang="ko-Kore-KR" altLang="en-US" dirty="0"/>
              <a:t>에는두가지 어려움이 존재합니다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DE714-7E53-C049-A85C-6B5890BFF33A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0522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DE714-7E53-C049-A85C-6B5890BFF33A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7040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DE714-7E53-C049-A85C-6B5890BFF33A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8296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DE714-7E53-C049-A85C-6B5890BFF33A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2073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DE714-7E53-C049-A85C-6B5890BFF33A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7078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DE714-7E53-C049-A85C-6B5890BFF33A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320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20DE6-155E-D941-BFB3-C8AD09EB7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405B4-E3ED-3046-A6EA-97914A59E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00C961-2290-1742-9780-1FE07185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5AAC-BA55-934F-9C02-F70A4FD6DF0A}" type="datetimeFigureOut">
              <a:rPr kumimoji="1" lang="ko-Kore-KR" altLang="en-US" smtClean="0"/>
              <a:t>2021. 3. 26.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D98510-1B3C-4940-A9BC-3E900A0F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28033-F080-514F-8A41-C2C521E1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4767-6CED-2B49-84D0-B20AB36EAF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316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439EB-A873-374E-9F4E-A18DFC18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80F4CB-7F28-8945-BC08-05BA9264D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A4340-AC3F-4B4F-BDA2-55680C0A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5AAC-BA55-934F-9C02-F70A4FD6DF0A}" type="datetimeFigureOut">
              <a:rPr kumimoji="1" lang="ko-Kore-KR" altLang="en-US" smtClean="0"/>
              <a:t>2021. 3. 26.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E224D-E861-BA49-9EF6-A75E9A4C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B3022-FFFC-7E4D-9CB8-B8034FC3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4767-6CED-2B49-84D0-B20AB36EAF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020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399DE0-BA8E-6749-8F03-31DD30AFE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D94F65-B701-DC41-836F-148AF7715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1F5F0E-8C9C-D34F-8807-D4108F02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5AAC-BA55-934F-9C02-F70A4FD6DF0A}" type="datetimeFigureOut">
              <a:rPr kumimoji="1" lang="ko-Kore-KR" altLang="en-US" smtClean="0"/>
              <a:t>2021. 3. 26.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595F8-07AD-6E4D-9604-3079B41E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59FC6-403B-3F49-B637-25A3A0E8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4767-6CED-2B49-84D0-B20AB36EAF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304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5BEDD-7A4F-104B-8ED1-6A26256CF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AFB73-ABDB-A546-8464-6EE5B7CAE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36A158-E0C6-FD40-8D0E-EE84DE5D3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5AAC-BA55-934F-9C02-F70A4FD6DF0A}" type="datetimeFigureOut">
              <a:rPr kumimoji="1" lang="ko-Kore-KR" altLang="en-US" smtClean="0"/>
              <a:t>2021. 3. 26.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32CE91-D628-EE49-B461-E9BBF6B4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48EFA-05D9-AE46-A443-460758F2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4767-6CED-2B49-84D0-B20AB36EAF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288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9FC53-214A-C64D-A84A-F36A767A2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813FDE-756D-D649-A974-88D71BE4D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0B113-B93A-8948-BD23-634EC070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5AAC-BA55-934F-9C02-F70A4FD6DF0A}" type="datetimeFigureOut">
              <a:rPr kumimoji="1" lang="ko-Kore-KR" altLang="en-US" smtClean="0"/>
              <a:t>2021. 3. 26.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6F4EEE-5160-E942-BA03-DB5C215B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C7DAAA-FAC8-6A41-B5AD-05CEC6B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4767-6CED-2B49-84D0-B20AB36EAF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8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8EAE2-DE46-E94E-A09A-5AB7360A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D06BF9-A2E1-5642-91CA-F42E37880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296564-BCAA-E14A-919C-CA4993301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D079AB-8EE4-5644-9F81-90FD85C99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5AAC-BA55-934F-9C02-F70A4FD6DF0A}" type="datetimeFigureOut">
              <a:rPr kumimoji="1" lang="ko-Kore-KR" altLang="en-US" smtClean="0"/>
              <a:t>2021. 3. 26.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158DB-1437-5646-9A90-9E1F2D8C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530D0A-069A-2D45-BDF8-E6610A2E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4767-6CED-2B49-84D0-B20AB36EAF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735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EE7BB-3A11-D144-9ECD-5A6114B33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3AEF77-A895-084A-9551-2CF502707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978109-8DFB-CD4C-AA9B-958977836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DE7EF3-553F-6C44-81EB-8DCFE7878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9CAB44-00AA-A543-97FA-8FA06861E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F04C45-7BA4-6448-A49F-91518002B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5AAC-BA55-934F-9C02-F70A4FD6DF0A}" type="datetimeFigureOut">
              <a:rPr kumimoji="1" lang="ko-Kore-KR" altLang="en-US" smtClean="0"/>
              <a:t>2021. 3. 26.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F38D59-898B-2743-B071-929C654C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29CB9D-E99D-EE44-908B-A0D4D205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4767-6CED-2B49-84D0-B20AB36EAF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496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218D6-04B2-7B42-BA47-624B1FC4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471353-4378-9F4E-B32B-728EF614A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5AAC-BA55-934F-9C02-F70A4FD6DF0A}" type="datetimeFigureOut">
              <a:rPr kumimoji="1" lang="ko-Kore-KR" altLang="en-US" smtClean="0"/>
              <a:t>2021. 3. 26.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0FE95E-C85D-D14A-81E1-3276327EE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C20FC9-81C1-3A46-AD53-3E41A8E1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4767-6CED-2B49-84D0-B20AB36EAF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927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563A7F-2813-EE47-9D00-14E2564A9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5AAC-BA55-934F-9C02-F70A4FD6DF0A}" type="datetimeFigureOut">
              <a:rPr kumimoji="1" lang="ko-Kore-KR" altLang="en-US" smtClean="0"/>
              <a:t>2021. 3. 26.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46D80A-9CCF-3341-A855-67362548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07E39A-3F9F-5D44-A4A8-1CDCFC1E3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4767-6CED-2B49-84D0-B20AB36EAF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267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7047E-94F3-3F40-8CB0-0D832D5B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526B97-9630-8E4F-9815-F8F1651C0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116C62-AF1B-934E-BCEF-165193F62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9ACAA2-BA51-5546-9C51-3F869CFD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5AAC-BA55-934F-9C02-F70A4FD6DF0A}" type="datetimeFigureOut">
              <a:rPr kumimoji="1" lang="ko-Kore-KR" altLang="en-US" smtClean="0"/>
              <a:t>2021. 3. 26.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8A79E1-4629-AE4D-96DC-476F59247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C3BD21-E73F-B04E-8B10-318B5889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4767-6CED-2B49-84D0-B20AB36EAF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542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92997-080A-B549-97F1-F056F3B1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848CD2-5224-CE47-A8A1-2F2DDE94C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2EDD01-BA93-5F40-AF55-A2F8BD932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BB625E-C30C-134A-A3A1-DE28144D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35AAC-BA55-934F-9C02-F70A4FD6DF0A}" type="datetimeFigureOut">
              <a:rPr kumimoji="1" lang="ko-Kore-KR" altLang="en-US" smtClean="0"/>
              <a:t>2021. 3. 26.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AA81B2-0AB3-DA45-A600-DA641D5F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A4B138-565D-2845-8DCD-96EB1041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4767-6CED-2B49-84D0-B20AB36EAF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083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2A2B9C-F353-0541-9A24-ECED624E3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C300F-8BA8-C94E-ADDA-90F1F5890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8F60A8-F8E8-0447-A1B9-526E20BDC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35AAC-BA55-934F-9C02-F70A4FD6DF0A}" type="datetimeFigureOut">
              <a:rPr kumimoji="1" lang="ko-Kore-KR" altLang="en-US" smtClean="0"/>
              <a:t>2021. 3. 26.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00D76B-D99D-DB48-A0F8-BA64DFC78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7D4E7-CF67-2442-98D3-F803341C8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54767-6CED-2B49-84D0-B20AB36EAF1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015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8180C-F142-4742-B28B-623289D96E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210326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122AFF-AAD8-444A-8DA2-8C43985E87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091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01C46-7DD4-FA45-AFEB-F9C280652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212" y="72224"/>
            <a:ext cx="10687575" cy="1325563"/>
          </a:xfrm>
        </p:spPr>
        <p:txBody>
          <a:bodyPr>
            <a:normAutofit/>
          </a:bodyPr>
          <a:lstStyle/>
          <a:p>
            <a:r>
              <a:rPr lang="en" altLang="ko-Kore-KR" sz="3600" dirty="0"/>
              <a:t>Copy or Rewrite: Hybrid Summarization with Hierarchical Reinforcement Learning(2020)</a:t>
            </a:r>
            <a:endParaRPr kumimoji="1" lang="ko-Kore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3B5EDA-D3CB-D648-8AC8-CF78F6C34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297"/>
            <a:ext cx="6185366" cy="41468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en-US" altLang="ko-KR" sz="1600" b="1" dirty="0" err="1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HySum</a:t>
            </a:r>
            <a:endParaRPr kumimoji="1" lang="en-US" altLang="ko-KR" sz="1600" b="1" dirty="0"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  <a:p>
            <a:pPr lvl="1">
              <a:lnSpc>
                <a:spcPct val="110000"/>
              </a:lnSpc>
            </a:pP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문장 내용의 중복 정도에 따라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copy &amp; rewriting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을 유동적으로 </a:t>
            </a:r>
            <a:r>
              <a:rPr kumimoji="1" lang="ko-KR" altLang="en-US" sz="1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번갈아가며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수행할 수 있는 프레임워크</a:t>
            </a:r>
            <a:endParaRPr kumimoji="1" lang="en-US" altLang="ko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lvl="2">
              <a:lnSpc>
                <a:spcPct val="110000"/>
              </a:lnSpc>
            </a:pP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중요한 문장은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copy + redundant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문장은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rewrite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=&gt;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information loss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가 줄어들 것</a:t>
            </a:r>
            <a:endParaRPr kumimoji="1" lang="en-US" altLang="ko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lvl="1">
              <a:lnSpc>
                <a:spcPct val="110000"/>
              </a:lnSpc>
            </a:pP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두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step</a:t>
            </a:r>
            <a:r>
              <a:rPr kumimoji="1" lang="ko-KR" altLang="en-US" sz="1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으로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이뤄짐</a:t>
            </a:r>
            <a:endParaRPr kumimoji="1" lang="en-US" altLang="ko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lvl="2">
              <a:lnSpc>
                <a:spcPct val="110000"/>
              </a:lnSpc>
            </a:pP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copy-or-write mechanism</a:t>
            </a:r>
          </a:p>
          <a:p>
            <a:pPr lvl="3">
              <a:lnSpc>
                <a:spcPct val="110000"/>
              </a:lnSpc>
            </a:pP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중요한 문장들을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article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에서 추출</a:t>
            </a:r>
            <a:endParaRPr kumimoji="1" lang="en-US" altLang="ko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lvl="3">
              <a:lnSpc>
                <a:spcPct val="110000"/>
              </a:lnSpc>
            </a:pP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최종 요약문은 선택된 문장들을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copy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하거나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rewrite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함으로써 완성</a:t>
            </a:r>
            <a:endParaRPr kumimoji="1" lang="en-US" altLang="ko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lvl="2">
              <a:lnSpc>
                <a:spcPct val="110000"/>
              </a:lnSpc>
            </a:pP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Hierarchical Reinforcement Learning</a:t>
            </a:r>
          </a:p>
          <a:p>
            <a:pPr lvl="3">
              <a:lnSpc>
                <a:spcPct val="110000"/>
              </a:lnSpc>
            </a:pP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두가지의 독립적인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step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을 연결해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end-to-end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로 학습</a:t>
            </a:r>
            <a:endParaRPr kumimoji="1" lang="en-US" altLang="ko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lvl="2">
              <a:lnSpc>
                <a:spcPct val="110000"/>
              </a:lnSpc>
            </a:pPr>
            <a:endParaRPr kumimoji="1" lang="en-US" altLang="ko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lvl="2">
              <a:lnSpc>
                <a:spcPct val="110000"/>
              </a:lnSpc>
            </a:pPr>
            <a:endParaRPr kumimoji="1" lang="en-US" altLang="ko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>
              <a:lnSpc>
                <a:spcPct val="110000"/>
              </a:lnSpc>
            </a:pPr>
            <a:endParaRPr kumimoji="1" lang="ko-Kore-KR" altLang="en-US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1A0332-AED1-394D-9311-17214781E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566" y="1397787"/>
            <a:ext cx="4710601" cy="406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0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01C46-7DD4-FA45-AFEB-F9C280652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212" y="72224"/>
            <a:ext cx="10687575" cy="1325563"/>
          </a:xfrm>
        </p:spPr>
        <p:txBody>
          <a:bodyPr>
            <a:normAutofit/>
          </a:bodyPr>
          <a:lstStyle/>
          <a:p>
            <a:r>
              <a:rPr lang="en" altLang="ko-Kore-KR" sz="3600" dirty="0"/>
              <a:t>Copy or Rewrite: Hybrid Summarization with Hierarchical Reinforcement Learning(2020)</a:t>
            </a:r>
            <a:endParaRPr kumimoji="1" lang="ko-Kore-KR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3B5EDA-D3CB-D648-8AC8-CF78F6C346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89304"/>
                <a:ext cx="10930770" cy="542239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kumimoji="1" lang="en-US" altLang="ko-KR" sz="1600" b="1" dirty="0">
                    <a:latin typeface="NanumSquareOTF_ac Bold" panose="020B0600000101010101" pitchFamily="34" charset="-127"/>
                    <a:ea typeface="NanumSquareOTF_ac Bold" panose="020B0600000101010101" pitchFamily="34" charset="-127"/>
                  </a:rPr>
                  <a:t>Hierarchical BERT Representation</a:t>
                </a:r>
              </a:p>
              <a:p>
                <a:pPr lvl="1">
                  <a:lnSpc>
                    <a:spcPct val="110000"/>
                  </a:lnSpc>
                </a:pP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Word Context Embedding</a:t>
                </a:r>
              </a:p>
              <a:p>
                <a:pPr lvl="2">
                  <a:lnSpc>
                    <a:spcPct val="110000"/>
                  </a:lnSpc>
                </a:pP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보통은 문장 단위로 </a:t>
                </a:r>
                <a:r>
                  <a:rPr kumimoji="1" lang="ko-Kore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인코딩</a:t>
                </a:r>
                <a:r>
                  <a:rPr kumimoji="1" lang="en-US" altLang="ko-Kore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, </a:t>
                </a:r>
                <a:r>
                  <a:rPr kumimoji="1" lang="ko-Kore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하지만 여기선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pretrained BERT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에 전체 문서를 먼저 넣어 각 단어의 의미를 더 잘 표현할 수 있는 문맥을 얻는다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.</a:t>
                </a:r>
              </a:p>
              <a:p>
                <a:pPr lvl="1">
                  <a:lnSpc>
                    <a:spcPct val="110000"/>
                  </a:lnSpc>
                </a:pP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Sentence Context Embedding</a:t>
                </a:r>
              </a:p>
              <a:p>
                <a:pPr>
                  <a:lnSpc>
                    <a:spcPct val="110000"/>
                  </a:lnSpc>
                </a:pPr>
                <a:r>
                  <a:rPr kumimoji="1" lang="en-US" altLang="ko-Kore-KR" sz="1600" b="1" dirty="0">
                    <a:latin typeface="NanumSquareOTF_ac Bold" panose="020B0600000101010101" pitchFamily="34" charset="-127"/>
                    <a:ea typeface="NanumSquareOTF_ac Bold" panose="020B0600000101010101" pitchFamily="34" charset="-127"/>
                  </a:rPr>
                  <a:t>Extraction with Copy-or-Rewrite Mechanism</a:t>
                </a:r>
              </a:p>
              <a:p>
                <a:pPr lvl="1">
                  <a:lnSpc>
                    <a:spcPct val="110000"/>
                  </a:lnSpc>
                </a:pPr>
                <a:r>
                  <a:rPr kumimoji="1" lang="en-US" altLang="ko-Kore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pointer network</a:t>
                </a:r>
              </a:p>
              <a:p>
                <a:pPr lvl="2">
                  <a:lnSpc>
                    <a:spcPct val="110000"/>
                  </a:lnSpc>
                </a:pPr>
                <a:r>
                  <a:rPr kumimoji="1" lang="ko-Kore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각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</a:t>
                </a:r>
                <a:r>
                  <a:rPr kumimoji="1" lang="ko-KR" altLang="en-US" sz="1400" dirty="0" err="1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시각마다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attention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이 적용된 문장 문맥 벡터를 얻는다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.</a:t>
                </a:r>
              </a:p>
              <a:p>
                <a:pPr lvl="2">
                  <a:lnSpc>
                    <a:spcPct val="110000"/>
                  </a:lnSpc>
                </a:pP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이를 바탕으로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extraction possibility</a:t>
                </a:r>
                <a:r>
                  <a:rPr kumimoji="1" lang="ko-KR" altLang="en-US" sz="1400" dirty="0" err="1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를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계산한다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.</a:t>
                </a:r>
              </a:p>
              <a:p>
                <a:pPr lvl="1">
                  <a:lnSpc>
                    <a:spcPct val="110000"/>
                  </a:lnSpc>
                </a:pPr>
                <a:r>
                  <a:rPr kumimoji="1" lang="en-US" altLang="ko-Kore-KR" sz="1400" dirty="0">
                    <a:highlight>
                      <a:srgbClr val="C0C0C0"/>
                    </a:highlight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Copy-or-Rewrite Mechanism</a:t>
                </a:r>
              </a:p>
              <a:p>
                <a:pPr marL="1257300" lvl="2" indent="-3429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문장에 대한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copy / rewrite</a:t>
                </a:r>
                <a:r>
                  <a:rPr kumimoji="1" lang="ko-KR" altLang="en-US" sz="1400" dirty="0" err="1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를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결정할 때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ground truth</a:t>
                </a:r>
                <a:r>
                  <a:rPr kumimoji="1" lang="ko-KR" altLang="en-US" sz="1400" dirty="0" err="1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를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아는 것이 어렵다</a:t>
                </a:r>
                <a:endParaRPr kumimoji="1" lang="en-US" altLang="ko-KR" sz="14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3">
                  <a:lnSpc>
                    <a:spcPct val="110000"/>
                  </a:lnSpc>
                </a:pP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reinforcement learning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의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exploration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을 사용해 모델이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decision pattern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을 학습할 수 있도록 만들었다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.</a:t>
                </a:r>
              </a:p>
              <a:p>
                <a:pPr marL="1257300" lvl="2" indent="-3429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kumimoji="1" lang="en-US" altLang="ko-Kore-KR" sz="1400" dirty="0">
                    <a:solidFill>
                      <a:srgbClr val="FF0000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MDP</a:t>
                </a:r>
                <a:r>
                  <a:rPr kumimoji="1" lang="ko-KR" altLang="en-US" sz="1400" dirty="0">
                    <a:solidFill>
                      <a:srgbClr val="FF0000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에 기반한 </a:t>
                </a:r>
                <a:r>
                  <a:rPr kumimoji="1" lang="en-US" altLang="ko-KR" sz="1400" dirty="0">
                    <a:solidFill>
                      <a:srgbClr val="FF0000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RL</a:t>
                </a:r>
                <a:r>
                  <a:rPr kumimoji="1" lang="ko-KR" altLang="en-US" sz="1400" dirty="0">
                    <a:solidFill>
                      <a:srgbClr val="FF0000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은 한번에 하나의 </a:t>
                </a:r>
                <a:r>
                  <a:rPr kumimoji="1" lang="en-US" altLang="ko-KR" sz="1400" dirty="0">
                    <a:solidFill>
                      <a:srgbClr val="FF0000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action</a:t>
                </a:r>
                <a:r>
                  <a:rPr kumimoji="1" lang="ko-KR" altLang="en-US" sz="1400" dirty="0">
                    <a:solidFill>
                      <a:srgbClr val="FF0000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만 수행 가능하지만</a:t>
                </a:r>
                <a:r>
                  <a:rPr kumimoji="1" lang="en-US" altLang="ko-KR" sz="1400" dirty="0">
                    <a:solidFill>
                      <a:srgbClr val="FF0000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,</a:t>
                </a:r>
                <a:r>
                  <a:rPr kumimoji="1" lang="ko-KR" altLang="en-US" sz="1400" dirty="0">
                    <a:solidFill>
                      <a:srgbClr val="FF0000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우리 모델은 두가지 행동</a:t>
                </a:r>
                <a:r>
                  <a:rPr kumimoji="1" lang="en-US" altLang="ko-KR" sz="1400" dirty="0">
                    <a:solidFill>
                      <a:srgbClr val="FF0000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(</a:t>
                </a:r>
                <a:r>
                  <a:rPr kumimoji="1" lang="ko-KR" altLang="en-US" sz="1400" dirty="0">
                    <a:solidFill>
                      <a:srgbClr val="FF0000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문장 선택 </a:t>
                </a:r>
                <a:r>
                  <a:rPr kumimoji="1" lang="en-US" altLang="ko-KR" sz="1400" dirty="0">
                    <a:solidFill>
                      <a:srgbClr val="FF0000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-&gt;</a:t>
                </a:r>
                <a:r>
                  <a:rPr kumimoji="1" lang="ko-KR" altLang="en-US" sz="1400" dirty="0">
                    <a:solidFill>
                      <a:srgbClr val="FF0000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</a:t>
                </a:r>
                <a:r>
                  <a:rPr kumimoji="1" lang="en-US" altLang="ko-KR" sz="1400" dirty="0">
                    <a:solidFill>
                      <a:srgbClr val="FF0000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copy/rewrite decision making)</a:t>
                </a:r>
                <a:r>
                  <a:rPr kumimoji="1" lang="ko-KR" altLang="en-US" sz="1400" dirty="0">
                    <a:solidFill>
                      <a:srgbClr val="FF0000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을 함께 수행</a:t>
                </a:r>
                <a:endParaRPr kumimoji="1" lang="en-US" altLang="ko-KR" sz="1400" dirty="0">
                  <a:solidFill>
                    <a:srgbClr val="FF0000"/>
                  </a:solidFill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3">
                  <a:lnSpc>
                    <a:spcPct val="110000"/>
                  </a:lnSpc>
                </a:pP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이를 위해 두가지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action space</a:t>
                </a:r>
                <a:r>
                  <a:rPr kumimoji="1" lang="ko-KR" altLang="en-US" sz="1400" dirty="0" err="1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를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합쳐 동시에 두가지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action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을 고려하도록 </a:t>
                </a:r>
                <a:r>
                  <a:rPr kumimoji="1" lang="ko-KR" altLang="en-US" sz="1400" dirty="0" err="1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만듬</a:t>
                </a:r>
                <a:endParaRPr kumimoji="1" lang="en-US" altLang="ko-KR" sz="14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4">
                  <a:lnSpc>
                    <a:spcPct val="110000"/>
                  </a:lnSpc>
                </a:pP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sentence vector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에 각각 두가지 </a:t>
                </a:r>
                <a:r>
                  <a:rPr kumimoji="1" lang="ko-KR" altLang="en-US" sz="1400" dirty="0" err="1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마커를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더해 </a:t>
                </a:r>
                <a:r>
                  <a:rPr kumimoji="1" lang="ko-KR" altLang="en-US" sz="1400" dirty="0" err="1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파라미터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만들기</a:t>
                </a:r>
                <a:endParaRPr kumimoji="1" lang="en-US" altLang="ko-KR" sz="14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5">
                  <a:lnSpc>
                    <a:spcPct val="11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sz="1400" i="1" smtClean="0"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</m:ctrlPr>
                      </m:sSubSupPr>
                      <m:e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  <m:t>h</m:t>
                        </m:r>
                      </m:e>
                      <m:sub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  <m:t>𝑖</m:t>
                        </m:r>
                      </m:sub>
                      <m:sup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  <m:t>𝑐</m:t>
                        </m:r>
                      </m:sup>
                    </m:sSubSup>
                  </m:oMath>
                </a14:m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가 선택되면 요약문에 바로 추가됨</a:t>
                </a:r>
                <a:endParaRPr kumimoji="1" lang="en-US" altLang="ko-KR" sz="14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5">
                  <a:lnSpc>
                    <a:spcPct val="11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sz="1400" i="1" smtClean="0"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</m:ctrlPr>
                      </m:sSubSupPr>
                      <m:e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  <m:t>h</m:t>
                        </m:r>
                      </m:e>
                      <m:sub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  <m:t>𝑖</m:t>
                        </m:r>
                      </m:sub>
                      <m:sup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  <m:t>𝑟</m:t>
                        </m:r>
                      </m:sup>
                    </m:sSubSup>
                  </m:oMath>
                </a14:m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가 선택되면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rewrite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되고 </a:t>
                </a:r>
                <a:r>
                  <a:rPr kumimoji="1" lang="ko-KR" altLang="en-US" sz="1400" dirty="0" err="1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난뒤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추가</a:t>
                </a:r>
                <a:endParaRPr kumimoji="1" lang="en-US" altLang="ko-KR" sz="14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5">
                  <a:lnSpc>
                    <a:spcPct val="110000"/>
                  </a:lnSpc>
                </a:pPr>
                <a:endParaRPr kumimoji="1" lang="en-US" altLang="ko-KR" sz="14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4">
                  <a:lnSpc>
                    <a:spcPct val="110000"/>
                  </a:lnSpc>
                </a:pPr>
                <a:endParaRPr kumimoji="1" lang="en-US" altLang="ko-KR" sz="14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4">
                  <a:lnSpc>
                    <a:spcPct val="110000"/>
                  </a:lnSpc>
                </a:pPr>
                <a:endParaRPr kumimoji="1" lang="en-US" altLang="ko-KR" sz="14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3B5EDA-D3CB-D648-8AC8-CF78F6C346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89304"/>
                <a:ext cx="10930770" cy="5422391"/>
              </a:xfrm>
              <a:blipFill>
                <a:blip r:embed="rId3"/>
                <a:stretch>
                  <a:fillRect l="-232" r="-23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841F17E6-F377-9E4D-897A-5EF1FBC093F7}"/>
              </a:ext>
            </a:extLst>
          </p:cNvPr>
          <p:cNvGrpSpPr/>
          <p:nvPr/>
        </p:nvGrpSpPr>
        <p:grpSpPr>
          <a:xfrm>
            <a:off x="4776731" y="2221827"/>
            <a:ext cx="7629144" cy="2103370"/>
            <a:chOff x="4390183" y="3041514"/>
            <a:chExt cx="7629144" cy="210337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9625281-83B0-5844-A4D5-49F7F8FCC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28547" y="3041514"/>
              <a:ext cx="2753978" cy="126839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B3E37A6-A670-6242-89B3-DBC18C77B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31936" y="4265230"/>
              <a:ext cx="3007849" cy="87965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4C1059-AF55-D943-BB9D-0A34FECC64C9}"/>
                </a:ext>
              </a:extLst>
            </p:cNvPr>
            <p:cNvSpPr txBox="1"/>
            <p:nvPr/>
          </p:nvSpPr>
          <p:spPr>
            <a:xfrm>
              <a:off x="6694415" y="3470945"/>
              <a:ext cx="1895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1400" dirty="0">
                  <a:solidFill>
                    <a:schemeClr val="accent1"/>
                  </a:solidFill>
                  <a:latin typeface="NanumSquareOTF_ac" panose="020B0600000101010101" pitchFamily="34" charset="-127"/>
                  <a:ea typeface="NanumSquareOTF_ac" panose="020B0600000101010101" pitchFamily="34" charset="-127"/>
                </a:rPr>
                <a:t>attention weights</a:t>
              </a:r>
              <a:endParaRPr kumimoji="1" lang="ko-Kore-KR" altLang="en-US" sz="1400" dirty="0">
                <a:solidFill>
                  <a:schemeClr val="accent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C0C9D7-4FB9-404D-847D-C4527BB709FA}"/>
                </a:ext>
              </a:extLst>
            </p:cNvPr>
            <p:cNvSpPr txBox="1"/>
            <p:nvPr/>
          </p:nvSpPr>
          <p:spPr>
            <a:xfrm>
              <a:off x="10123415" y="3740331"/>
              <a:ext cx="18959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>
                  <a:solidFill>
                    <a:schemeClr val="accent1"/>
                  </a:solidFill>
                  <a:latin typeface="NanumSquareOTF_ac" panose="020B0600000101010101" pitchFamily="34" charset="-127"/>
                  <a:ea typeface="NanumSquareOTF_ac" panose="020B0600000101010101" pitchFamily="34" charset="-127"/>
                </a:rPr>
                <a:t>attention</a:t>
              </a:r>
              <a:r>
                <a:rPr kumimoji="1" lang="ko-KR" altLang="en-US" sz="1400" dirty="0">
                  <a:solidFill>
                    <a:schemeClr val="accent1"/>
                  </a:solidFill>
                  <a:latin typeface="NanumSquareOTF_ac" panose="020B0600000101010101" pitchFamily="34" charset="-127"/>
                  <a:ea typeface="NanumSquareOTF_ac" panose="020B0600000101010101" pitchFamily="34" charset="-127"/>
                </a:rPr>
                <a:t>이 적용된 문장 </a:t>
              </a:r>
              <a:r>
                <a:rPr kumimoji="1" lang="en-US" altLang="ko-KR" sz="1400" dirty="0">
                  <a:solidFill>
                    <a:schemeClr val="accent1"/>
                  </a:solidFill>
                  <a:latin typeface="NanumSquareOTF_ac" panose="020B0600000101010101" pitchFamily="34" charset="-127"/>
                  <a:ea typeface="NanumSquareOTF_ac" panose="020B0600000101010101" pitchFamily="34" charset="-127"/>
                </a:rPr>
                <a:t>representation</a:t>
              </a:r>
              <a:endParaRPr kumimoji="1" lang="ko-Kore-KR" altLang="en-US" sz="1400" dirty="0">
                <a:solidFill>
                  <a:schemeClr val="accent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D13B8E-F8C6-7547-9E0F-4D2027D223CC}"/>
                </a:ext>
              </a:extLst>
            </p:cNvPr>
            <p:cNvSpPr txBox="1"/>
            <p:nvPr/>
          </p:nvSpPr>
          <p:spPr>
            <a:xfrm>
              <a:off x="4390183" y="4723989"/>
              <a:ext cx="42001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R" sz="1400" dirty="0">
                  <a:solidFill>
                    <a:schemeClr val="accent1"/>
                  </a:solidFill>
                  <a:latin typeface="NanumSquareOTF_ac" panose="020B0600000101010101" pitchFamily="34" charset="-127"/>
                  <a:ea typeface="NanumSquareOTF_ac" panose="020B0600000101010101" pitchFamily="34" charset="-127"/>
                </a:rPr>
                <a:t>copy / rewrite </a:t>
              </a:r>
              <a:r>
                <a:rPr kumimoji="1" lang="ko-KR" altLang="en-US" sz="1400" dirty="0">
                  <a:solidFill>
                    <a:schemeClr val="accent1"/>
                  </a:solidFill>
                  <a:latin typeface="NanumSquareOTF_ac" panose="020B0600000101010101" pitchFamily="34" charset="-127"/>
                  <a:ea typeface="NanumSquareOTF_ac" panose="020B0600000101010101" pitchFamily="34" charset="-127"/>
                </a:rPr>
                <a:t>중 확률이 높은 것이 선정됨</a:t>
              </a:r>
              <a:r>
                <a:rPr kumimoji="1" lang="en-US" altLang="ko-KR" sz="1400" dirty="0">
                  <a:solidFill>
                    <a:schemeClr val="accent1"/>
                  </a:solidFill>
                  <a:latin typeface="NanumSquareOTF_ac" panose="020B0600000101010101" pitchFamily="34" charset="-127"/>
                  <a:ea typeface="NanumSquareOTF_ac" panose="020B0600000101010101" pitchFamily="34" charset="-127"/>
                </a:rPr>
                <a:t>.</a:t>
              </a:r>
              <a:endParaRPr kumimoji="1" lang="ko-Kore-KR" altLang="en-US" sz="1400" dirty="0">
                <a:solidFill>
                  <a:schemeClr val="accent1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4AB4801C-139E-644C-97F9-1F64710F4D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5586" y="5772455"/>
            <a:ext cx="1454183" cy="6638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E476E8-99B1-3948-B4AA-D15BF8BB2F32}"/>
              </a:ext>
            </a:extLst>
          </p:cNvPr>
          <p:cNvSpPr txBox="1"/>
          <p:nvPr/>
        </p:nvSpPr>
        <p:spPr>
          <a:xfrm>
            <a:off x="8275320" y="5760720"/>
            <a:ext cx="35796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rgbClr val="C0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=</a:t>
            </a:r>
            <a:r>
              <a:rPr kumimoji="1" lang="en-US" altLang="ko-KR" sz="1400" dirty="0">
                <a:solidFill>
                  <a:srgbClr val="C0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&gt; </a:t>
            </a:r>
            <a:r>
              <a:rPr kumimoji="1" lang="ko-KR" altLang="en-US" sz="1400" dirty="0">
                <a:solidFill>
                  <a:srgbClr val="C0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이를 통해 두가지 </a:t>
            </a:r>
            <a:r>
              <a:rPr kumimoji="1" lang="en-US" altLang="ko-KR" sz="1400" dirty="0">
                <a:solidFill>
                  <a:srgbClr val="C0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action</a:t>
            </a:r>
            <a:r>
              <a:rPr kumimoji="1" lang="ko-KR" altLang="en-US" sz="1400" dirty="0">
                <a:solidFill>
                  <a:srgbClr val="C0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을 하나의 </a:t>
            </a:r>
            <a:r>
              <a:rPr kumimoji="1" lang="en-US" altLang="ko-KR" sz="1400" dirty="0">
                <a:solidFill>
                  <a:srgbClr val="C0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action space</a:t>
            </a:r>
            <a:r>
              <a:rPr kumimoji="1" lang="ko-KR" altLang="en-US" sz="1400" dirty="0">
                <a:solidFill>
                  <a:srgbClr val="C0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로 통합하고</a:t>
            </a:r>
            <a:r>
              <a:rPr kumimoji="1" lang="en-US" altLang="ko-KR" sz="1400" dirty="0">
                <a:solidFill>
                  <a:srgbClr val="C0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, </a:t>
            </a:r>
            <a:r>
              <a:rPr kumimoji="1" lang="ko-KR" altLang="en-US" sz="1400" dirty="0">
                <a:solidFill>
                  <a:srgbClr val="C0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강화 학습을 적용할 수 있도록 만들어 줌</a:t>
            </a:r>
            <a:endParaRPr kumimoji="1" lang="ko-Kore-KR" altLang="en-US" sz="1400" dirty="0">
              <a:solidFill>
                <a:srgbClr val="C00000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24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01C46-7DD4-FA45-AFEB-F9C280652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212" y="72224"/>
            <a:ext cx="10687575" cy="1325563"/>
          </a:xfrm>
        </p:spPr>
        <p:txBody>
          <a:bodyPr>
            <a:normAutofit/>
          </a:bodyPr>
          <a:lstStyle/>
          <a:p>
            <a:r>
              <a:rPr lang="en" altLang="ko-Kore-KR" sz="3600" dirty="0"/>
              <a:t>Copy or Rewrite: Hybrid Summarization with Hierarchical Reinforcement Learning(2020)</a:t>
            </a:r>
            <a:endParaRPr kumimoji="1" lang="ko-Kore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E9498A-1D7E-1840-BE2D-69F4DB1D4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895" y="1534947"/>
            <a:ext cx="9284208" cy="417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6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01C46-7DD4-FA45-AFEB-F9C280652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212" y="72224"/>
            <a:ext cx="10687575" cy="1325563"/>
          </a:xfrm>
        </p:spPr>
        <p:txBody>
          <a:bodyPr>
            <a:normAutofit/>
          </a:bodyPr>
          <a:lstStyle/>
          <a:p>
            <a:r>
              <a:rPr lang="en" altLang="ko-Kore-KR" sz="3600" dirty="0"/>
              <a:t>Copy or Rewrite: Hybrid Summarization with Hierarchical Reinforcement Learning(2020)</a:t>
            </a:r>
            <a:endParaRPr kumimoji="1" lang="ko-Kore-KR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3B5EDA-D3CB-D648-8AC8-CF78F6C346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89304"/>
                <a:ext cx="10930770" cy="5422391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10000"/>
                  </a:lnSpc>
                </a:pP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하지만 대부분의 문장들이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rewriting 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되기 때문에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, 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학습 초반에는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copy marker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가 제대로 학습되지 않을 수 있다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.</a:t>
                </a:r>
              </a:p>
              <a:p>
                <a:pPr lvl="2">
                  <a:lnSpc>
                    <a:spcPct val="110000"/>
                  </a:lnSpc>
                </a:pP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이 때문에 모델이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bias</a:t>
                </a:r>
                <a:r>
                  <a:rPr kumimoji="1" lang="ko-KR" altLang="en-US" sz="1400" dirty="0" err="1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를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발생시키고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, 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모든 문장에 대해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rewrite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하도록 되는 것을 발견</a:t>
                </a:r>
                <a:endParaRPr kumimoji="1" lang="en-US" altLang="ko-KR" sz="14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2">
                  <a:lnSpc>
                    <a:spcPct val="110000"/>
                  </a:lnSpc>
                </a:pPr>
                <a:r>
                  <a:rPr kumimoji="1" lang="en-US" altLang="ko-KR" sz="1400" dirty="0">
                    <a:solidFill>
                      <a:srgbClr val="FF0000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copy</a:t>
                </a:r>
                <a:r>
                  <a:rPr kumimoji="1" lang="ko-KR" altLang="en-US" sz="1400" dirty="0">
                    <a:solidFill>
                      <a:srgbClr val="FF0000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와 </a:t>
                </a:r>
                <a:r>
                  <a:rPr kumimoji="1" lang="en-US" altLang="ko-KR" sz="1400" dirty="0">
                    <a:solidFill>
                      <a:srgbClr val="FF0000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rewrite </a:t>
                </a:r>
                <a:r>
                  <a:rPr kumimoji="1" lang="ko-KR" altLang="en-US" sz="1400" dirty="0">
                    <a:solidFill>
                      <a:srgbClr val="FF0000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사이 균형을 맞추기 위해 두가지 방법을 사용</a:t>
                </a:r>
                <a:endParaRPr kumimoji="1" lang="en-US" altLang="ko-KR" sz="1400" dirty="0">
                  <a:solidFill>
                    <a:srgbClr val="FF0000"/>
                  </a:solidFill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3">
                  <a:lnSpc>
                    <a:spcPct val="110000"/>
                  </a:lnSpc>
                </a:pP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Unbalanced Marker</a:t>
                </a:r>
              </a:p>
              <a:p>
                <a:pPr lvl="4">
                  <a:lnSpc>
                    <a:spcPct val="110000"/>
                  </a:lnSpc>
                </a:pP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marker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에 대해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relative scale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을 도입</a:t>
                </a:r>
                <a:endParaRPr kumimoji="1" lang="en-US" altLang="ko-KR" sz="14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4">
                  <a:lnSpc>
                    <a:spcPct val="110000"/>
                  </a:lnSpc>
                </a:pPr>
                <a:r>
                  <a:rPr kumimoji="1" lang="ko-KR" altLang="en-US" sz="1400" dirty="0" err="1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마커들은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사전학습되지 않기 때문에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representation 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벡터에 대한 노이즈로 간주될 수도 있음</a:t>
                </a:r>
                <a:endParaRPr kumimoji="1" lang="en-US" altLang="ko-KR" sz="14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4">
                  <a:lnSpc>
                    <a:spcPct val="110000"/>
                  </a:lnSpc>
                </a:pP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따라서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rewriting marker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에 대해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scaling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을 해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starting advantage</a:t>
                </a:r>
                <a:r>
                  <a:rPr kumimoji="1" lang="ko-KR" altLang="en-US" sz="1400" dirty="0" err="1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를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상쇄시키도록 한다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.</a:t>
                </a:r>
              </a:p>
              <a:p>
                <a:pPr lvl="4">
                  <a:lnSpc>
                    <a:spcPct val="11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sz="1400" b="0" i="1" smtClean="0">
                                <a:latin typeface="Cambria Math" panose="02040503050406030204" pitchFamily="18" charset="0"/>
                                <a:ea typeface="NanumSquareOTF_ac Bold" panose="020B0600000101010101" pitchFamily="34" charset="-127"/>
                              </a:rPr>
                            </m:ctrlPr>
                          </m:sSupPr>
                          <m:e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ea typeface="NanumSquareOTF_ac Bold" panose="020B0600000101010101" pitchFamily="34" charset="-127"/>
                              </a:rPr>
                              <m:t>10</m:t>
                            </m:r>
                          </m:e>
                          <m:sup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ea typeface="NanumSquareOTF_ac Bold" panose="020B0600000101010101" pitchFamily="34" charset="-127"/>
                              </a:rPr>
                              <m:t>0</m:t>
                            </m:r>
                          </m:sup>
                        </m:sSup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  <m:t>,</m:t>
                        </m:r>
                        <m:r>
                          <a:rPr kumimoji="1" lang="en-US" altLang="ko-KR" sz="1400" i="1"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  <m:t> </m:t>
                        </m:r>
                        <m:sSup>
                          <m:sSupPr>
                            <m:ctrlPr>
                              <a:rPr kumimoji="1" lang="en-US" altLang="ko-KR" sz="1400" b="0" i="1" smtClean="0">
                                <a:latin typeface="Cambria Math" panose="02040503050406030204" pitchFamily="18" charset="0"/>
                                <a:ea typeface="NanumSquareOTF_ac Bold" panose="020B0600000101010101" pitchFamily="34" charset="-127"/>
                              </a:rPr>
                            </m:ctrlPr>
                          </m:sSupPr>
                          <m:e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ea typeface="NanumSquareOTF_ac Bold" panose="020B0600000101010101" pitchFamily="34" charset="-127"/>
                              </a:rPr>
                              <m:t>10</m:t>
                            </m:r>
                          </m:e>
                          <m:sup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ea typeface="NanumSquareOTF_ac Bold" panose="020B0600000101010101" pitchFamily="34" charset="-127"/>
                              </a:rPr>
                              <m:t>5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ko-KR" altLang="en-US" sz="1400" b="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의 범위에서 다양한 </a:t>
                </a:r>
                <a:r>
                  <a:rPr kumimoji="1" lang="en-US" altLang="ko-KR" sz="1400" b="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magnitude</a:t>
                </a:r>
                <a:r>
                  <a:rPr kumimoji="1" lang="ko-KR" altLang="en-US" sz="1400" b="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에 대한 실험 진행 </a:t>
                </a:r>
                <a:r>
                  <a:rPr kumimoji="1" lang="en-US" altLang="ko-KR" sz="1400" b="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=&gt; optimal: </a:t>
                </a:r>
                <a14:m>
                  <m:oMath xmlns:m="http://schemas.openxmlformats.org/officeDocument/2006/math">
                    <m:r>
                      <a:rPr kumimoji="1"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kumimoji="1"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ko-KR" sz="1400" b="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3">
                  <a:lnSpc>
                    <a:spcPct val="110000"/>
                  </a:lnSpc>
                </a:pP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Copy-or-Rewrite History</a:t>
                </a:r>
              </a:p>
              <a:p>
                <a:pPr lvl="4">
                  <a:lnSpc>
                    <a:spcPct val="110000"/>
                  </a:lnSpc>
                </a:pP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네트워크에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attention history</a:t>
                </a:r>
                <a:r>
                  <a:rPr kumimoji="1" lang="ko-KR" altLang="en-US" sz="1400" dirty="0" err="1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를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알려주어 얼마나 많은 문장에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copy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되고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, 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또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rewrite 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되었는지를 알려준다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.</a:t>
                </a:r>
              </a:p>
              <a:p>
                <a:pPr lvl="4">
                  <a:lnSpc>
                    <a:spcPct val="110000"/>
                  </a:lnSpc>
                </a:pP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현재 시각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t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에 계산된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I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개의 문장에 대한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attention accumulation:</a:t>
                </a:r>
              </a:p>
              <a:p>
                <a:pPr lvl="4">
                  <a:lnSpc>
                    <a:spcPct val="110000"/>
                  </a:lnSpc>
                </a:pP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두 벡터를 </a:t>
                </a:r>
                <a:r>
                  <a:rPr kumimoji="1" lang="en-US" altLang="ko-KR" sz="1400" dirty="0" err="1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concat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해서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attention accumulation 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만들기</a:t>
                </a:r>
                <a:endParaRPr kumimoji="1" lang="en-US" altLang="ko-KR" sz="14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5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400" i="1" smtClean="0"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</m:ctrlPr>
                      </m:sSubPr>
                      <m:e>
                        <m:r>
                          <a:rPr kumimoji="1"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  <m:t>𝑡</m:t>
                        </m:r>
                      </m:sub>
                    </m:sSub>
                    <m:r>
                      <a:rPr kumimoji="1" lang="en-US" altLang="ko-KR" sz="1400" b="0" i="1" smtClean="0">
                        <a:latin typeface="Cambria Math" panose="02040503050406030204" pitchFamily="18" charset="0"/>
                        <a:ea typeface="NanumSquareOTF_ac Bold" panose="020B0600000101010101" pitchFamily="34" charset="-127"/>
                      </a:rPr>
                      <m:t>= </m:t>
                    </m:r>
                    <m:sSubSup>
                      <m:sSubSupPr>
                        <m:ctrlP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kumimoji="1"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⨁ </m:t>
                    </m:r>
                    <m:sSubSup>
                      <m:sSubSupPr>
                        <m:ctrlP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endParaRPr kumimoji="1" lang="en-US" altLang="ko-KR" sz="14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4">
                  <a:lnSpc>
                    <a:spcPct val="110000"/>
                  </a:lnSpc>
                </a:pP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기존의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attention score 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식에 함께 포함시켜준다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kumimoji="1" lang="en-US" altLang="ko-KR" sz="1600" b="1" dirty="0">
                    <a:latin typeface="NanumSquareOTF_ac Bold" panose="020B0600000101010101" pitchFamily="34" charset="-127"/>
                    <a:ea typeface="NanumSquareOTF_ac Bold" panose="020B0600000101010101" pitchFamily="34" charset="-127"/>
                  </a:rPr>
                  <a:t>Sentence Abstraction</a:t>
                </a:r>
              </a:p>
              <a:p>
                <a:pPr lvl="1">
                  <a:lnSpc>
                    <a:spcPct val="110000"/>
                  </a:lnSpc>
                </a:pP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중요한 정보는 최대한 보존하면서 중복되는 표현이 없도록 문장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simplify &amp; paraphrase</a:t>
                </a:r>
              </a:p>
              <a:p>
                <a:pPr>
                  <a:lnSpc>
                    <a:spcPct val="110000"/>
                  </a:lnSpc>
                </a:pPr>
                <a:endParaRPr kumimoji="1" lang="en-US" altLang="ko-KR" sz="14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3B5EDA-D3CB-D648-8AC8-CF78F6C346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89304"/>
                <a:ext cx="10930770" cy="5422391"/>
              </a:xfrm>
              <a:blipFill>
                <a:blip r:embed="rId3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837A0E0-9843-9541-A486-55084B46D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7502" y="2889344"/>
            <a:ext cx="1749044" cy="3991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C51DB7C-D40B-AE47-9D10-28F2D35974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2173"/>
          <a:stretch/>
        </p:blipFill>
        <p:spPr>
          <a:xfrm>
            <a:off x="7691416" y="4320841"/>
            <a:ext cx="1581892" cy="5503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43DE0E-ADEA-CA41-BDB8-648CA9CF5B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2173"/>
          <a:stretch/>
        </p:blipFill>
        <p:spPr>
          <a:xfrm>
            <a:off x="9273308" y="4320842"/>
            <a:ext cx="1581892" cy="5503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DD1993-E8FF-9349-ABD4-8597A1B8A5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4691" y="4956953"/>
            <a:ext cx="2982812" cy="6275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438B90-4E8C-B040-B24F-B2DBF2934EA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8534"/>
          <a:stretch/>
        </p:blipFill>
        <p:spPr>
          <a:xfrm>
            <a:off x="9782440" y="4956953"/>
            <a:ext cx="2307754" cy="3344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AA0A98-1086-3A46-AAD1-B977A0FF28A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54629"/>
          <a:stretch/>
        </p:blipFill>
        <p:spPr>
          <a:xfrm>
            <a:off x="9782439" y="5288438"/>
            <a:ext cx="2307755" cy="3062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881439-490E-664B-8B19-3FCA38F0C60F}"/>
              </a:ext>
            </a:extLst>
          </p:cNvPr>
          <p:cNvSpPr txBox="1"/>
          <p:nvPr/>
        </p:nvSpPr>
        <p:spPr>
          <a:xfrm>
            <a:off x="10377285" y="5691509"/>
            <a:ext cx="1118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solidFill>
                  <a:srgbClr val="C0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&lt;</a:t>
            </a:r>
            <a:r>
              <a:rPr kumimoji="1" lang="ko-Kore-KR" altLang="en-US" sz="1400" dirty="0">
                <a:solidFill>
                  <a:srgbClr val="C0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기존식</a:t>
            </a:r>
            <a:r>
              <a:rPr kumimoji="1" lang="en-US" altLang="ko-Kore-KR" sz="1400" dirty="0">
                <a:solidFill>
                  <a:srgbClr val="C0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&gt;</a:t>
            </a:r>
            <a:endParaRPr kumimoji="1" lang="ko-Kore-KR" altLang="en-US" sz="1400" dirty="0">
              <a:solidFill>
                <a:srgbClr val="C00000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22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01C46-7DD4-FA45-AFEB-F9C280652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212" y="72224"/>
            <a:ext cx="10687575" cy="1325563"/>
          </a:xfrm>
        </p:spPr>
        <p:txBody>
          <a:bodyPr>
            <a:normAutofit/>
          </a:bodyPr>
          <a:lstStyle/>
          <a:p>
            <a:r>
              <a:rPr lang="en" altLang="ko-Kore-KR" sz="3600" dirty="0"/>
              <a:t>Copy or Rewrite: Hybrid Summarization with Hierarchical Reinforcement Learning(2020)</a:t>
            </a:r>
            <a:endParaRPr kumimoji="1" lang="ko-Kore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3B5EDA-D3CB-D648-8AC8-CF78F6C34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4154"/>
            <a:ext cx="6094379" cy="19648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en-US" altLang="ko-KR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Hierarchical Reinforcement Learning</a:t>
            </a:r>
          </a:p>
          <a:p>
            <a:pPr lvl="1">
              <a:lnSpc>
                <a:spcPct val="110000"/>
              </a:lnSpc>
            </a:pP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두개의 에이전트를 가진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2-step 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모델에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REINFORCE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와 같은 기존에 많이 사용하던 강화 학습 방법들은 적합하지 않음</a:t>
            </a:r>
            <a:endParaRPr kumimoji="1" lang="en-US" altLang="ko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lvl="2">
              <a:lnSpc>
                <a:spcPct val="110000"/>
              </a:lnSpc>
            </a:pP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기존의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extract-then-abstract 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기반 모델들은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extractor 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만을 강화학습으로 학습하고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 abstractor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는 고치는 데만 사용함</a:t>
            </a:r>
            <a:endParaRPr kumimoji="1" lang="en-US" altLang="ko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lvl="3">
              <a:lnSpc>
                <a:spcPct val="110000"/>
              </a:lnSpc>
            </a:pP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이런 모델들은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end-to-end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가 아니기 때문에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globally optimized 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된 모델이 아님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.</a:t>
            </a:r>
          </a:p>
          <a:p>
            <a:pPr lvl="3">
              <a:lnSpc>
                <a:spcPct val="110000"/>
              </a:lnSpc>
            </a:pPr>
            <a:endParaRPr kumimoji="1" lang="en-US" altLang="ko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C04E67-9A15-9641-9FD7-FD9757076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578" y="1331420"/>
            <a:ext cx="4836391" cy="1915162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992C07E-A978-4C41-A4E9-AB048E9E08C5}"/>
              </a:ext>
            </a:extLst>
          </p:cNvPr>
          <p:cNvSpPr txBox="1">
            <a:spLocks/>
          </p:cNvSpPr>
          <p:nvPr/>
        </p:nvSpPr>
        <p:spPr>
          <a:xfrm>
            <a:off x="838199" y="3429000"/>
            <a:ext cx="10930770" cy="3282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0000"/>
              </a:lnSpc>
            </a:pPr>
            <a:r>
              <a:rPr kumimoji="1" lang="ko-KR" altLang="en-US" sz="1400" dirty="0">
                <a:solidFill>
                  <a:srgbClr val="FF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이를 위해 </a:t>
            </a:r>
            <a:r>
              <a:rPr kumimoji="1" lang="en-US" altLang="ko-KR" sz="1400" dirty="0">
                <a:solidFill>
                  <a:srgbClr val="FF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Hierarchical Reinforcement Learning(HRL)</a:t>
            </a:r>
            <a:r>
              <a:rPr kumimoji="1" lang="ko-KR" altLang="en-US" sz="1400" dirty="0">
                <a:solidFill>
                  <a:srgbClr val="FF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을 사용해 간단한 </a:t>
            </a:r>
            <a:r>
              <a:rPr kumimoji="1" lang="en-US" altLang="ko-KR" sz="1400" dirty="0">
                <a:solidFill>
                  <a:srgbClr val="FF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2-step end-to-end RL </a:t>
            </a:r>
            <a:r>
              <a:rPr kumimoji="1" lang="ko-KR" altLang="en-US" sz="1400" dirty="0">
                <a:solidFill>
                  <a:srgbClr val="FF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학습 방법을 고안</a:t>
            </a:r>
            <a:endParaRPr kumimoji="1" lang="en-US" altLang="ko-KR" sz="1400" dirty="0">
              <a:solidFill>
                <a:srgbClr val="FF0000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lvl="2">
              <a:lnSpc>
                <a:spcPct val="110000"/>
              </a:lnSpc>
            </a:pP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HRL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은 보통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두 단계의 구조를 가짐</a:t>
            </a:r>
            <a:endParaRPr kumimoji="1" lang="en-US" altLang="ko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lvl="3">
              <a:lnSpc>
                <a:spcPct val="110000"/>
              </a:lnSpc>
            </a:pP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manager: high-level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에서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task</a:t>
            </a:r>
            <a:r>
              <a:rPr kumimoji="1" lang="ko-KR" altLang="en-US" sz="1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를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할당해주는 역할</a:t>
            </a:r>
            <a:endParaRPr kumimoji="1" lang="en-US" altLang="ko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lvl="3">
              <a:lnSpc>
                <a:spcPct val="110000"/>
              </a:lnSpc>
            </a:pP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worker: 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할당 받은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task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에 대해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action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을 결정하는 역할</a:t>
            </a:r>
            <a:endParaRPr kumimoji="1" lang="en-US" altLang="ko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lvl="3">
              <a:lnSpc>
                <a:spcPct val="110000"/>
              </a:lnSpc>
            </a:pP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internal critic: worker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가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task</a:t>
            </a:r>
            <a:r>
              <a:rPr kumimoji="1" lang="ko-KR" altLang="en-US" sz="1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를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완료 했는지를 구별하는 역할</a:t>
            </a:r>
            <a:endParaRPr kumimoji="1" lang="en-US" altLang="ko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lvl="2">
              <a:lnSpc>
                <a:spcPct val="110000"/>
              </a:lnSpc>
            </a:pPr>
            <a:r>
              <a:rPr kumimoji="1" lang="ko-KR" altLang="en-US" sz="1400" dirty="0">
                <a:solidFill>
                  <a:srgbClr val="FF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이 논문에서는 </a:t>
            </a:r>
            <a:r>
              <a:rPr kumimoji="1" lang="en-US" altLang="ko-KR" sz="1400" dirty="0">
                <a:solidFill>
                  <a:srgbClr val="FF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extraction module</a:t>
            </a:r>
            <a:r>
              <a:rPr kumimoji="1" lang="ko-KR" altLang="en-US" sz="1400" dirty="0">
                <a:solidFill>
                  <a:srgbClr val="FF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을 </a:t>
            </a:r>
            <a:r>
              <a:rPr kumimoji="1" lang="en-US" altLang="ko-KR" sz="1400" dirty="0">
                <a:solidFill>
                  <a:srgbClr val="FF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manager</a:t>
            </a:r>
            <a:r>
              <a:rPr kumimoji="1" lang="ko-KR" altLang="en-US" sz="1400" dirty="0">
                <a:solidFill>
                  <a:srgbClr val="FF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로</a:t>
            </a:r>
            <a:r>
              <a:rPr kumimoji="1" lang="en-US" altLang="ko-KR" sz="1400" dirty="0">
                <a:solidFill>
                  <a:srgbClr val="FF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, abstraction module</a:t>
            </a:r>
            <a:r>
              <a:rPr kumimoji="1" lang="ko-KR" altLang="en-US" sz="1400" dirty="0">
                <a:solidFill>
                  <a:srgbClr val="FF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을 </a:t>
            </a:r>
            <a:r>
              <a:rPr kumimoji="1" lang="en-US" altLang="ko-KR" sz="1400" dirty="0">
                <a:solidFill>
                  <a:srgbClr val="FF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worker</a:t>
            </a:r>
            <a:r>
              <a:rPr kumimoji="1" lang="ko-KR" altLang="en-US" sz="1400" dirty="0">
                <a:solidFill>
                  <a:srgbClr val="FF0000"/>
                </a:solidFill>
                <a:latin typeface="NanumSquareOTF_ac" panose="020B0600000101010101" pitchFamily="34" charset="-127"/>
                <a:ea typeface="NanumSquareOTF_ac" panose="020B0600000101010101" pitchFamily="34" charset="-127"/>
              </a:rPr>
              <a:t>로 설정</a:t>
            </a:r>
            <a:endParaRPr kumimoji="1" lang="en-US" altLang="ko-KR" sz="1400" dirty="0">
              <a:solidFill>
                <a:srgbClr val="FF0000"/>
              </a:solidFill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lvl="3">
              <a:lnSpc>
                <a:spcPct val="110000"/>
              </a:lnSpc>
            </a:pP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task: 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문장 선택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, copy-or-rewrite decision</a:t>
            </a:r>
          </a:p>
          <a:p>
            <a:pPr lvl="3">
              <a:lnSpc>
                <a:spcPct val="110000"/>
              </a:lnSpc>
            </a:pP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그리고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internal critic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을 없애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worker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가 직접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task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가 끝났는지 아닌지를 결정하도록 </a:t>
            </a:r>
            <a:r>
              <a:rPr kumimoji="1" lang="ko-KR" altLang="en-US" sz="1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만듬</a:t>
            </a:r>
            <a:endParaRPr kumimoji="1" lang="en-US" altLang="ko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lvl="3">
              <a:lnSpc>
                <a:spcPct val="110000"/>
              </a:lnSpc>
            </a:pP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manager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의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reward</a:t>
            </a:r>
            <a:r>
              <a:rPr kumimoji="1" lang="ko-KR" altLang="en-US" sz="1400" dirty="0" err="1">
                <a:latin typeface="NanumSquareOTF_ac" panose="020B0600000101010101" pitchFamily="34" charset="-127"/>
                <a:ea typeface="NanumSquareOTF_ac" panose="020B0600000101010101" pitchFamily="34" charset="-127"/>
              </a:rPr>
              <a:t>를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고려할 때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worker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의 </a:t>
            </a:r>
            <a:r>
              <a:rPr kumimoji="1" lang="en-US" altLang="ko-KR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reward </a:t>
            </a:r>
            <a:r>
              <a:rPr kumimoji="1" lang="ko-KR" altLang="en-US" sz="14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또한 고려</a:t>
            </a:r>
            <a:endParaRPr kumimoji="1" lang="en-US" altLang="ko-KR" sz="14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69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01C46-7DD4-FA45-AFEB-F9C280652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212" y="72224"/>
            <a:ext cx="10687575" cy="1325563"/>
          </a:xfrm>
        </p:spPr>
        <p:txBody>
          <a:bodyPr>
            <a:normAutofit/>
          </a:bodyPr>
          <a:lstStyle/>
          <a:p>
            <a:r>
              <a:rPr lang="en" altLang="ko-Kore-KR" sz="3600" dirty="0"/>
              <a:t>Copy or Rewrite: Hybrid Summarization with Hierarchical Reinforcement Learning(2020)</a:t>
            </a:r>
            <a:endParaRPr kumimoji="1" lang="ko-Kore-KR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3B5EDA-D3CB-D648-8AC8-CF78F6C346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235550"/>
                <a:ext cx="11353801" cy="562244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kumimoji="1" lang="en-US" altLang="ko-KR" sz="1600" b="1" dirty="0">
                    <a:latin typeface="NanumSquareOTF_ac Bold" panose="020B0600000101010101" pitchFamily="34" charset="-127"/>
                    <a:ea typeface="NanumSquareOTF_ac Bold" panose="020B0600000101010101" pitchFamily="34" charset="-127"/>
                  </a:rPr>
                  <a:t>Hierarchical Reinforcement Learning</a:t>
                </a:r>
              </a:p>
              <a:p>
                <a:pPr lvl="1">
                  <a:lnSpc>
                    <a:spcPct val="110000"/>
                  </a:lnSpc>
                </a:pPr>
                <a:r>
                  <a:rPr kumimoji="1" lang="en-US" altLang="ko-KR" sz="1400" b="1" dirty="0">
                    <a:latin typeface="NanumSquareOTF_ac Bold" panose="020B0600000101010101" pitchFamily="34" charset="-127"/>
                    <a:ea typeface="NanumSquareOTF_ac Bold" panose="020B0600000101010101" pitchFamily="34" charset="-127"/>
                  </a:rPr>
                  <a:t>Extraction Training</a:t>
                </a:r>
              </a:p>
              <a:p>
                <a:pPr lvl="2">
                  <a:lnSpc>
                    <a:spcPct val="110000"/>
                  </a:lnSpc>
                </a:pP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MDP</a:t>
                </a:r>
                <a:r>
                  <a:rPr kumimoji="1" lang="ko-KR" altLang="en-US" sz="1400" dirty="0" err="1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를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이용해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extraction process</a:t>
                </a:r>
                <a:r>
                  <a:rPr kumimoji="1" lang="ko-KR" altLang="en-US" sz="1400" dirty="0" err="1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를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유추해보자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.</a:t>
                </a:r>
              </a:p>
              <a:p>
                <a:pPr lvl="2">
                  <a:lnSpc>
                    <a:spcPct val="110000"/>
                  </a:lnSpc>
                </a:pPr>
                <a:r>
                  <a:rPr kumimoji="1" lang="en-US" altLang="ko-KR" sz="1400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manager agent</a:t>
                </a:r>
                <a:r>
                  <a:rPr kumimoji="1" lang="en-US" altLang="ko-KR" sz="1400" dirty="0">
                    <a:solidFill>
                      <a:srgbClr val="FF0000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</m:ctrlPr>
                      </m:sSubPr>
                      <m:e>
                        <m:r>
                          <a:rPr kumimoji="1"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R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NanumSquareOTF_ac Bold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kumimoji="1" lang="en-US" altLang="ko-KR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NanumSquareOTF_ac Bold" panose="020B0600000101010101" pitchFamily="34" charset="-127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ko-KR" altLang="en-US" sz="1400" dirty="0">
                    <a:solidFill>
                      <a:srgbClr val="FF0000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는 현재 </a:t>
                </a:r>
                <a:r>
                  <a:rPr kumimoji="1" lang="en-US" altLang="ko-KR" sz="1400" dirty="0">
                    <a:solidFill>
                      <a:srgbClr val="FF0000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</m:ctrlPr>
                      </m:sSubPr>
                      <m:e>
                        <m:r>
                          <a:rPr kumimoji="1"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  <m:t>𝑐</m:t>
                        </m:r>
                      </m:e>
                      <m:sub>
                        <m:r>
                          <a:rPr kumimoji="1"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NanumSquareOTF_ac Bold" panose="020B0600000101010101" pitchFamily="34" charset="-127"/>
                      </a:rPr>
                      <m:t>={</m:t>
                    </m:r>
                    <m:r>
                      <a:rPr kumimoji="1"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NanumSquareOTF_ac Bold" panose="020B0600000101010101" pitchFamily="34" charset="-127"/>
                      </a:rPr>
                      <m:t>𝐴</m:t>
                    </m:r>
                    <m:r>
                      <a:rPr kumimoji="1"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NanumSquareOTF_ac Bold" panose="020B0600000101010101" pitchFamily="34" charset="-127"/>
                      </a:rPr>
                      <m:t>, </m:t>
                    </m:r>
                    <m:sSub>
                      <m:sSubPr>
                        <m:ctrlPr>
                          <a:rPr kumimoji="1"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</m:ctrlPr>
                      </m:sSubPr>
                      <m:e>
                        <m:r>
                          <a:rPr kumimoji="1"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  <m:t>𝑎</m:t>
                        </m:r>
                      </m:e>
                      <m:sub>
                        <m:r>
                          <a:rPr kumimoji="1"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  <m:t>𝑡</m:t>
                        </m:r>
                        <m:r>
                          <a:rPr kumimoji="1"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en-US" altLang="ko-KR" sz="1400" dirty="0">
                    <a:solidFill>
                      <a:srgbClr val="FF0000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}</a:t>
                </a:r>
                <a:r>
                  <a:rPr kumimoji="1" lang="ko-KR" altLang="en-US" sz="1400" dirty="0">
                    <a:solidFill>
                      <a:srgbClr val="FF0000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에 대해 </a:t>
                </a:r>
                <a:r>
                  <a:rPr kumimoji="1" lang="en-US" altLang="ko-KR" sz="1400" dirty="0">
                    <a:solidFill>
                      <a:srgbClr val="FF0000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</m:ctrlPr>
                      </m:sSubPr>
                      <m:e>
                        <m:r>
                          <a:rPr kumimoji="1"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R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NanumSquareOTF_ac Bold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kumimoji="1" lang="en-US" altLang="ko-KR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NanumSquareOTF_ac Bold" panose="020B0600000101010101" pitchFamily="34" charset="-127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kumimoji="1"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NanumSquareOTF_ac Bold" panose="020B0600000101010101" pitchFamily="34" charset="-127"/>
                      </a:rPr>
                      <m:t>(</m:t>
                    </m:r>
                    <m:sSub>
                      <m:sSubPr>
                        <m:ctrlPr>
                          <a:rPr kumimoji="1"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</m:ctrlPr>
                      </m:sSubPr>
                      <m:e>
                        <m:r>
                          <a:rPr kumimoji="1"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  <m:t>𝑎</m:t>
                        </m:r>
                      </m:e>
                      <m:sub>
                        <m:r>
                          <a:rPr kumimoji="1"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  <m:t>𝑡</m:t>
                        </m:r>
                      </m:sub>
                    </m:sSub>
                    <m:r>
                      <a:rPr kumimoji="1"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NanumSquareOTF_ac Bold" panose="020B0600000101010101" pitchFamily="34" charset="-127"/>
                      </a:rPr>
                      <m:t>, </m:t>
                    </m:r>
                    <m:sSub>
                      <m:sSubPr>
                        <m:ctrlPr>
                          <a:rPr kumimoji="1"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</m:ctrlPr>
                      </m:sSubPr>
                      <m:e>
                        <m:r>
                          <a:rPr kumimoji="1"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  <m:t>𝑐</m:t>
                        </m:r>
                      </m:e>
                      <m:sub>
                        <m:r>
                          <a:rPr kumimoji="1"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  <m:t>𝑡</m:t>
                        </m:r>
                      </m:sub>
                    </m:sSub>
                    <m:r>
                      <a:rPr kumimoji="1"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NanumSquareOTF_ac Bold" panose="020B0600000101010101" pitchFamily="34" charset="-127"/>
                      </a:rPr>
                      <m:t>)</m:t>
                    </m:r>
                  </m:oMath>
                </a14:m>
                <a:r>
                  <a:rPr kumimoji="1" lang="ko-KR" altLang="en-US" sz="1400" dirty="0" err="1">
                    <a:solidFill>
                      <a:srgbClr val="FF0000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를</a:t>
                </a:r>
                <a:r>
                  <a:rPr kumimoji="1" lang="ko-KR" altLang="en-US" sz="1400" dirty="0">
                    <a:solidFill>
                      <a:srgbClr val="FF0000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통해 </a:t>
                </a:r>
                <a:r>
                  <a:rPr kumimoji="1" lang="en-US" altLang="ko-KR" sz="1400" dirty="0">
                    <a:solidFill>
                      <a:srgbClr val="FF0000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</m:ctrlPr>
                      </m:sSubPr>
                      <m:e>
                        <m:r>
                          <a:rPr kumimoji="1"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  <m:t>𝑎</m:t>
                        </m:r>
                      </m:e>
                      <m:sub>
                        <m:r>
                          <a:rPr kumimoji="1"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ko-KR" altLang="en-US" sz="1400" dirty="0" err="1">
                    <a:solidFill>
                      <a:srgbClr val="FF0000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를</a:t>
                </a:r>
                <a:r>
                  <a:rPr kumimoji="1" lang="ko-KR" altLang="en-US" sz="1400" dirty="0">
                    <a:solidFill>
                      <a:srgbClr val="FF0000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수행한다</a:t>
                </a:r>
                <a:r>
                  <a:rPr kumimoji="1" lang="en-US" altLang="ko-KR" sz="1400" dirty="0">
                    <a:solidFill>
                      <a:srgbClr val="FF0000"/>
                    </a:solidFill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. </a:t>
                </a:r>
              </a:p>
              <a:p>
                <a:pPr lvl="3">
                  <a:lnSpc>
                    <a:spcPct val="110000"/>
                  </a:lnSpc>
                </a:pP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manager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의 목표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: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negative discounted reward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sz="1400" i="1" smtClean="0"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</m:ctrlPr>
                      </m:sSubSupPr>
                      <m:e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  <m:t>𝑅</m:t>
                        </m:r>
                      </m:e>
                      <m:sub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  <m:t>𝑡</m:t>
                        </m:r>
                      </m:sub>
                      <m:sup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  <m:t>𝑚</m:t>
                        </m:r>
                      </m:sup>
                    </m:sSubSup>
                  </m:oMath>
                </a14:m>
                <a:r>
                  <a:rPr kumimoji="1" lang="ko-KR" altLang="en-US" sz="1400" dirty="0" err="1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를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최소화 하는 것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:</a:t>
                </a:r>
              </a:p>
              <a:p>
                <a:pPr marL="1371600" lvl="3" indent="0">
                  <a:lnSpc>
                    <a:spcPct val="110000"/>
                  </a:lnSpc>
                  <a:buNone/>
                </a:pPr>
                <a:endParaRPr kumimoji="1" lang="en-US" altLang="ko-KR" sz="14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4">
                  <a:lnSpc>
                    <a:spcPct val="110000"/>
                  </a:lnSpc>
                </a:pP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manager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의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action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이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worker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의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performance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에도 영향을 미치기 때문에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worker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의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reward             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도 함께 고려한다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.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</a:t>
                </a:r>
                <a:endParaRPr kumimoji="1" lang="en-US" altLang="ko-KR" sz="14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4">
                  <a:lnSpc>
                    <a:spcPct val="110000"/>
                  </a:lnSpc>
                </a:pP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reward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합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: </a:t>
                </a:r>
              </a:p>
              <a:p>
                <a:pPr lvl="4">
                  <a:lnSpc>
                    <a:spcPct val="110000"/>
                  </a:lnSpc>
                </a:pP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바로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return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을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maximize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하는 것은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high variance</a:t>
                </a:r>
                <a:r>
                  <a:rPr kumimoji="1" lang="ko-KR" altLang="en-US" sz="1400" dirty="0" err="1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를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야기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=&gt; baseline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을 추가해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variance</a:t>
                </a:r>
                <a:r>
                  <a:rPr kumimoji="1" lang="ko-KR" altLang="en-US" sz="1400" dirty="0" err="1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를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줄인다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.</a:t>
                </a:r>
              </a:p>
              <a:p>
                <a:pPr lvl="5">
                  <a:lnSpc>
                    <a:spcPct val="11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sz="1400" i="1" smtClean="0"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</m:ctrlPr>
                      </m:sSubSupPr>
                      <m:e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  <m:t>𝑏</m:t>
                        </m:r>
                      </m:e>
                      <m:sub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  <m:t>𝑡</m:t>
                        </m:r>
                      </m:sub>
                      <m:sup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  <m:t>𝑚</m:t>
                        </m:r>
                      </m:sup>
                    </m:sSubSup>
                  </m:oMath>
                </a14:m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: state-value function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의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approximation</a:t>
                </a:r>
              </a:p>
              <a:p>
                <a:pPr lvl="2">
                  <a:lnSpc>
                    <a:spcPct val="110000"/>
                  </a:lnSpc>
                </a:pPr>
                <a:r>
                  <a:rPr kumimoji="1" lang="en-US" altLang="ko-KR" sz="1400" dirty="0">
                    <a:highlight>
                      <a:srgbClr val="FFFF00"/>
                    </a:highlight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worker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는 선택된 문장을 받아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copy/rewrite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해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summary 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문장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ko-KR" altLang="en-US" sz="1400" i="1" smtClean="0"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ko-KR" sz="1400" i="1" smtClean="0">
                                <a:latin typeface="Cambria Math" panose="02040503050406030204" pitchFamily="18" charset="0"/>
                                <a:ea typeface="NanumSquareOTF_ac Bold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ea typeface="NanumSquareOTF_ac Bold" panose="020B0600000101010101" pitchFamily="34" charset="-127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ea typeface="NanumSquareOTF_ac Bold" panose="020B0600000101010101" pitchFamily="34" charset="-127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ko-KR" altLang="en-US" sz="1400" dirty="0" err="1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를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만든다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.</a:t>
                </a:r>
              </a:p>
              <a:p>
                <a:pPr lvl="2">
                  <a:lnSpc>
                    <a:spcPct val="110000"/>
                  </a:lnSpc>
                </a:pP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Marginal Reward</a:t>
                </a:r>
              </a:p>
              <a:p>
                <a:pPr lvl="3">
                  <a:lnSpc>
                    <a:spcPct val="110000"/>
                  </a:lnSpc>
                </a:pP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단순히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ROUGE</a:t>
                </a:r>
                <a:r>
                  <a:rPr kumimoji="1" lang="ko-KR" altLang="en-US" sz="1400" dirty="0" err="1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를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reward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로 사용하는 것은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global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하게 최적화하지 못한다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.</a:t>
                </a:r>
              </a:p>
              <a:p>
                <a:pPr lvl="4">
                  <a:lnSpc>
                    <a:spcPct val="110000"/>
                  </a:lnSpc>
                </a:pP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전체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summary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가 만들어지기 까지 수행된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step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들은 고려하지 못하기 때문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.</a:t>
                </a:r>
              </a:p>
              <a:p>
                <a:pPr lvl="3">
                  <a:lnSpc>
                    <a:spcPct val="110000"/>
                  </a:lnSpc>
                </a:pP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따라서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marginal reward</a:t>
                </a:r>
                <a:r>
                  <a:rPr kumimoji="1" lang="ko-KR" altLang="en-US" sz="1400" dirty="0" err="1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를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이용해 각 추출된 문장에 대해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incremental 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점수를 계산</a:t>
                </a:r>
                <a:endParaRPr kumimoji="1" lang="en-US" altLang="ko-KR" sz="14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4">
                  <a:lnSpc>
                    <a:spcPct val="110000"/>
                  </a:lnSpc>
                </a:pPr>
                <a:r>
                  <a:rPr kumimoji="1" lang="ko-Kore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시각 </a:t>
                </a:r>
                <a:r>
                  <a:rPr kumimoji="1" lang="en-US" altLang="ko-Kore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t</a:t>
                </a:r>
                <a:r>
                  <a:rPr kumimoji="1" lang="ko-Kore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까지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의 문장들과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human summary Y</a:t>
                </a:r>
                <a:r>
                  <a:rPr kumimoji="1" lang="ko-KR" altLang="en-US" sz="1400" dirty="0" err="1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와의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ROUGE 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점수와 이전 시각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t-1</a:t>
                </a:r>
                <a:r>
                  <a:rPr kumimoji="1" lang="ko-KR" altLang="en-US" sz="1400" dirty="0" err="1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까지의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문장과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Y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의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ROUGE 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점수의 차이를 계산</a:t>
                </a:r>
                <a:endParaRPr kumimoji="1" lang="en-US" altLang="ko-KR" sz="14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3">
                  <a:lnSpc>
                    <a:spcPct val="110000"/>
                  </a:lnSpc>
                </a:pP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전체 요약문에 대해 각 문장들이 기여하는 바를 고려할 수 있도록 만들어 준다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.</a:t>
                </a:r>
              </a:p>
              <a:p>
                <a:pPr lvl="5">
                  <a:lnSpc>
                    <a:spcPct val="110000"/>
                  </a:lnSpc>
                </a:pPr>
                <a:endParaRPr kumimoji="1" lang="en-US" altLang="ko-KR" sz="14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4">
                  <a:lnSpc>
                    <a:spcPct val="110000"/>
                  </a:lnSpc>
                </a:pPr>
                <a:endParaRPr kumimoji="1" lang="en-US" altLang="ko-KR" sz="14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3">
                  <a:lnSpc>
                    <a:spcPct val="110000"/>
                  </a:lnSpc>
                </a:pPr>
                <a:endParaRPr kumimoji="1" lang="en-US" altLang="ko-KR" sz="14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3B5EDA-D3CB-D648-8AC8-CF78F6C346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235550"/>
                <a:ext cx="11353801" cy="5622449"/>
              </a:xfrm>
              <a:blipFill>
                <a:blip r:embed="rId3"/>
                <a:stretch>
                  <a:fillRect l="-223" t="-2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8E55F980-6CAA-EE44-BDA8-8EA684D05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5829" y="3142312"/>
            <a:ext cx="489878" cy="2339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D0EBBC-9CDF-2444-91A5-E28AD17A8C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3406" y="3426657"/>
            <a:ext cx="3464681" cy="250575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832C9586-D8F5-0E49-B0E1-F9DC96FD0680}"/>
              </a:ext>
            </a:extLst>
          </p:cNvPr>
          <p:cNvGrpSpPr>
            <a:grpSpLocks noChangeAspect="1"/>
          </p:cNvGrpSpPr>
          <p:nvPr/>
        </p:nvGrpSpPr>
        <p:grpSpPr>
          <a:xfrm>
            <a:off x="3465894" y="2814685"/>
            <a:ext cx="5439630" cy="278208"/>
            <a:chOff x="-61596" y="3215820"/>
            <a:chExt cx="10631245" cy="543732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890B065-302F-4B42-AA57-E4ACD67C05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5285" b="54653"/>
            <a:stretch/>
          </p:blipFill>
          <p:spPr>
            <a:xfrm>
              <a:off x="-61596" y="3215820"/>
              <a:ext cx="8095987" cy="543732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99C66B0-0EAB-FB4B-B112-6C1DEA08D1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5692" t="43961" r="44605" b="10627"/>
            <a:stretch/>
          </p:blipFill>
          <p:spPr>
            <a:xfrm>
              <a:off x="8034391" y="3215820"/>
              <a:ext cx="2535258" cy="543732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1DD8FEB0-69B4-6A41-8C62-3BA251A014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1165" y="5068515"/>
            <a:ext cx="3709083" cy="326614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D1042A8C-9966-654F-8C23-EEC5EEEB4180}"/>
              </a:ext>
            </a:extLst>
          </p:cNvPr>
          <p:cNvGrpSpPr>
            <a:grpSpLocks noChangeAspect="1"/>
          </p:cNvGrpSpPr>
          <p:nvPr/>
        </p:nvGrpSpPr>
        <p:grpSpPr>
          <a:xfrm>
            <a:off x="3721765" y="6339305"/>
            <a:ext cx="5586666" cy="438299"/>
            <a:chOff x="3465894" y="4223054"/>
            <a:chExt cx="7313685" cy="57379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9560FBD-820D-CB42-8979-F736B46596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42809"/>
            <a:stretch/>
          </p:blipFill>
          <p:spPr>
            <a:xfrm>
              <a:off x="3465894" y="4223054"/>
              <a:ext cx="5448300" cy="57379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EEEDBB4-CF0B-C24F-AF3A-F6663E4786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9413" t="58607" r="32944" b="8840"/>
            <a:stretch/>
          </p:blipFill>
          <p:spPr>
            <a:xfrm>
              <a:off x="8728710" y="4411455"/>
              <a:ext cx="2050869" cy="3266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034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01C46-7DD4-FA45-AFEB-F9C280652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212" y="72224"/>
            <a:ext cx="10687575" cy="1325563"/>
          </a:xfrm>
        </p:spPr>
        <p:txBody>
          <a:bodyPr>
            <a:normAutofit/>
          </a:bodyPr>
          <a:lstStyle/>
          <a:p>
            <a:r>
              <a:rPr lang="en" altLang="ko-Kore-KR" sz="3600" dirty="0"/>
              <a:t>Copy or Rewrite: Hybrid Summarization with Hierarchical Reinforcement Learning(2020)</a:t>
            </a:r>
            <a:endParaRPr kumimoji="1" lang="ko-Kore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3B5EDA-D3CB-D648-8AC8-CF78F6C346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235550"/>
                <a:ext cx="11353801" cy="562244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kumimoji="1" lang="en-US" altLang="ko-KR" sz="1600" b="1" dirty="0">
                    <a:latin typeface="NanumSquareOTF_ac Bold" panose="020B0600000101010101" pitchFamily="34" charset="-127"/>
                    <a:ea typeface="NanumSquareOTF_ac Bold" panose="020B0600000101010101" pitchFamily="34" charset="-127"/>
                  </a:rPr>
                  <a:t>Sentence Abstraction Training</a:t>
                </a:r>
              </a:p>
              <a:p>
                <a:pPr lvl="1">
                  <a:lnSpc>
                    <a:spcPct val="110000"/>
                  </a:lnSpc>
                </a:pP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worker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</a:t>
                </a:r>
                <a:r>
                  <a:rPr kumimoji="1" lang="ko-KR" altLang="en-US" sz="1400" dirty="0" err="1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학습시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:</a:t>
                </a:r>
              </a:p>
              <a:p>
                <a:pPr lvl="2">
                  <a:lnSpc>
                    <a:spcPct val="110000"/>
                  </a:lnSpc>
                </a:pP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manage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는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oracle policy</a:t>
                </a:r>
                <a:r>
                  <a:rPr kumimoji="1" lang="ko-KR" altLang="en-US" sz="1400" dirty="0" err="1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를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가지고 있음</a:t>
                </a:r>
                <a:endParaRPr kumimoji="1" lang="en-US" altLang="ko-KR" sz="14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2">
                  <a:lnSpc>
                    <a:spcPct val="110000"/>
                  </a:lnSpc>
                </a:pP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policy gradient</a:t>
                </a:r>
                <a:r>
                  <a:rPr kumimoji="1" lang="ko-KR" altLang="en-US" sz="1400" dirty="0" err="1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를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이용해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worker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의 </a:t>
                </a:r>
                <a:r>
                  <a:rPr kumimoji="1" lang="ko-KR" altLang="en-US" sz="1400" dirty="0" err="1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파라미터를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 갱신</a:t>
                </a:r>
                <a:endParaRPr kumimoji="1" lang="en-US" altLang="ko-KR" sz="14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두개의 </a:t>
                </a: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output sequence 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생성</a:t>
                </a:r>
                <a:endParaRPr kumimoji="1" lang="en-US" altLang="ko-KR" sz="14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2">
                  <a:lnSpc>
                    <a:spcPct val="11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en-US" altLang="ko-KR" sz="1400" i="1" smtClean="0"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ko-KR" sz="1400" i="1" smtClean="0">
                                <a:latin typeface="Cambria Math" panose="02040503050406030204" pitchFamily="18" charset="0"/>
                                <a:ea typeface="NanumSquareOTF_ac Bold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ea typeface="NanumSquareOTF_ac Bold" panose="020B0600000101010101" pitchFamily="34" charset="-127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ea typeface="NanumSquareOTF_ac Bold" panose="020B0600000101010101" pitchFamily="34" charset="-127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: greedy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하게 생성된 시퀀스</a:t>
                </a:r>
                <a:endParaRPr kumimoji="1" lang="en-US" altLang="ko-KR" sz="14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2">
                  <a:lnSpc>
                    <a:spcPct val="11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ko-KR" sz="1400" i="1" smtClean="0">
                            <a:latin typeface="Cambria Math" panose="02040503050406030204" pitchFamily="18" charset="0"/>
                            <a:ea typeface="NanumSquareOTF_ac Bold" panose="020B0600000101010101" pitchFamily="34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ko-KR" sz="1400" i="1" smtClean="0">
                                <a:latin typeface="Cambria Math" panose="02040503050406030204" pitchFamily="18" charset="0"/>
                                <a:ea typeface="NanumSquareOTF_ac Bold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ea typeface="NanumSquareOTF_ac Bold" panose="020B0600000101010101" pitchFamily="34" charset="-127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ea typeface="NanumSquareOTF_ac Bold" panose="020B0600000101010101" pitchFamily="34" charset="-127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: </a:t>
                </a:r>
                <a:r>
                  <a:rPr kumimoji="1" lang="ko-KR" altLang="en-US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확률 분포를 이용해 샘플링 된 시퀀스</a:t>
                </a:r>
                <a:endParaRPr kumimoji="1" lang="en-US" altLang="ko-KR" sz="14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kumimoji="1" lang="en-US" altLang="ko-KR" sz="1400" dirty="0">
                    <a:latin typeface="NanumSquareOTF_ac" panose="020B0600000101010101" pitchFamily="34" charset="-127"/>
                    <a:ea typeface="NanumSquareOTF_ac" panose="020B0600000101010101" pitchFamily="34" charset="-127"/>
                  </a:rPr>
                  <a:t>loss function:</a:t>
                </a:r>
              </a:p>
              <a:p>
                <a:pPr lvl="1">
                  <a:lnSpc>
                    <a:spcPct val="110000"/>
                  </a:lnSpc>
                </a:pPr>
                <a:endParaRPr kumimoji="1" lang="en-US" altLang="ko-KR" sz="1400" dirty="0">
                  <a:latin typeface="NanumSquareOTF_ac" panose="020B0600000101010101" pitchFamily="34" charset="-127"/>
                  <a:ea typeface="NanumSquareOTF_ac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3B5EDA-D3CB-D648-8AC8-CF78F6C346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235550"/>
                <a:ext cx="11353801" cy="5622449"/>
              </a:xfrm>
              <a:blipFill>
                <a:blip r:embed="rId3"/>
                <a:stretch>
                  <a:fillRect l="-223" t="-2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D6D461B4-D0A8-584F-B79F-C6A1D2EAF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2163" y="3429000"/>
            <a:ext cx="4241800" cy="838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F2E3B2-C00C-6047-BD10-8F4303AD9C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872"/>
          <a:stretch/>
        </p:blipFill>
        <p:spPr>
          <a:xfrm>
            <a:off x="7277557" y="3689603"/>
            <a:ext cx="2894443" cy="35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8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56535-4A39-6A47-8CA5-8EB0B1F8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Text-Summarizer-abs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37E51B-1F16-A041-803C-CF0E7DA5AF22}"/>
              </a:ext>
            </a:extLst>
          </p:cNvPr>
          <p:cNvSpPr/>
          <p:nvPr/>
        </p:nvSpPr>
        <p:spPr>
          <a:xfrm>
            <a:off x="431799" y="3053368"/>
            <a:ext cx="11760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altLang="en-US" dirty="0"/>
              <a:t>article: chinese vice-premier li lanqing met with nobel prize winner carlo &lt;unk&gt; , former director general of the european laboratory for particle physics here today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altLang="en-US" dirty="0"/>
              <a:t>ref: chinese vice-premier meets european visitor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altLang="en-US" dirty="0"/>
              <a:t>dec: chinese vice-premier meets nobel prize winner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7982C4-3939-3446-99C1-229AEB0AAEDC}"/>
              </a:ext>
            </a:extLst>
          </p:cNvPr>
          <p:cNvSpPr/>
          <p:nvPr/>
        </p:nvSpPr>
        <p:spPr>
          <a:xfrm>
            <a:off x="431798" y="4442129"/>
            <a:ext cx="117602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altLang="en-US" dirty="0"/>
              <a:t>article: the u.s. dollar tumbled against the japanese yen monday amid rising international pressure on japanese monetary authorities not to intervene to weaken their nation 's currency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altLang="en-US" dirty="0"/>
              <a:t>ref: tokyo stocks fall dollar weaker against yen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altLang="en-US" dirty="0"/>
              <a:t>dec: dollar falls tokyo stocks fall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10A027-4B41-A14B-BC8B-809F7B7E9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1690688"/>
            <a:ext cx="8712200" cy="9779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51943D8-B7B6-9F49-AAA7-F167F4FB5E0B}"/>
              </a:ext>
            </a:extLst>
          </p:cNvPr>
          <p:cNvSpPr/>
          <p:nvPr/>
        </p:nvSpPr>
        <p:spPr>
          <a:xfrm>
            <a:off x="8205850" y="5830890"/>
            <a:ext cx="38673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itchFamily="2" charset="2"/>
              <a:buChar char="Þ"/>
            </a:pPr>
            <a:r>
              <a:rPr lang="ko-KR" altLang="en-US" dirty="0"/>
              <a:t>우리가 원하는 </a:t>
            </a:r>
            <a:r>
              <a:rPr lang="ko-KR" altLang="en-US" dirty="0" err="1"/>
              <a:t>요약방법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</a:p>
          <a:p>
            <a:pPr marL="285750" indent="-285750">
              <a:buFont typeface="Symbol" pitchFamily="2" charset="2"/>
              <a:buChar char="Þ"/>
            </a:pPr>
            <a:r>
              <a:rPr lang="en-US" altLang="ko-Kore-KR" dirty="0"/>
              <a:t>supervised</a:t>
            </a:r>
          </a:p>
          <a:p>
            <a:pPr marL="285750" indent="-285750">
              <a:buFont typeface="Symbol" pitchFamily="2" charset="2"/>
              <a:buChar char="Þ"/>
            </a:pPr>
            <a:r>
              <a:rPr lang="ko-KR" altLang="en-US" dirty="0"/>
              <a:t>전반적 모델 구조만 참조하기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9139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996</Words>
  <Application>Microsoft Macintosh PowerPoint</Application>
  <PresentationFormat>와이드스크린</PresentationFormat>
  <Paragraphs>116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NanumSquareOTF_ac</vt:lpstr>
      <vt:lpstr>NanumSquareOTF_ac Bold</vt:lpstr>
      <vt:lpstr>Arial</vt:lpstr>
      <vt:lpstr>Calibri</vt:lpstr>
      <vt:lpstr>Calibri Light</vt:lpstr>
      <vt:lpstr>Cambria Math</vt:lpstr>
      <vt:lpstr>Symbol</vt:lpstr>
      <vt:lpstr>Office 테마</vt:lpstr>
      <vt:lpstr>210326</vt:lpstr>
      <vt:lpstr>Copy or Rewrite: Hybrid Summarization with Hierarchical Reinforcement Learning(2020)</vt:lpstr>
      <vt:lpstr>Copy or Rewrite: Hybrid Summarization with Hierarchical Reinforcement Learning(2020)</vt:lpstr>
      <vt:lpstr>Copy or Rewrite: Hybrid Summarization with Hierarchical Reinforcement Learning(2020)</vt:lpstr>
      <vt:lpstr>Copy or Rewrite: Hybrid Summarization with Hierarchical Reinforcement Learning(2020)</vt:lpstr>
      <vt:lpstr>Copy or Rewrite: Hybrid Summarization with Hierarchical Reinforcement Learning(2020)</vt:lpstr>
      <vt:lpstr>Copy or Rewrite: Hybrid Summarization with Hierarchical Reinforcement Learning(2020)</vt:lpstr>
      <vt:lpstr>Copy or Rewrite: Hybrid Summarization with Hierarchical Reinforcement Learning(2020)</vt:lpstr>
      <vt:lpstr>Text-Summarizer-abs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210326</dc:title>
  <dc:creator>BaeHyun Jin</dc:creator>
  <cp:lastModifiedBy>BaeHyun Jin</cp:lastModifiedBy>
  <cp:revision>27</cp:revision>
  <dcterms:created xsi:type="dcterms:W3CDTF">2021-03-24T04:23:33Z</dcterms:created>
  <dcterms:modified xsi:type="dcterms:W3CDTF">2021-03-26T02:47:10Z</dcterms:modified>
</cp:coreProperties>
</file>