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napToObjects="1">
      <p:cViewPr>
        <p:scale>
          <a:sx n="109" d="100"/>
          <a:sy n="109" d="100"/>
        </p:scale>
        <p:origin x="129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54609-83AA-E641-AC55-D0C7C6FB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73E584-FD05-594C-AC59-804307BCE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D34D4-854E-154A-8E8E-5801E9BF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59E43-1F5D-314D-88F6-95A49B8E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2AEC80-6A3A-EF4A-9949-BD48EA58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3306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E37E7-C691-3D47-B000-72267209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6EB47-84B5-9141-8EFC-2B69458C0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4B2BE-DBC4-8548-BD35-B3972BA0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5D403-7B43-4E4B-9CBD-03396EF9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63C07E-639D-AF4C-90D6-0F26D74E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983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9B772-9E8F-EF43-B0E1-FD03BEE6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31434-232F-7249-AC04-2ECAAA10D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0341FB-927A-FA4D-9B7C-8E28DD42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8C4F1-63D7-464C-9C76-B1DCCF93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7F8315-7888-7344-A7BB-5F3EABBB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522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0B74A-66DE-D449-B213-1AB61F38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D9357-99C9-9E41-919E-4282DE7C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DDCF7-F2FE-3944-89C3-227CBF3F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B0E0F-D93D-2F4A-823F-C943955D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1987F-6A62-A54C-A57E-F1E59CCF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883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06BA-554D-3344-93E7-913A8611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F834E1-05AE-CA40-A762-65247B651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CB8AC-3663-4044-A7EB-77471ED2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7C9C3-8787-1944-8D53-2892A7E7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6E7A9-BA85-A944-B82B-2DE4F704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751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48220-E585-F649-96F8-F8EC36F8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1E5436-1EC8-9540-A8A1-7DCB0B834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4780AB-FCF4-D54C-9207-0B41D23D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31AD02-ACE6-DF41-AEBA-7498D88F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2C17C6-624A-374F-9ACE-06D09566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BD224-E9A4-2145-AF53-AD007394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8245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821C2-91F6-6744-AA8D-EBC8CEB0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EF3B5-2CB8-9B49-A906-15DAE4C16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F16257-8B54-6846-A5B3-CE2D63CA4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AC27D8-79B5-5D4E-A5C9-C2F387ADF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11EB76-36A3-3D46-B792-227B02FB1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BE33F6-FF33-684F-89C6-D0EE31813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CBDC38-4B7D-9743-A2CF-F74E7003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ECD219-90E0-1544-8DA2-3F55EEA4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4739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15C19-C874-5B46-90C6-2468E2A3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A6BA48-429A-9C45-87CE-264D3F2D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63FA4-0B70-7848-A0D1-E28C1A2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4B2E46-6905-E646-AC0F-E6E025B1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18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6C0366-669D-1E4C-B1B5-D7D5A8BA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5DFEDE-5B37-A440-B00F-54804F448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AC940-7430-244A-8613-EAB85BB5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65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6A6FF-9CB9-4244-90EF-87DEF666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B82E0-19EE-6247-956A-EE01A98A0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2FEB9-BC35-F642-AAA7-1A6843363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A1D482-78D1-2847-9555-BDE9400F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0C4386-F2B9-BD4F-9DC5-9BF0DF64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F45DC3-1390-7348-BE4F-5973DEAF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41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50F58-5608-9949-831D-62227B3B3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EF5D6F-8BE0-1144-A560-5879B180E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74ABF5-95D9-8948-AA50-66394C616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299E61-85C4-9947-824A-C85260B4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08B03F-5E02-6847-B89E-0FB767FB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6C308-BD39-8248-ABE7-FC2C0B18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7437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4D15AF-F10B-A847-A74B-81BB39C5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88CECA-C6F7-B441-A604-CE0C4C25E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8C9B8-CF1E-D34E-832A-5E4455CDC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C2BF-46EC-4443-ADA7-C6686D9EBB90}" type="datetimeFigureOut">
              <a:rPr kumimoji="1" lang="ko-Kore-KR" altLang="en-US" smtClean="0"/>
              <a:t>2021. 3. 29.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96C-61DA-2A4E-B550-B81D56CEB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F5D69-E888-3F4F-88AA-E2DCDBC3F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8062-B29A-DD4D-A783-F0408669974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53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F1BAC-C5AC-9442-BD9E-075212D3D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0B2D14-ABCE-534C-9285-C5D5025B65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566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5C67C6-4C6E-7240-A635-43036001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06" y="584775"/>
            <a:ext cx="5793279" cy="2606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9C332-8659-D64C-B904-690E81CCA098}"/>
              </a:ext>
            </a:extLst>
          </p:cNvPr>
          <p:cNvSpPr txBox="1"/>
          <p:nvPr/>
        </p:nvSpPr>
        <p:spPr>
          <a:xfrm>
            <a:off x="109506" y="0"/>
            <a:ext cx="7871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Copy or Rewrite</a:t>
            </a:r>
            <a:endParaRPr kumimoji="1" lang="ko-Kore-KR" altLang="en-US" sz="3200" dirty="0"/>
          </a:p>
        </p:txBody>
      </p:sp>
      <p:pic>
        <p:nvPicPr>
          <p:cNvPr id="6" name="Picture 2" descr="GitHub - CannyLab/summary_loop: Codebase for the Summary Loop paper at  ACL2020">
            <a:extLst>
              <a:ext uri="{FF2B5EF4-FFF2-40B4-BE49-F238E27FC236}">
                <a16:creationId xmlns:a16="http://schemas.microsoft.com/office/drawing/2014/main" id="{30CFB1FE-0B65-0F4E-A849-84C88580A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084" y="1508211"/>
            <a:ext cx="4956192" cy="358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FDA1A4-2753-7B49-86B7-0B9EDEC01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22" y="3429000"/>
            <a:ext cx="5793278" cy="3155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E77447-DC9F-664C-B116-F156067B6326}"/>
              </a:ext>
            </a:extLst>
          </p:cNvPr>
          <p:cNvSpPr txBox="1"/>
          <p:nvPr/>
        </p:nvSpPr>
        <p:spPr>
          <a:xfrm>
            <a:off x="5727285" y="6143296"/>
            <a:ext cx="7871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Deep RL abstraction</a:t>
            </a:r>
            <a:endParaRPr kumimoji="1" lang="ko-Kore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D56637-140B-2F42-9683-BF0BAE53DC29}"/>
              </a:ext>
            </a:extLst>
          </p:cNvPr>
          <p:cNvSpPr txBox="1"/>
          <p:nvPr/>
        </p:nvSpPr>
        <p:spPr>
          <a:xfrm>
            <a:off x="7020058" y="754105"/>
            <a:ext cx="3763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Summary-Loop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1006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[T] 3">
            <a:extLst>
              <a:ext uri="{FF2B5EF4-FFF2-40B4-BE49-F238E27FC236}">
                <a16:creationId xmlns:a16="http://schemas.microsoft.com/office/drawing/2014/main" id="{7AD7619E-9473-8447-A6D6-6343809B05C1}"/>
              </a:ext>
            </a:extLst>
          </p:cNvPr>
          <p:cNvSpPr/>
          <p:nvPr/>
        </p:nvSpPr>
        <p:spPr>
          <a:xfrm>
            <a:off x="193700" y="6011056"/>
            <a:ext cx="1840997" cy="63978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segmentation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B7252-52C4-C84E-8FBD-E7CE0476ABEE}"/>
              </a:ext>
            </a:extLst>
          </p:cNvPr>
          <p:cNvSpPr txBox="1"/>
          <p:nvPr/>
        </p:nvSpPr>
        <p:spPr>
          <a:xfrm>
            <a:off x="78335" y="4533728"/>
            <a:ext cx="1840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word embedding </a:t>
            </a:r>
            <a:r>
              <a:rPr kumimoji="1" lang="ko-Kore-KR" altLang="en-US" dirty="0"/>
              <a:t>사용해 </a:t>
            </a:r>
            <a:r>
              <a:rPr kumimoji="1" lang="en-US" altLang="ko-Kore-KR" dirty="0"/>
              <a:t>semantically optimal segment </a:t>
            </a:r>
            <a:r>
              <a:rPr kumimoji="1" lang="ko-Kore-KR" altLang="en-US" dirty="0"/>
              <a:t>찾기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F49E05-31A9-3543-A96D-6DF1550F5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14"/>
          <a:stretch/>
        </p:blipFill>
        <p:spPr>
          <a:xfrm>
            <a:off x="9174453" y="2238359"/>
            <a:ext cx="2522523" cy="3674659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CCA166C-B3F4-C64D-827B-B8AD8C5F8D3C}"/>
              </a:ext>
            </a:extLst>
          </p:cNvPr>
          <p:cNvGrpSpPr/>
          <p:nvPr/>
        </p:nvGrpSpPr>
        <p:grpSpPr>
          <a:xfrm>
            <a:off x="5536345" y="443153"/>
            <a:ext cx="3858729" cy="5309285"/>
            <a:chOff x="4511095" y="1196547"/>
            <a:chExt cx="3858729" cy="5309285"/>
          </a:xfrm>
        </p:grpSpPr>
        <p:pic>
          <p:nvPicPr>
            <p:cNvPr id="8" name="Picture 2" descr="Attention in Neural Networks - 15. Hierarchical Attention (1) · Buomsoo Kim">
              <a:extLst>
                <a:ext uri="{FF2B5EF4-FFF2-40B4-BE49-F238E27FC236}">
                  <a16:creationId xmlns:a16="http://schemas.microsoft.com/office/drawing/2014/main" id="{C89A4AE9-1DE4-E143-9717-46CD33A6F6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8" b="-1"/>
            <a:stretch/>
          </p:blipFill>
          <p:spPr bwMode="auto">
            <a:xfrm>
              <a:off x="4511095" y="2761735"/>
              <a:ext cx="3656950" cy="374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Attention in Neural Networks - 15. Hierarchical Attention (1) · Buomsoo Kim">
              <a:extLst>
                <a:ext uri="{FF2B5EF4-FFF2-40B4-BE49-F238E27FC236}">
                  <a16:creationId xmlns:a16="http://schemas.microsoft.com/office/drawing/2014/main" id="{FCCDEAFF-815B-0541-81E9-DC8012B0A7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8" b="45037"/>
            <a:stretch/>
          </p:blipFill>
          <p:spPr bwMode="auto">
            <a:xfrm>
              <a:off x="4511095" y="1196547"/>
              <a:ext cx="3656950" cy="180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AC7FBF-D3CC-9842-A75A-2B412EF691DB}"/>
                </a:ext>
              </a:extLst>
            </p:cNvPr>
            <p:cNvSpPr txBox="1"/>
            <p:nvPr/>
          </p:nvSpPr>
          <p:spPr>
            <a:xfrm>
              <a:off x="7414260" y="2351424"/>
              <a:ext cx="9349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/>
                <a:t>segmantation</a:t>
              </a:r>
              <a:r>
                <a:rPr kumimoji="1" lang="en-US" altLang="ko-Kore-KR" sz="1000" dirty="0"/>
                <a:t> encoder</a:t>
              </a:r>
              <a:endParaRPr kumimoji="1" lang="ko-Kore-KR" alt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75EF9E-BC95-C34F-B47E-DA7142B995AE}"/>
                </a:ext>
              </a:extLst>
            </p:cNvPr>
            <p:cNvSpPr txBox="1"/>
            <p:nvPr/>
          </p:nvSpPr>
          <p:spPr>
            <a:xfrm>
              <a:off x="7434842" y="1615636"/>
              <a:ext cx="9349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/>
                <a:t>segmantation</a:t>
              </a:r>
              <a:r>
                <a:rPr kumimoji="1" lang="en-US" altLang="ko-Kore-KR" sz="1000" dirty="0"/>
                <a:t> attention</a:t>
              </a:r>
              <a:endParaRPr kumimoji="1" lang="ko-Kore-KR" altLang="en-US" sz="10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017E93-845B-5F47-9D92-C985D185A8DA}"/>
              </a:ext>
            </a:extLst>
          </p:cNvPr>
          <p:cNvSpPr txBox="1"/>
          <p:nvPr/>
        </p:nvSpPr>
        <p:spPr>
          <a:xfrm>
            <a:off x="10625959" y="4272118"/>
            <a:ext cx="156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reinforced = greedy - sampling</a:t>
            </a:r>
            <a:endParaRPr kumimoji="1" lang="el-GR" altLang="ko-Kore-KR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617240-4A2A-544E-92AA-0E3BF3B413E2}"/>
              </a:ext>
            </a:extLst>
          </p:cNvPr>
          <p:cNvGrpSpPr/>
          <p:nvPr/>
        </p:nvGrpSpPr>
        <p:grpSpPr>
          <a:xfrm>
            <a:off x="1764030" y="443153"/>
            <a:ext cx="3858729" cy="5309285"/>
            <a:chOff x="4511095" y="1196547"/>
            <a:chExt cx="3858729" cy="5309285"/>
          </a:xfrm>
        </p:grpSpPr>
        <p:pic>
          <p:nvPicPr>
            <p:cNvPr id="14" name="Picture 2" descr="Attention in Neural Networks - 15. Hierarchical Attention (1) · Buomsoo Kim">
              <a:extLst>
                <a:ext uri="{FF2B5EF4-FFF2-40B4-BE49-F238E27FC236}">
                  <a16:creationId xmlns:a16="http://schemas.microsoft.com/office/drawing/2014/main" id="{3F0F2B4B-8501-BB4B-89A7-58A70680AE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8" b="-1"/>
            <a:stretch/>
          </p:blipFill>
          <p:spPr bwMode="auto">
            <a:xfrm>
              <a:off x="4511095" y="2761735"/>
              <a:ext cx="3656950" cy="3744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Attention in Neural Networks - 15. Hierarchical Attention (1) · Buomsoo Kim">
              <a:extLst>
                <a:ext uri="{FF2B5EF4-FFF2-40B4-BE49-F238E27FC236}">
                  <a16:creationId xmlns:a16="http://schemas.microsoft.com/office/drawing/2014/main" id="{D79EED5B-8E8D-5140-9C8F-55262C9BF3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8" b="45037"/>
            <a:stretch/>
          </p:blipFill>
          <p:spPr bwMode="auto">
            <a:xfrm>
              <a:off x="4511095" y="1196547"/>
              <a:ext cx="3656950" cy="180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EB621D-2788-2344-8F3D-32932315C90D}"/>
                </a:ext>
              </a:extLst>
            </p:cNvPr>
            <p:cNvSpPr txBox="1"/>
            <p:nvPr/>
          </p:nvSpPr>
          <p:spPr>
            <a:xfrm>
              <a:off x="7414260" y="2351424"/>
              <a:ext cx="9349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/>
                <a:t>segmantation</a:t>
              </a:r>
              <a:r>
                <a:rPr kumimoji="1" lang="en-US" altLang="ko-Kore-KR" sz="1000" dirty="0"/>
                <a:t> encoder</a:t>
              </a:r>
              <a:endParaRPr kumimoji="1" lang="ko-Kore-KR" altLang="en-US" sz="1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CC43FC-1E44-384C-B121-086193D66EDD}"/>
                </a:ext>
              </a:extLst>
            </p:cNvPr>
            <p:cNvSpPr txBox="1"/>
            <p:nvPr/>
          </p:nvSpPr>
          <p:spPr>
            <a:xfrm>
              <a:off x="7434842" y="1615636"/>
              <a:ext cx="93498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000" dirty="0" err="1"/>
                <a:t>segmantation</a:t>
              </a:r>
              <a:r>
                <a:rPr kumimoji="1" lang="en-US" altLang="ko-Kore-KR" sz="1000" dirty="0"/>
                <a:t> attention</a:t>
              </a:r>
              <a:endParaRPr kumimoji="1" lang="ko-Kore-KR" altLang="en-US" sz="1000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A4DBD34-DAAB-214A-B02F-176705861A5C}"/>
              </a:ext>
            </a:extLst>
          </p:cNvPr>
          <p:cNvCxnSpPr>
            <a:stCxn id="4" idx="3"/>
            <a:endCxn id="14" idx="2"/>
          </p:cNvCxnSpPr>
          <p:nvPr/>
        </p:nvCxnSpPr>
        <p:spPr>
          <a:xfrm flipV="1">
            <a:off x="1954725" y="5752438"/>
            <a:ext cx="1637780" cy="57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E374E0A-0CA4-3D4A-8475-BBB71149D9C0}"/>
              </a:ext>
            </a:extLst>
          </p:cNvPr>
          <p:cNvCxnSpPr>
            <a:stCxn id="4" idx="3"/>
            <a:endCxn id="8" idx="2"/>
          </p:cNvCxnSpPr>
          <p:nvPr/>
        </p:nvCxnSpPr>
        <p:spPr>
          <a:xfrm flipV="1">
            <a:off x="1954725" y="5752438"/>
            <a:ext cx="5410095" cy="57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A4434808-52F7-7642-A2DF-2B81E268F3D4}"/>
              </a:ext>
            </a:extLst>
          </p:cNvPr>
          <p:cNvCxnSpPr>
            <a:cxnSpLocks/>
            <a:stCxn id="15" idx="0"/>
            <a:endCxn id="22" idx="0"/>
          </p:cNvCxnSpPr>
          <p:nvPr/>
        </p:nvCxnSpPr>
        <p:spPr>
          <a:xfrm rot="16200000" flipH="1">
            <a:off x="5768155" y="-1732497"/>
            <a:ext cx="1695356" cy="6046657"/>
          </a:xfrm>
          <a:prstGeom prst="bentConnector3">
            <a:avLst>
              <a:gd name="adj1" fmla="val -1348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1C8EF4D9-FFB4-1541-970A-224C15B53337}"/>
              </a:ext>
            </a:extLst>
          </p:cNvPr>
          <p:cNvCxnSpPr>
            <a:cxnSpLocks/>
          </p:cNvCxnSpPr>
          <p:nvPr/>
        </p:nvCxnSpPr>
        <p:spPr>
          <a:xfrm>
            <a:off x="7090348" y="196770"/>
            <a:ext cx="0" cy="273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9A4FBE7B-DBAB-3144-8EBE-A46C93A70D0C}"/>
              </a:ext>
            </a:extLst>
          </p:cNvPr>
          <p:cNvSpPr/>
          <p:nvPr/>
        </p:nvSpPr>
        <p:spPr>
          <a:xfrm>
            <a:off x="9288494" y="2138509"/>
            <a:ext cx="701336" cy="390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800" dirty="0"/>
              <a:t>인코더 문맥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8E3B4E-0B7F-AD45-A05D-6E7AABDD05C5}"/>
              </a:ext>
            </a:extLst>
          </p:cNvPr>
          <p:cNvSpPr/>
          <p:nvPr/>
        </p:nvSpPr>
        <p:spPr>
          <a:xfrm>
            <a:off x="9174453" y="2615878"/>
            <a:ext cx="1011269" cy="451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6A7E70-C81B-C449-987F-9BD18634E431}"/>
              </a:ext>
            </a:extLst>
          </p:cNvPr>
          <p:cNvSpPr txBox="1"/>
          <p:nvPr/>
        </p:nvSpPr>
        <p:spPr>
          <a:xfrm>
            <a:off x="10081549" y="2338879"/>
            <a:ext cx="2110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1200" dirty="0"/>
              <a:t>디코더 문맥 </a:t>
            </a:r>
            <a:r>
              <a:rPr kumimoji="1" lang="en-US" altLang="ko-Kore-KR" sz="1200" dirty="0"/>
              <a:t>+ </a:t>
            </a:r>
            <a:r>
              <a:rPr kumimoji="1" lang="ko-Kore-KR" altLang="en-US" sz="1200" dirty="0"/>
              <a:t>은닉 상태</a:t>
            </a:r>
            <a:endParaRPr kumimoji="1" lang="en-US" altLang="ko-Kore-KR" sz="1200" dirty="0"/>
          </a:p>
        </p:txBody>
      </p:sp>
    </p:spTree>
    <p:extLst>
      <p:ext uri="{BB962C8B-B14F-4D97-AF65-F5344CB8AC3E}">
        <p14:creationId xmlns:p14="http://schemas.microsoft.com/office/powerpoint/2010/main" val="205961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05F45-531D-0741-B072-DC879A83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1"/>
            <a:ext cx="10515600" cy="925813"/>
          </a:xfrm>
        </p:spPr>
        <p:txBody>
          <a:bodyPr/>
          <a:lstStyle/>
          <a:p>
            <a:r>
              <a:rPr kumimoji="1" lang="en-US" altLang="ko-Kore-KR" dirty="0"/>
              <a:t>hierarchical attention network</a:t>
            </a:r>
            <a:endParaRPr kumimoji="1" lang="ko-Kore-KR" altLang="en-US" dirty="0"/>
          </a:p>
        </p:txBody>
      </p:sp>
      <p:pic>
        <p:nvPicPr>
          <p:cNvPr id="1026" name="Picture 2" descr="GitHub - FlorisHoogenboom/keras-han-for-docla: An implementation of  Hierchical Attention Networks for Document Classification in Keras.">
            <a:extLst>
              <a:ext uri="{FF2B5EF4-FFF2-40B4-BE49-F238E27FC236}">
                <a16:creationId xmlns:a16="http://schemas.microsoft.com/office/drawing/2014/main" id="{E7742F39-4C13-8246-BC8A-F168CCFB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9169"/>
            <a:ext cx="2263407" cy="252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3A4852-A924-5545-A27A-AEBE87287775}"/>
              </a:ext>
            </a:extLst>
          </p:cNvPr>
          <p:cNvSpPr txBox="1"/>
          <p:nvPr/>
        </p:nvSpPr>
        <p:spPr>
          <a:xfrm>
            <a:off x="3093230" y="3829602"/>
            <a:ext cx="373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단어 </a:t>
            </a:r>
            <a:r>
              <a:rPr kumimoji="1" lang="ko-KR" altLang="en-US" sz="1400" dirty="0" err="1"/>
              <a:t>임베딩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은닉 벡터</a:t>
            </a:r>
            <a:endParaRPr kumimoji="1" lang="ko-Kore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803C0-49AE-3A48-80FB-4908DBC110D6}"/>
              </a:ext>
            </a:extLst>
          </p:cNvPr>
          <p:cNvSpPr txBox="1"/>
          <p:nvPr/>
        </p:nvSpPr>
        <p:spPr>
          <a:xfrm>
            <a:off x="3093230" y="2888685"/>
            <a:ext cx="373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합쳐진 은닉 벡터들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은닉벡터</a:t>
            </a:r>
            <a:endParaRPr kumimoji="1" lang="ko-Kore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939FE-D217-B14C-B5BD-1E8262E1F81F}"/>
              </a:ext>
            </a:extLst>
          </p:cNvPr>
          <p:cNvSpPr txBox="1"/>
          <p:nvPr/>
        </p:nvSpPr>
        <p:spPr>
          <a:xfrm>
            <a:off x="449675" y="4796686"/>
            <a:ext cx="60960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sz="1400" dirty="0"/>
              <a:t>단어 </a:t>
            </a:r>
            <a:r>
              <a:rPr kumimoji="1" lang="ko-KR" altLang="en-US" sz="1400" dirty="0" err="1"/>
              <a:t>레벨이랑</a:t>
            </a:r>
            <a:r>
              <a:rPr kumimoji="1" lang="ko-KR" altLang="en-US" sz="1400" dirty="0"/>
              <a:t> 문장 </a:t>
            </a:r>
            <a:r>
              <a:rPr kumimoji="1" lang="ko-KR" altLang="en-US" sz="1400" dirty="0" err="1"/>
              <a:t>레벨이랑</a:t>
            </a:r>
            <a:r>
              <a:rPr kumimoji="1" lang="ko-KR" altLang="en-US" sz="1400" dirty="0"/>
              <a:t> 모델 구조가 </a:t>
            </a:r>
            <a:r>
              <a:rPr kumimoji="1" lang="ko-KR" altLang="en-US" sz="1400" dirty="0" err="1"/>
              <a:t>임베딩을</a:t>
            </a:r>
            <a:r>
              <a:rPr kumimoji="1" lang="ko-KR" altLang="en-US" sz="1400" dirty="0"/>
              <a:t> 사용한다는 것 빼고는 거의 같음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그래서 단순히 문장 레벨 네트워크를 하나 더 추가해 줌</a:t>
            </a:r>
            <a:endParaRPr kumimoji="1" lang="en-US" altLang="ko-KR" sz="1400" dirty="0"/>
          </a:p>
          <a:p>
            <a:pPr marL="742950" lvl="1" indent="-285750">
              <a:buFontTx/>
              <a:buChar char="-"/>
            </a:pPr>
            <a:r>
              <a:rPr kumimoji="1" lang="ko-KR" altLang="en-US" sz="1400" dirty="0"/>
              <a:t>다른 부분들은 수정하지 않고 일단 실험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혹시 더 바꿔주어야 할 부분 있는지 </a:t>
            </a:r>
            <a:r>
              <a:rPr kumimoji="1" lang="en-US" altLang="ko-KR" sz="1400" dirty="0"/>
              <a:t>&amp;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input</a:t>
            </a:r>
            <a:r>
              <a:rPr kumimoji="1" lang="ko-KR" altLang="en-US" sz="1400" dirty="0"/>
              <a:t>에서 </a:t>
            </a:r>
            <a:r>
              <a:rPr kumimoji="1" lang="en-US" altLang="ko-KR" sz="1400" dirty="0"/>
              <a:t>segment</a:t>
            </a:r>
            <a:r>
              <a:rPr kumimoji="1" lang="ko-KR" altLang="en-US" sz="1400" dirty="0"/>
              <a:t> 고려해 읽도록 </a:t>
            </a:r>
            <a:r>
              <a:rPr kumimoji="1" lang="en-US" altLang="ko-KR" sz="1400" dirty="0" err="1"/>
              <a:t>dataloader</a:t>
            </a:r>
            <a:r>
              <a:rPr kumimoji="1" lang="ko-KR" altLang="en-US" sz="1400" dirty="0"/>
              <a:t> 바꿔주기</a:t>
            </a:r>
            <a:endParaRPr kumimoji="1" lang="en-US" altLang="ko-KR" sz="1400" dirty="0"/>
          </a:p>
          <a:p>
            <a:pPr marL="285750" indent="-285750">
              <a:buFontTx/>
              <a:buChar char="-"/>
            </a:pPr>
            <a:r>
              <a:rPr kumimoji="1" lang="ko-KR" altLang="en-US" sz="1400" dirty="0"/>
              <a:t>공식 문서는 </a:t>
            </a:r>
            <a:r>
              <a:rPr kumimoji="1" lang="en-US" altLang="ko-KR" sz="1400" dirty="0"/>
              <a:t>classification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task</a:t>
            </a:r>
            <a:r>
              <a:rPr kumimoji="1" lang="ko-KR" altLang="en-US" sz="1400" dirty="0"/>
              <a:t>이기 때문에 </a:t>
            </a:r>
            <a:r>
              <a:rPr kumimoji="1" lang="en-US" altLang="ko-KR" sz="1400" dirty="0"/>
              <a:t>representation </a:t>
            </a:r>
            <a:r>
              <a:rPr kumimoji="1" lang="ko-KR" altLang="en-US" sz="1400" dirty="0"/>
              <a:t>만드는 부분만 떼다가 </a:t>
            </a:r>
            <a:r>
              <a:rPr kumimoji="1" lang="en-US" altLang="ko-KR" sz="1400" dirty="0"/>
              <a:t>sum </a:t>
            </a:r>
            <a:r>
              <a:rPr kumimoji="1" lang="ko-KR" altLang="en-US" sz="1400" dirty="0"/>
              <a:t>모델에 넣어주기</a:t>
            </a:r>
            <a:endParaRPr kumimoji="1" lang="ko-Kore-KR" altLang="en-US" sz="1400" dirty="0"/>
          </a:p>
        </p:txBody>
      </p:sp>
      <p:pic>
        <p:nvPicPr>
          <p:cNvPr id="10" name="Picture 2" descr="GitHub - FlorisHoogenboom/keras-han-for-docla: An implementation of  Hierchical Attention Networks for Document Classification in Keras.">
            <a:extLst>
              <a:ext uri="{FF2B5EF4-FFF2-40B4-BE49-F238E27FC236}">
                <a16:creationId xmlns:a16="http://schemas.microsoft.com/office/drawing/2014/main" id="{B8B58ED9-F53F-2C42-B68B-16704891A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96"/>
          <a:stretch/>
        </p:blipFill>
        <p:spPr bwMode="auto">
          <a:xfrm>
            <a:off x="934915" y="987578"/>
            <a:ext cx="2263407" cy="148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E8CEF9-9450-6348-99D3-51FCE2D966C3}"/>
              </a:ext>
            </a:extLst>
          </p:cNvPr>
          <p:cNvSpPr txBox="1"/>
          <p:nvPr/>
        </p:nvSpPr>
        <p:spPr>
          <a:xfrm>
            <a:off x="3198322" y="1777559"/>
            <a:ext cx="373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추가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합쳐진 은닉 벡터들 </a:t>
            </a:r>
            <a:r>
              <a:rPr kumimoji="1" lang="en-US" altLang="ko-KR" sz="1400" dirty="0"/>
              <a:t>-&gt;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은닉벡터</a:t>
            </a:r>
            <a:endParaRPr kumimoji="1" lang="ko-Kore-KR" altLang="en-US" sz="1400" dirty="0"/>
          </a:p>
          <a:p>
            <a:endParaRPr kumimoji="1" lang="ko-Kore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045516-FCC0-194B-BA1C-E2EED2722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676" y="1505340"/>
            <a:ext cx="5495439" cy="491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0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6535-4A39-6A47-8CA5-8EB0B1F8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Text-Summarizer-abs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37E51B-1F16-A041-803C-CF0E7DA5AF22}"/>
              </a:ext>
            </a:extLst>
          </p:cNvPr>
          <p:cNvSpPr/>
          <p:nvPr/>
        </p:nvSpPr>
        <p:spPr>
          <a:xfrm>
            <a:off x="431799" y="3053368"/>
            <a:ext cx="11760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article: chinese vice-premier li lanqing met with nobel prize winner carlo &lt;unk&gt; , former director general of the european laboratory for particle physics here today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ref: chinese vice-premier meets european visitor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dec: chinese vice-premier meets nobel prize winner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982C4-3939-3446-99C1-229AEB0AAEDC}"/>
              </a:ext>
            </a:extLst>
          </p:cNvPr>
          <p:cNvSpPr/>
          <p:nvPr/>
        </p:nvSpPr>
        <p:spPr>
          <a:xfrm>
            <a:off x="431798" y="4442129"/>
            <a:ext cx="117602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article: the u.s. dollar tumbled against the japanese yen monday amid rising international pressure on japanese monetary authorities not to intervene to weaken their nation 's currency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ref: tokyo stocks fall dollar weaker against yen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dec: dollar falls tokyo stocks fall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10A027-4B41-A14B-BC8B-809F7B7E9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1690688"/>
            <a:ext cx="8712200" cy="977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51943D8-B7B6-9F49-AAA7-F167F4FB5E0B}"/>
              </a:ext>
            </a:extLst>
          </p:cNvPr>
          <p:cNvSpPr/>
          <p:nvPr/>
        </p:nvSpPr>
        <p:spPr>
          <a:xfrm>
            <a:off x="8808914" y="5487423"/>
            <a:ext cx="38673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Þ"/>
            </a:pPr>
            <a:r>
              <a:rPr lang="ko-KR" altLang="en-US" dirty="0"/>
              <a:t>우리가 원하는 </a:t>
            </a:r>
            <a:r>
              <a:rPr lang="ko-KR" altLang="en-US" dirty="0" err="1"/>
              <a:t>요약방법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</a:p>
          <a:p>
            <a:pPr marL="742950" lvl="1" indent="-285750">
              <a:buFont typeface="Symbol" pitchFamily="2" charset="2"/>
              <a:buChar char="Þ"/>
            </a:pPr>
            <a:r>
              <a:rPr lang="en-US" altLang="ko-Kore-KR" dirty="0"/>
              <a:t>supervised</a:t>
            </a:r>
          </a:p>
          <a:p>
            <a:pPr marL="742950" lvl="1" indent="-285750">
              <a:buFont typeface="Symbol" pitchFamily="2" charset="2"/>
              <a:buChar char="Þ"/>
            </a:pPr>
            <a:r>
              <a:rPr lang="ko-KR" altLang="en-US" dirty="0"/>
              <a:t>짧은 문서에 대한 요약</a:t>
            </a:r>
            <a:endParaRPr lang="en-US" altLang="ko-Kore-KR" dirty="0"/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dirty="0"/>
              <a:t>전반적 모델 구조 참조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139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215</Words>
  <Application>Microsoft Macintosh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테마</vt:lpstr>
      <vt:lpstr>PowerPoint 프레젠테이션</vt:lpstr>
      <vt:lpstr>PowerPoint 프레젠테이션</vt:lpstr>
      <vt:lpstr>PowerPoint 프레젠테이션</vt:lpstr>
      <vt:lpstr>hierarchical attention network</vt:lpstr>
      <vt:lpstr>Text-Summarizer-abs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BaeHyun Jin</dc:creator>
  <cp:lastModifiedBy>BaeHyun Jin</cp:lastModifiedBy>
  <cp:revision>7</cp:revision>
  <dcterms:created xsi:type="dcterms:W3CDTF">2021-03-29T05:31:14Z</dcterms:created>
  <dcterms:modified xsi:type="dcterms:W3CDTF">2021-03-30T08:09:29Z</dcterms:modified>
</cp:coreProperties>
</file>