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58"/>
    <p:restoredTop sz="94645"/>
  </p:normalViewPr>
  <p:slideViewPr>
    <p:cSldViewPr snapToGrid="0" snapToObjects="1">
      <p:cViewPr varScale="1">
        <p:scale>
          <a:sx n="138" d="100"/>
          <a:sy n="138" d="100"/>
        </p:scale>
        <p:origin x="17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37B6C-D0BE-D448-AB09-89399FC12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BBF894-2211-AF49-83DA-1AE183622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F413BD-3976-0545-9C59-8D68E65C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4A1A-8239-A243-91A0-5F014481132D}" type="datetimeFigureOut">
              <a:rPr kumimoji="1" lang="ko-Kore-KR" altLang="en-US" smtClean="0"/>
              <a:t>2021. 4. 13.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FF5BE2-A2F2-5E44-A76E-4BA78B2E0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95ABBE-8A7A-364D-83CC-696F301A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2021-DFEB-3547-93A9-EDEB04E001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787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162D9-9A59-1545-9A3C-8C9B0F55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578B35-0D25-7D4A-8B60-5CC7C879F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61AF3-EE2D-D649-B010-9399E59F7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4A1A-8239-A243-91A0-5F014481132D}" type="datetimeFigureOut">
              <a:rPr kumimoji="1" lang="ko-Kore-KR" altLang="en-US" smtClean="0"/>
              <a:t>2021. 4. 13.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86607-A3AF-4A48-B5B1-30C7A220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52211-B681-B74F-A0F2-F9E68B03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2021-DFEB-3547-93A9-EDEB04E001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597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31986B-6C37-2845-ABB1-3560B1FF4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D80B58-B3BB-CC4E-988D-BD2AD9811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3A382-D486-1B48-974E-7C319840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4A1A-8239-A243-91A0-5F014481132D}" type="datetimeFigureOut">
              <a:rPr kumimoji="1" lang="ko-Kore-KR" altLang="en-US" smtClean="0"/>
              <a:t>2021. 4. 13.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CE1585-4079-0946-98E8-1F9A17FC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6703F5-2F85-CA4A-B682-F83DDACF3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2021-DFEB-3547-93A9-EDEB04E001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523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E60D6-218C-E142-B102-A306A738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27EEDC-E80E-9E4F-B55A-4CE677F9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D90BF-82E0-6246-A019-4F6F9364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4A1A-8239-A243-91A0-5F014481132D}" type="datetimeFigureOut">
              <a:rPr kumimoji="1" lang="ko-Kore-KR" altLang="en-US" smtClean="0"/>
              <a:t>2021. 4. 13.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08DC8-B6DC-AB4A-8144-33F498EE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FA7E2-0CAB-994A-9542-5A23A3AE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2021-DFEB-3547-93A9-EDEB04E001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894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CF79D-DB33-C84C-BAE8-F12624B3E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141968-AFD4-CB48-BA41-E39938ED0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79663-5A2E-3A48-8586-6B3B6F08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4A1A-8239-A243-91A0-5F014481132D}" type="datetimeFigureOut">
              <a:rPr kumimoji="1" lang="ko-Kore-KR" altLang="en-US" smtClean="0"/>
              <a:t>2021. 4. 13.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8A849-8498-8E4E-91D1-8A9449DB2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E4C6E-985F-4A4B-8059-180FC99D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2021-DFEB-3547-93A9-EDEB04E001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68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FECE1-DC6E-4E44-8E2D-D0020533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2476EE-BC78-C94E-917B-649BDF789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FA4E67-E4AE-884F-ABC0-955E2AFCA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3F0126-5585-AD45-B63B-60862C8A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4A1A-8239-A243-91A0-5F014481132D}" type="datetimeFigureOut">
              <a:rPr kumimoji="1" lang="ko-Kore-KR" altLang="en-US" smtClean="0"/>
              <a:t>2021. 4. 13.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0991C-711E-5443-A9B0-D50A6E08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A3DCF5-B116-6442-9B1B-64E93BB4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2021-DFEB-3547-93A9-EDEB04E001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738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2D5C0-D14F-D349-9E28-B547B309B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DA5C41-3FF4-8341-BC62-1C38AAFD0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A6B220-764B-7D43-B17A-3FC28C299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965F88-37E2-DF4F-B4DD-5DBCBD4E7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19828A-F757-7C4A-A945-06EEC7BB8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512988-3DF1-0242-8B17-BBFF0A2A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4A1A-8239-A243-91A0-5F014481132D}" type="datetimeFigureOut">
              <a:rPr kumimoji="1" lang="ko-Kore-KR" altLang="en-US" smtClean="0"/>
              <a:t>2021. 4. 13.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6D0DDB-47E1-BC41-ABBC-5638E3EC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50A356-9723-E040-8265-F67FF762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2021-DFEB-3547-93A9-EDEB04E001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275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F70E3-A7E8-024F-A6ED-70EB1350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E8648E-D4CC-BA43-906B-6CA20D4D0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4A1A-8239-A243-91A0-5F014481132D}" type="datetimeFigureOut">
              <a:rPr kumimoji="1" lang="ko-Kore-KR" altLang="en-US" smtClean="0"/>
              <a:t>2021. 4. 13.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111F05-CBB2-8D4A-8FEB-2CE050218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4237EF-0C57-8346-8D6D-D599EA0A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2021-DFEB-3547-93A9-EDEB04E001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470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C25C5F-009C-164D-ACE3-931C13892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4A1A-8239-A243-91A0-5F014481132D}" type="datetimeFigureOut">
              <a:rPr kumimoji="1" lang="ko-Kore-KR" altLang="en-US" smtClean="0"/>
              <a:t>2021. 4. 13.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142140-5475-6945-BA99-1E7E88D8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168439-4D20-924A-8671-928C6E57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2021-DFEB-3547-93A9-EDEB04E001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049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B0DBB-0A54-684B-B9B6-287121A1E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4C91E8-48D2-F746-B235-08A1A41C9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7C1C1F-1545-D648-B1D8-26183E018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DDCA00-9726-4F43-A4FF-C8BA6E24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4A1A-8239-A243-91A0-5F014481132D}" type="datetimeFigureOut">
              <a:rPr kumimoji="1" lang="ko-Kore-KR" altLang="en-US" smtClean="0"/>
              <a:t>2021. 4. 13.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3A248F-1DEF-3948-9634-E81CCF990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1DD52C-3881-7346-B54E-7C23205E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2021-DFEB-3547-93A9-EDEB04E001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792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DE65E-A931-E444-B074-751C176BE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8D0D92-6D40-2C4E-9857-01AFA3284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D62C8C-6D45-3C42-8135-08EAF57AE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59E1D1-F183-C345-A90D-32DC5492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4A1A-8239-A243-91A0-5F014481132D}" type="datetimeFigureOut">
              <a:rPr kumimoji="1" lang="ko-Kore-KR" altLang="en-US" smtClean="0"/>
              <a:t>2021. 4. 13.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EE3233-A5A1-DD47-A84F-AB4AA711B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F32018-BC6D-A543-B8E0-A83AC13A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F2021-DFEB-3547-93A9-EDEB04E001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22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BE933B-D1EC-FC45-976E-A2AE86B4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52EE50-B98C-C24A-99ED-0AE6101FD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237CF-058C-1F48-B455-39F0B8704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E4A1A-8239-A243-91A0-5F014481132D}" type="datetimeFigureOut">
              <a:rPr kumimoji="1" lang="ko-Kore-KR" altLang="en-US" smtClean="0"/>
              <a:t>2021. 4. 13.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35EBF-B350-4548-B5B6-28FBF4723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E749F0-A53D-464D-BE1F-1603EF9AA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F2021-DFEB-3547-93A9-EDEB04E001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046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1B381-500C-374E-83E4-D7E76C300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740F45-C3EE-4C4F-9ADE-7324E4D7E3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602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B9A02-BC51-BA41-9268-276F4556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23"/>
            <a:ext cx="10515600" cy="1224793"/>
          </a:xfrm>
        </p:spPr>
        <p:txBody>
          <a:bodyPr>
            <a:normAutofit/>
          </a:bodyPr>
          <a:lstStyle/>
          <a:p>
            <a:r>
              <a:rPr kumimoji="1" lang="en-US" altLang="ko-Kore-KR" sz="3200" dirty="0"/>
              <a:t>Unsupervised</a:t>
            </a:r>
            <a:r>
              <a:rPr kumimoji="1" lang="ko-Kore-KR" altLang="en-US" sz="3200" dirty="0"/>
              <a:t> </a:t>
            </a:r>
            <a:r>
              <a:rPr kumimoji="1" lang="en-US" altLang="ko-Kore-KR" sz="3200" dirty="0"/>
              <a:t>E</a:t>
            </a:r>
            <a:r>
              <a:rPr kumimoji="1" lang="en-US" altLang="ko-KR" sz="3200" dirty="0"/>
              <a:t>xtractive Summarization by Pretraining Hierarchical Transformers(2020)</a:t>
            </a:r>
            <a:endParaRPr kumimoji="1" lang="ko-Kore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99C910-D77A-2043-A382-D6D7467A6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3516"/>
                <a:ext cx="10515600" cy="5721291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ore-KR" sz="1600" dirty="0"/>
                  <a:t>Document Modeling</a:t>
                </a:r>
              </a:p>
              <a:p>
                <a:pPr lvl="1"/>
                <a:r>
                  <a:rPr kumimoji="1" lang="en-US" altLang="ko-Kore-KR" sz="1400" dirty="0"/>
                  <a:t>Encoder</a:t>
                </a:r>
              </a:p>
              <a:p>
                <a:pPr lvl="2"/>
                <a:r>
                  <a:rPr kumimoji="1" lang="ko-Kore-KR" altLang="en-US" sz="1400" dirty="0"/>
                  <a:t>문서                                                 </a:t>
                </a:r>
                <a:r>
                  <a:rPr kumimoji="1" lang="en-US" altLang="ko-Kore-KR" sz="1400" dirty="0"/>
                  <a:t> </a:t>
                </a:r>
                <a:r>
                  <a:rPr kumimoji="1" lang="en-US" altLang="ko-KR" sz="1400" dirty="0"/>
                  <a:t>, </a:t>
                </a:r>
                <a:r>
                  <a:rPr kumimoji="1" lang="ko-KR" altLang="en-US" sz="1400" dirty="0"/>
                  <a:t>문장 </a:t>
                </a:r>
                <a:r>
                  <a:rPr kumimoji="1" lang="ko-Kore-KR" altLang="en-US" sz="1400" dirty="0"/>
                  <a:t> </a:t>
                </a:r>
                <a:endParaRPr kumimoji="1" lang="en-US" altLang="ko-Kore-KR" sz="1400" dirty="0"/>
              </a:p>
              <a:p>
                <a:pPr lvl="2"/>
                <a:r>
                  <a:rPr kumimoji="1" lang="ko-Kore-KR" altLang="en-US" sz="1400" dirty="0"/>
                  <a:t>시작 토큰</a:t>
                </a:r>
                <a:r>
                  <a:rPr kumimoji="1" lang="en-US" altLang="ko-Kore-KR" sz="1400" dirty="0"/>
                  <a:t>: </a:t>
                </a:r>
                <a:r>
                  <a:rPr kumimoji="1" lang="en-US" altLang="ko-KR" sz="1400" dirty="0"/>
                  <a:t>&lt;S&gt; / </a:t>
                </a:r>
                <a:r>
                  <a:rPr kumimoji="1" lang="ko-KR" altLang="en-US" sz="1400" dirty="0"/>
                  <a:t>끝 토큰</a:t>
                </a:r>
                <a:r>
                  <a:rPr kumimoji="1" lang="en-US" altLang="ko-KR" sz="1400" dirty="0"/>
                  <a:t>: &lt;/S&gt;</a:t>
                </a:r>
              </a:p>
              <a:p>
                <a:pPr lvl="2"/>
                <a:r>
                  <a:rPr kumimoji="1" lang="en-US" altLang="ko-Kore-KR" sz="1400" dirty="0"/>
                  <a:t>Transformer encoder</a:t>
                </a:r>
                <a:r>
                  <a:rPr kumimoji="1" lang="ko-Kore-KR" altLang="en-US" sz="1400" dirty="0"/>
                  <a:t> 이용해 문서 인코딩</a:t>
                </a:r>
                <a:endParaRPr kumimoji="1" lang="en-US" altLang="ko-Kore-KR" sz="1400" dirty="0"/>
              </a:p>
              <a:p>
                <a:pPr lvl="3"/>
                <a14:m>
                  <m:oMath xmlns:m="http://schemas.openxmlformats.org/officeDocument/2006/math"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𝑇𝑟𝑎𝑛</m:t>
                    </m:r>
                    <m:sSup>
                      <m:sSupPr>
                        <m:ctrlP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en-US" altLang="ko-Kore-KR" sz="1400" b="0" dirty="0"/>
                  <a:t>: </a:t>
                </a:r>
                <a:r>
                  <a:rPr kumimoji="1" lang="ko-Kore-KR" altLang="en-US" sz="1400" b="0" dirty="0"/>
                  <a:t>토큰 레벨 </a:t>
                </a:r>
                <a:r>
                  <a:rPr kumimoji="1" lang="en-US" altLang="ko-Kore-KR" sz="1400" dirty="0"/>
                  <a:t>Transformer</a:t>
                </a:r>
              </a:p>
              <a:p>
                <a:pPr lvl="4"/>
                <a:r>
                  <a:rPr kumimoji="1" lang="ko-Kore-KR" altLang="en-US" sz="1400" dirty="0"/>
                  <a:t>문서 </a:t>
                </a:r>
                <a:r>
                  <a:rPr kumimoji="1" lang="en-US" altLang="ko-Kore-KR" sz="1400" dirty="0"/>
                  <a:t>D</a:t>
                </a:r>
                <a:r>
                  <a:rPr kumimoji="1" lang="ko-Kore-KR" altLang="en-US" sz="1400" dirty="0"/>
                  <a:t>를 토큰의 </a:t>
                </a:r>
                <a:r>
                  <a:rPr kumimoji="1" lang="en-US" altLang="ko-Kore-KR" sz="1400" dirty="0"/>
                  <a:t>flat sequence</a:t>
                </a:r>
                <a:r>
                  <a:rPr kumimoji="1" lang="ko-Kore-KR" altLang="en-US" sz="1400" dirty="0"/>
                  <a:t>로 만듬</a:t>
                </a:r>
                <a:r>
                  <a:rPr kumimoji="1" lang="en-US" altLang="ko-Kore-KR" sz="14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kumimoji="1" lang="en-US" altLang="ko-Kore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∥…∥</m:t>
                    </m:r>
                    <m:sSub>
                      <m:sSubPr>
                        <m:ctrlPr>
                          <a:rPr kumimoji="1" lang="en-US" altLang="ko-Kore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b>
                    </m:sSub>
                  </m:oMath>
                </a14:m>
                <a:r>
                  <a:rPr kumimoji="1" lang="en-US" altLang="ko-Kore-KR" sz="1400" b="0" dirty="0"/>
                  <a:t>) </a:t>
                </a:r>
              </a:p>
              <a:p>
                <a:pPr lvl="4"/>
                <a:r>
                  <a:rPr kumimoji="1" lang="en-US" altLang="ko-Kore-KR" sz="1400" dirty="0"/>
                  <a:t>D</a:t>
                </a:r>
                <a:r>
                  <a:rPr kumimoji="1" lang="ko-Kore-KR" altLang="en-US" sz="1400" dirty="0"/>
                  <a:t>에 </a:t>
                </a:r>
                <a14:m>
                  <m:oMath xmlns:m="http://schemas.openxmlformats.org/officeDocument/2006/math"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𝑇𝑟𝑎𝑛</m:t>
                    </m:r>
                    <m:sSup>
                      <m:sSupPr>
                        <m:ctrlP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ko-Kore-KR" altLang="en-US" sz="1400" b="0" dirty="0"/>
                  <a:t>를 적용하면 모든 토큰에 대한 문맥 표현을 얻어낼 수 있음</a:t>
                </a:r>
                <a:endParaRPr kumimoji="1" lang="en-US" altLang="ko-Kore-KR" sz="1400" b="0" dirty="0"/>
              </a:p>
              <a:p>
                <a:pPr lvl="5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kumimoji="1" lang="en-US" altLang="ko-Kore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ore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1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kumimoji="1" lang="en-US" altLang="ko-Kore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sub>
                      <m:sup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kumimoji="1" lang="en-US" altLang="ko-Kore-KR" sz="1400" b="0" dirty="0"/>
                  <a:t>. …,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ko-Kore-KR" sz="1400" b="0" dirty="0"/>
                  <a:t>, …,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bSup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kumimoji="1" lang="en-US" altLang="ko-Kore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ore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1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kumimoji="1" lang="en-US" altLang="ko-Kore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ore-KR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kumimoji="1" lang="en-US" altLang="ko-Kore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1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sup>
                    </m:sSubSup>
                  </m:oMath>
                </a14:m>
                <a:endParaRPr kumimoji="1" lang="en-US" altLang="ko-Kore-KR" sz="1400" b="0" dirty="0"/>
              </a:p>
              <a:p>
                <a:pPr lvl="4"/>
                <a:r>
                  <a:rPr kumimoji="1" lang="ko-Kore-KR" altLang="en-US" sz="1400" dirty="0"/>
                  <a:t>이때 문장의 처음을 나타내기 위해 </a:t>
                </a:r>
                <a:r>
                  <a:rPr kumimoji="1" lang="en-US" altLang="ko-Kore-KR" sz="1400" dirty="0"/>
                  <a:t>&lt;S&gt;</a:t>
                </a:r>
                <a:r>
                  <a:rPr kumimoji="1" lang="ko-Kore-KR" altLang="en-US" sz="1400" dirty="0"/>
                  <a:t>를 사용했기 때문에 모든 문장에 대한 </a:t>
                </a:r>
                <a:r>
                  <a:rPr kumimoji="1" lang="en-US" altLang="ko-Kore-KR" sz="1400" dirty="0"/>
                  <a:t>representation</a:t>
                </a:r>
                <a:r>
                  <a:rPr kumimoji="1" lang="ko-Kore-KR" altLang="en-US" sz="1400" dirty="0"/>
                  <a:t>를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ore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kumimoji="1" lang="en-US" altLang="ko-Kore-KR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ko-Kore-K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ko-Kore-KR" sz="1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kumimoji="1" lang="en-US" altLang="ko-Kore-KR" sz="14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ko-Kore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ore-KR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, …,</m:t>
                    </m:r>
                    <m:r>
                      <a:rPr kumimoji="1" lang="en-US" altLang="ko-Kore-KR" sz="140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kumimoji="1" lang="en-US" altLang="ko-Kore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ore-KR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sup>
                    </m:sSubSup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ore-KR" sz="1400" dirty="0"/>
                  <a:t> </a:t>
                </a:r>
                <a:r>
                  <a:rPr kumimoji="1" lang="ko-Kore-KR" altLang="en-US" sz="1400" dirty="0"/>
                  <a:t>라고 할 수 있다</a:t>
                </a:r>
                <a:r>
                  <a:rPr kumimoji="1" lang="en-US" altLang="ko-Kore-KR" sz="1400" dirty="0"/>
                  <a:t>.</a:t>
                </a:r>
              </a:p>
              <a:p>
                <a:pPr lvl="5"/>
                <a:r>
                  <a:rPr kumimoji="1" lang="en-US" altLang="ko-Kore-KR" sz="1400" dirty="0"/>
                  <a:t>BERT</a:t>
                </a:r>
                <a:r>
                  <a:rPr kumimoji="1" lang="ko-Kore-KR" altLang="en-US" sz="1400" dirty="0"/>
                  <a:t>의 </a:t>
                </a:r>
                <a:r>
                  <a:rPr kumimoji="1" lang="en-US" altLang="ko-Kore-KR" sz="1400" dirty="0"/>
                  <a:t>[CLS</a:t>
                </a:r>
                <a:r>
                  <a:rPr kumimoji="1" lang="en-US" altLang="ko-KR" sz="1400" dirty="0"/>
                  <a:t>] </a:t>
                </a:r>
                <a:r>
                  <a:rPr kumimoji="1" lang="ko-KR" altLang="en-US" sz="1400" dirty="0"/>
                  <a:t>토큰처럼 문장 내 모든 단어들에 대한 정보를 가진 벡터가 된다</a:t>
                </a:r>
                <a:r>
                  <a:rPr kumimoji="1" lang="en-US" altLang="ko-KR" sz="1400" dirty="0"/>
                  <a:t>.</a:t>
                </a:r>
                <a:endParaRPr kumimoji="1" lang="en-US" altLang="ko-Kore-KR" sz="1400" b="0" dirty="0"/>
              </a:p>
              <a:p>
                <a:pPr lvl="3"/>
                <a14:m>
                  <m:oMath xmlns:m="http://schemas.openxmlformats.org/officeDocument/2006/math"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𝑇𝑟𝑎𝑛</m:t>
                    </m:r>
                    <m:sSup>
                      <m:sSupPr>
                        <m:ctrlP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kumimoji="1" lang="en-US" altLang="ko-Kore-KR" sz="1400" dirty="0"/>
                  <a:t>: </a:t>
                </a:r>
                <a:r>
                  <a:rPr kumimoji="1" lang="ko-Kore-KR" altLang="en-US" sz="1400" dirty="0"/>
                  <a:t>문장 레벨 </a:t>
                </a:r>
                <a:r>
                  <a:rPr kumimoji="1" lang="en-US" altLang="ko-Kore-KR" sz="1400" dirty="0"/>
                  <a:t>Transformer</a:t>
                </a:r>
              </a:p>
              <a:p>
                <a:pPr lvl="4"/>
                <a:r>
                  <a:rPr kumimoji="1" lang="en-US" altLang="ko-Kore-KR" sz="1400" dirty="0"/>
                  <a:t>V</a:t>
                </a:r>
                <a:r>
                  <a:rPr kumimoji="1" lang="ko-KR" altLang="en-US" sz="1400" dirty="0" err="1"/>
                  <a:t>를</a:t>
                </a:r>
                <a:r>
                  <a:rPr kumimoji="1" lang="ko-KR" altLang="en-US" sz="1400" dirty="0"/>
                  <a:t> </a:t>
                </a:r>
                <a:r>
                  <a:rPr kumimoji="1" lang="en-US" altLang="ko-KR" sz="1400" dirty="0"/>
                  <a:t>input</a:t>
                </a:r>
                <a:r>
                  <a:rPr kumimoji="1" lang="ko-KR" altLang="en-US" sz="1400" dirty="0" err="1"/>
                  <a:t>으로</a:t>
                </a:r>
                <a:r>
                  <a:rPr kumimoji="1" lang="ko-KR" altLang="en-US" sz="1400" dirty="0"/>
                  <a:t> 받아 다른 문장들을 문맥으로 각 문장들에 대한 </a:t>
                </a:r>
                <a:r>
                  <a:rPr kumimoji="1" lang="en-US" altLang="ko-KR" sz="1400" dirty="0"/>
                  <a:t>representation</a:t>
                </a:r>
                <a:r>
                  <a:rPr kumimoji="1" lang="ko-KR" altLang="en-US" sz="1400" dirty="0"/>
                  <a:t>을 만들어 낸다</a:t>
                </a:r>
                <a:r>
                  <a:rPr kumimoji="1" lang="en-US" altLang="ko-KR" sz="1400" dirty="0"/>
                  <a:t>.</a:t>
                </a:r>
              </a:p>
              <a:p>
                <a:pPr lvl="5"/>
                <a14:m>
                  <m:oMath xmlns:m="http://schemas.openxmlformats.org/officeDocument/2006/math"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𝑇𝑟𝑎𝑛</m:t>
                    </m:r>
                    <m:sSup>
                      <m:sSupPr>
                        <m:ctrlP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d>
                      <m:dPr>
                        <m:ctrlP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kumimoji="1" lang="en-US" altLang="ko-Kore-KR" sz="1400" b="0" dirty="0"/>
              </a:p>
              <a:p>
                <a:pPr lvl="6"/>
                <a14:m>
                  <m:oMath xmlns:m="http://schemas.openxmlformats.org/officeDocument/2006/math"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ore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ko-Kore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ore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ko-Kore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kumimoji="1" lang="en-US" altLang="ko-Kore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ko-Kore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ore-KR" sz="1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r>
                  <a:rPr kumimoji="1" lang="en-US" altLang="ko-Kore-KR" sz="1400" dirty="0"/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ko-Kore-KR" altLang="en-US" sz="1400" dirty="0"/>
                  <a:t>에 대한 </a:t>
                </a:r>
                <a:r>
                  <a:rPr kumimoji="1" lang="en-US" altLang="ko-Kore-KR" sz="1400" dirty="0"/>
                  <a:t>final representation</a:t>
                </a:r>
              </a:p>
              <a:p>
                <a:pPr lvl="6"/>
                <a:r>
                  <a:rPr kumimoji="1" lang="en-US" altLang="ko-Kore-KR" sz="1400" dirty="0"/>
                  <a:t>A: self-attention matrix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ko-Kore-KR" sz="1400" dirty="0"/>
                  <a:t>: </a:t>
                </a:r>
                <a:r>
                  <a:rPr kumimoji="1" lang="ko-Kore-KR" altLang="en-US" sz="1400" dirty="0"/>
                  <a:t>문장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ko-Kore-KR" altLang="en-US" sz="1400" dirty="0"/>
                  <a:t>에서 문장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ko-Kore-KR" altLang="en-US" sz="1400" dirty="0"/>
                  <a:t>까지의 </a:t>
                </a:r>
                <a:r>
                  <a:rPr kumimoji="1" lang="en-US" altLang="ko-Kore-KR" sz="1400" dirty="0"/>
                  <a:t>attention score</a:t>
                </a:r>
              </a:p>
              <a:p>
                <a:pPr lvl="7"/>
                <a:r>
                  <a:rPr kumimoji="1" lang="ko-Kore-KR" altLang="en-US" sz="1400" dirty="0"/>
                  <a:t>각각의 </a:t>
                </a:r>
                <a:r>
                  <a:rPr kumimoji="1" lang="en-US" altLang="ko-Kore-KR" sz="1400" dirty="0"/>
                  <a:t>Head</a:t>
                </a:r>
                <a:r>
                  <a:rPr kumimoji="1" lang="ko-Kore-KR" altLang="en-US" sz="1400" dirty="0"/>
                  <a:t>에 대한 </a:t>
                </a:r>
                <a:r>
                  <a:rPr kumimoji="1" lang="en-US" altLang="ko-Kore-KR" sz="1400" dirty="0"/>
                  <a:t>attention </a:t>
                </a:r>
                <a:r>
                  <a:rPr kumimoji="1" lang="ko-Kore-KR" altLang="en-US" sz="1400" dirty="0"/>
                  <a:t>점수 평균 </a:t>
                </a:r>
                <a:r>
                  <a:rPr kumimoji="1" lang="en-US" altLang="ko-Kore-KR" sz="1400" dirty="0"/>
                  <a:t>=</a:t>
                </a:r>
                <a:r>
                  <a:rPr kumimoji="1" lang="en-US" altLang="ko-KR" sz="1400" dirty="0"/>
                  <a:t>&gt; </a:t>
                </a:r>
                <a:r>
                  <a:rPr kumimoji="1" lang="ko-KR" altLang="en-US" sz="1400" dirty="0"/>
                  <a:t>각 다른 레이어들에 대해서도 점수 평균</a:t>
                </a:r>
                <a:endParaRPr kumimoji="1" lang="en-US" altLang="ko-Kore-KR" sz="1400" dirty="0"/>
              </a:p>
              <a:p>
                <a:pPr lvl="4"/>
                <a14:m>
                  <m:oMath xmlns:m="http://schemas.openxmlformats.org/officeDocument/2006/math">
                    <m:r>
                      <a:rPr kumimoji="1" lang="en-US" altLang="ko-Kore-KR" sz="1400" i="1">
                        <a:latin typeface="Cambria Math" panose="02040503050406030204" pitchFamily="18" charset="0"/>
                      </a:rPr>
                      <m:t>𝑇𝑟𝑎𝑛</m:t>
                    </m:r>
                    <m:sSup>
                      <m:sSupPr>
                        <m:ctrlPr>
                          <a:rPr kumimoji="1" lang="en-US" altLang="ko-Kore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kumimoji="1" lang="en-US" altLang="ko-Kore-KR" sz="1400" i="1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kumimoji="1" lang="ko-Kore-KR" altLang="en-US" sz="1400" dirty="0"/>
                  <a:t>는 </a:t>
                </a:r>
                <a:r>
                  <a:rPr kumimoji="1" lang="en-US" altLang="ko-Kore-KR" sz="1400" dirty="0"/>
                  <a:t>multiple layer</a:t>
                </a:r>
                <a:r>
                  <a:rPr kumimoji="1" lang="ko-Kore-KR" altLang="en-US" sz="1400" dirty="0"/>
                  <a:t>로 구성되어 있으며</a:t>
                </a:r>
                <a:r>
                  <a:rPr kumimoji="1" lang="en-US" altLang="ko-Kore-KR" sz="1400" dirty="0"/>
                  <a:t>, </a:t>
                </a:r>
                <a:r>
                  <a:rPr kumimoji="1" lang="ko-Kore-KR" altLang="en-US" sz="1400" dirty="0"/>
                  <a:t>각 레이어는 </a:t>
                </a:r>
                <a:r>
                  <a:rPr kumimoji="1" lang="en-US" altLang="ko-Kore-KR" sz="1400" dirty="0"/>
                  <a:t>multiple attention head</a:t>
                </a:r>
                <a:r>
                  <a:rPr kumimoji="1" lang="ko-Kore-KR" altLang="en-US" sz="1400" dirty="0"/>
                  <a:t>를 가지고 있음</a:t>
                </a:r>
                <a:endParaRPr kumimoji="1" lang="en-US" altLang="ko-Kore-KR" sz="1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99C910-D77A-2043-A382-D6D7467A6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3516"/>
                <a:ext cx="10515600" cy="5721291"/>
              </a:xfrm>
              <a:blipFill>
                <a:blip r:embed="rId2"/>
                <a:stretch>
                  <a:fillRect l="-362" t="-88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2E43C37-459E-4646-B8EB-EC96F07A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032" y="726093"/>
            <a:ext cx="3796892" cy="26296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5EA6C4-E1C0-1F46-B63E-586A384F8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123" y="1777422"/>
            <a:ext cx="1844386" cy="2634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880B3A-8625-644B-8A59-D72D965D2D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666" b="6666"/>
          <a:stretch/>
        </p:blipFill>
        <p:spPr>
          <a:xfrm>
            <a:off x="4969163" y="1811437"/>
            <a:ext cx="1865168" cy="22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4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B9A02-BC51-BA41-9268-276F4556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23"/>
            <a:ext cx="10515600" cy="1224793"/>
          </a:xfrm>
        </p:spPr>
        <p:txBody>
          <a:bodyPr>
            <a:normAutofit/>
          </a:bodyPr>
          <a:lstStyle/>
          <a:p>
            <a:r>
              <a:rPr kumimoji="1" lang="en-US" altLang="ko-Kore-KR" sz="3200" dirty="0"/>
              <a:t>Unsupervised</a:t>
            </a:r>
            <a:r>
              <a:rPr kumimoji="1" lang="ko-Kore-KR" altLang="en-US" sz="3200" dirty="0"/>
              <a:t> </a:t>
            </a:r>
            <a:r>
              <a:rPr kumimoji="1" lang="en-US" altLang="ko-Kore-KR" sz="3200" dirty="0"/>
              <a:t>E</a:t>
            </a:r>
            <a:r>
              <a:rPr kumimoji="1" lang="en-US" altLang="ko-KR" sz="3200" dirty="0"/>
              <a:t>xtractive Summarization by Pretraining Hierarchical Transformers(2020)</a:t>
            </a:r>
            <a:endParaRPr kumimoji="1" lang="ko-Kore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99C910-D77A-2043-A382-D6D7467A6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3516"/>
                <a:ext cx="11353800" cy="5721291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ore-KR" sz="1600" b="1" dirty="0"/>
                  <a:t>Pre-training</a:t>
                </a:r>
              </a:p>
              <a:p>
                <a:pPr lvl="1"/>
                <a:r>
                  <a:rPr kumimoji="1" lang="en-US" altLang="ko-Kore-KR" sz="1400" dirty="0"/>
                  <a:t>hierarchical encoder</a:t>
                </a:r>
                <a:r>
                  <a:rPr kumimoji="1" lang="ko-Kore-KR" altLang="en-US" sz="1400" dirty="0"/>
                  <a:t>를 이용해 </a:t>
                </a:r>
                <a:r>
                  <a:rPr kumimoji="1" lang="en-US" altLang="ko-Kore-KR" sz="1400" dirty="0"/>
                  <a:t>unlabeled document</a:t>
                </a:r>
                <a:r>
                  <a:rPr kumimoji="1" lang="ko-Kore-KR" altLang="en-US" sz="1400" dirty="0"/>
                  <a:t>에 대한 </a:t>
                </a:r>
                <a:r>
                  <a:rPr kumimoji="1" lang="en-US" altLang="ko-Kore-KR" sz="1400" dirty="0"/>
                  <a:t>pretraining</a:t>
                </a:r>
                <a:r>
                  <a:rPr kumimoji="1" lang="ko-Kore-KR" altLang="en-US" sz="1400" dirty="0"/>
                  <a:t>을 진행</a:t>
                </a:r>
                <a:endParaRPr kumimoji="1" lang="en-US" altLang="ko-Kore-KR" sz="1400" dirty="0"/>
              </a:p>
              <a:p>
                <a:pPr lvl="1"/>
                <a:r>
                  <a:rPr kumimoji="1" lang="en-US" altLang="ko-Kore-KR" sz="1400" b="1" dirty="0"/>
                  <a:t>Masked Sentences Prediction</a:t>
                </a:r>
              </a:p>
              <a:p>
                <a:pPr lvl="2"/>
                <a:r>
                  <a:rPr kumimoji="1" lang="ko-Kore-KR" altLang="en-US" sz="1400" dirty="0"/>
                  <a:t>문서의 </a:t>
                </a:r>
                <a:r>
                  <a:rPr kumimoji="1" lang="en-US" altLang="ko-Kore-KR" sz="1400" dirty="0"/>
                  <a:t>1</a:t>
                </a:r>
                <a:r>
                  <a:rPr kumimoji="1" lang="en-US" altLang="ko-KR" sz="1400" dirty="0"/>
                  <a:t>5%</a:t>
                </a:r>
                <a:r>
                  <a:rPr kumimoji="1" lang="ko-KR" altLang="en-US" sz="1400" dirty="0"/>
                  <a:t>의 문장을 </a:t>
                </a:r>
                <a:r>
                  <a:rPr kumimoji="1" lang="ko-KR" altLang="en-US" sz="1400" dirty="0" err="1"/>
                  <a:t>랜덤하게</a:t>
                </a:r>
                <a:r>
                  <a:rPr kumimoji="1" lang="ko-KR" altLang="en-US" sz="1400" dirty="0"/>
                  <a:t> </a:t>
                </a:r>
                <a:r>
                  <a:rPr kumimoji="1" lang="ko-KR" altLang="en-US" sz="1400" dirty="0" err="1"/>
                  <a:t>마스킹</a:t>
                </a:r>
                <a:r>
                  <a:rPr kumimoji="1" lang="ko-KR" altLang="en-US" sz="1400" dirty="0"/>
                  <a:t> </a:t>
                </a:r>
                <a:r>
                  <a:rPr kumimoji="1" lang="en-US" altLang="ko-KR" sz="1400" dirty="0"/>
                  <a:t>=&gt; </a:t>
                </a:r>
                <a:r>
                  <a:rPr kumimoji="1" lang="ko-KR" altLang="en-US" sz="1400" dirty="0"/>
                  <a:t>원 문장을 예측하기</a:t>
                </a:r>
                <a:endParaRPr kumimoji="1" lang="en-US" altLang="ko-KR" sz="1400" dirty="0"/>
              </a:p>
              <a:p>
                <a:pPr lvl="2"/>
                <a:r>
                  <a:rPr kumimoji="1" lang="ko-KR" altLang="en-US" sz="1400" dirty="0"/>
                  <a:t>원 문서</a:t>
                </a:r>
                <a:r>
                  <a:rPr kumimoji="1" lang="en-US" altLang="ko-KR" sz="1400" dirty="0"/>
                  <a:t>:                                             , </a:t>
                </a:r>
                <a:r>
                  <a:rPr kumimoji="1" lang="ko-KR" altLang="en-US" sz="1400" dirty="0" err="1"/>
                  <a:t>마스킹</a:t>
                </a:r>
                <a:r>
                  <a:rPr kumimoji="1" lang="ko-KR" altLang="en-US" sz="1400" dirty="0"/>
                  <a:t> 된 문서</a:t>
                </a:r>
                <a:r>
                  <a:rPr kumimoji="1" lang="en-US" altLang="ko-KR" sz="1400" dirty="0"/>
                  <a:t>:</a:t>
                </a:r>
              </a:p>
              <a:p>
                <a:pPr lvl="3"/>
                <a:r>
                  <a:rPr kumimoji="1" lang="en-US" altLang="ko-KR" sz="1400" dirty="0"/>
                  <a:t>mask(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ko-KR" sz="1400" dirty="0"/>
                  <a:t>): </a:t>
                </a:r>
              </a:p>
              <a:p>
                <a:pPr lvl="4"/>
                <a:r>
                  <a:rPr kumimoji="1" lang="en-US" altLang="ko-KR" sz="1400" dirty="0"/>
                  <a:t>80%</a:t>
                </a:r>
                <a:r>
                  <a:rPr kumimoji="1" lang="ko-KR" altLang="en-US" sz="1400" dirty="0"/>
                  <a:t>의 확률로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ko-KR" altLang="en-US" sz="1400" dirty="0"/>
                  <a:t>의 각 단어를 </a:t>
                </a:r>
                <a:r>
                  <a:rPr kumimoji="1" lang="en-US" altLang="ko-KR" sz="1400" dirty="0"/>
                  <a:t>[MASK] </a:t>
                </a:r>
                <a:r>
                  <a:rPr kumimoji="1" lang="ko-KR" altLang="en-US" sz="1400" dirty="0"/>
                  <a:t>토큰으로 대체</a:t>
                </a:r>
                <a:endParaRPr kumimoji="1" lang="en-US" altLang="ko-KR" sz="1400" dirty="0"/>
              </a:p>
              <a:p>
                <a:pPr lvl="4"/>
                <a:r>
                  <a:rPr kumimoji="1" lang="en-US" altLang="ko-KR" sz="1400" dirty="0"/>
                  <a:t>10%</a:t>
                </a:r>
                <a:r>
                  <a:rPr kumimoji="1" lang="ko-KR" altLang="en-US" sz="1400" dirty="0"/>
                  <a:t>의 확률로 랜덤 문장으로 대체</a:t>
                </a:r>
                <a:endParaRPr kumimoji="1" lang="en-US" altLang="ko-KR" sz="1400" dirty="0"/>
              </a:p>
              <a:p>
                <a:pPr lvl="4"/>
                <a:r>
                  <a:rPr kumimoji="1" lang="en-US" altLang="ko-KR" sz="1400" dirty="0"/>
                  <a:t>10%</a:t>
                </a:r>
                <a:r>
                  <a:rPr kumimoji="1" lang="ko-KR" altLang="en-US" sz="1400" dirty="0"/>
                  <a:t>의 확률로 원 문장 유지</a:t>
                </a:r>
                <a:endParaRPr kumimoji="1" lang="en-US" altLang="ko-KR" sz="1400" dirty="0"/>
              </a:p>
              <a:p>
                <a:pPr lvl="3"/>
                <a:r>
                  <a:rPr kumimoji="1" lang="en-US" altLang="ko-KR" sz="1400" dirty="0"/>
                  <a:t>BERT</a:t>
                </a:r>
                <a:r>
                  <a:rPr kumimoji="1" lang="ko-KR" altLang="en-US" sz="1400" dirty="0"/>
                  <a:t>와는 다르게 문장 레벨에서 </a:t>
                </a:r>
                <a:r>
                  <a:rPr kumimoji="1" lang="ko-KR" altLang="en-US" sz="1400" dirty="0" err="1"/>
                  <a:t>마스킹</a:t>
                </a:r>
                <a:r>
                  <a:rPr kumimoji="1" lang="ko-KR" altLang="en-US" sz="1400" dirty="0"/>
                  <a:t> 진행</a:t>
                </a:r>
                <a:endParaRPr kumimoji="1" lang="en-US" altLang="ko-KR" sz="1400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en-US" altLang="ko-KR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kumimoji="1" lang="ko-KR" altLang="en-US" sz="1400" dirty="0" err="1"/>
                  <a:t>를</a:t>
                </a:r>
                <a:r>
                  <a:rPr kumimoji="1" lang="ko-KR" altLang="en-US" sz="1400" dirty="0"/>
                  <a:t> 가지고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ko-KR" altLang="en-US" sz="1400" dirty="0" err="1"/>
                  <a:t>를</a:t>
                </a:r>
                <a:r>
                  <a:rPr kumimoji="1" lang="ko-KR" altLang="en-US" sz="1400" dirty="0"/>
                  <a:t> 예측하는 방법</a:t>
                </a:r>
                <a:r>
                  <a:rPr kumimoji="1" lang="en-US" altLang="ko-KR" sz="1400" dirty="0"/>
                  <a:t>:</a:t>
                </a:r>
              </a:p>
              <a:p>
                <a:pPr lvl="3"/>
                <a:r>
                  <a:rPr kumimoji="1" lang="ko-KR" altLang="en-US" sz="1400" dirty="0" err="1"/>
                  <a:t>마스킹</a:t>
                </a:r>
                <a:r>
                  <a:rPr kumimoji="1" lang="ko-KR" altLang="en-US" sz="1400" dirty="0"/>
                  <a:t> 된 문장 집합</a:t>
                </a:r>
                <a:r>
                  <a:rPr kumimoji="1" lang="en-US" altLang="ko-KR" sz="1400" dirty="0"/>
                  <a:t>:	                              / </a:t>
                </a:r>
                <a:r>
                  <a:rPr kumimoji="1" lang="ko-KR" altLang="en-US" sz="1400" dirty="0" err="1"/>
                  <a:t>마스킹</a:t>
                </a:r>
                <a:r>
                  <a:rPr kumimoji="1" lang="ko-KR" altLang="en-US" sz="1400" dirty="0"/>
                  <a:t> 된 문장의 원 문장</a:t>
                </a:r>
                <a:r>
                  <a:rPr kumimoji="1" lang="en-US" altLang="ko-KR" sz="1400" dirty="0"/>
                  <a:t>:</a:t>
                </a:r>
              </a:p>
              <a:p>
                <a:pPr lvl="3"/>
                <a:r>
                  <a:rPr kumimoji="1" lang="ko-KR" altLang="en-US" sz="1400" dirty="0"/>
                  <a:t>인코더를 이용해서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en-US" altLang="ko-K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R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kumimoji="1" lang="ko-KR" altLang="en-US" sz="1400" i="1" smtClean="0">
                        <a:latin typeface="Cambria Math" panose="02040503050406030204" pitchFamily="18" charset="0"/>
                      </a:rPr>
                      <m:t>를</m:t>
                    </m:r>
                    <m:r>
                      <a:rPr kumimoji="1" lang="ko-KR" altLang="en-US" sz="1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sz="1400" i="1">
                        <a:latin typeface="Cambria Math" panose="02040503050406030204" pitchFamily="18" charset="0"/>
                      </a:rPr>
                      <m:t>인</m:t>
                    </m:r>
                    <m:r>
                      <a:rPr kumimoji="1" lang="ko-KR" altLang="en-US" sz="1400" i="1" smtClean="0">
                        <a:latin typeface="Cambria Math" panose="02040503050406030204" pitchFamily="18" charset="0"/>
                      </a:rPr>
                      <m:t>코</m:t>
                    </m:r>
                    <m:r>
                      <a:rPr kumimoji="1" lang="ko-KR" altLang="en-US" sz="1400" i="1">
                        <a:latin typeface="Cambria Math" panose="02040503050406030204" pitchFamily="18" charset="0"/>
                      </a:rPr>
                      <m:t>딩</m:t>
                    </m:r>
                  </m:oMath>
                </a14:m>
                <a:r>
                  <a:rPr kumimoji="1" lang="ko-KR" altLang="en-US" sz="1400" dirty="0"/>
                  <a:t>해 </a:t>
                </a:r>
                <a:r>
                  <a:rPr kumimoji="1" lang="en-US" altLang="ko-KR" sz="1400" dirty="0"/>
                  <a:t>		                </a:t>
                </a:r>
                <a:r>
                  <a:rPr kumimoji="1" lang="ko-KR" altLang="en-US" sz="1400" dirty="0" err="1"/>
                  <a:t>를</a:t>
                </a:r>
                <a:r>
                  <a:rPr kumimoji="1" lang="ko-KR" altLang="en-US" sz="1400" dirty="0"/>
                  <a:t> 얻는다</a:t>
                </a:r>
                <a:r>
                  <a:rPr kumimoji="1" lang="en-US" altLang="ko-KR" sz="1400" dirty="0"/>
                  <a:t>(</a:t>
                </a:r>
                <a:r>
                  <a:rPr kumimoji="1" lang="ko-KR" altLang="en-US" sz="1400" dirty="0" err="1"/>
                  <a:t>마스킹</a:t>
                </a:r>
                <a:r>
                  <a:rPr kumimoji="1" lang="ko-KR" altLang="en-US" sz="1400" dirty="0"/>
                  <a:t> 된 문장의 문맥 벡터들의 집합</a:t>
                </a:r>
                <a:r>
                  <a:rPr kumimoji="1" lang="en-US" altLang="ko-KR" sz="1400" dirty="0"/>
                  <a:t>)</a:t>
                </a:r>
              </a:p>
              <a:p>
                <a:pPr lvl="3"/>
                <a:r>
                  <a:rPr kumimoji="1" lang="en-US" altLang="ko-KR" sz="1400" dirty="0"/>
                  <a:t>Conditional Transformer Decoder </a:t>
                </a:r>
                <a14:m>
                  <m:oMath xmlns:m="http://schemas.openxmlformats.org/officeDocument/2006/math">
                    <m:r>
                      <a:rPr kumimoji="1" lang="en-US" altLang="ko-KR" sz="1400" i="1">
                        <a:latin typeface="Cambria Math" panose="02040503050406030204" pitchFamily="18" charset="0"/>
                      </a:rPr>
                      <m:t>𝑇𝑟𝑎𝑛𝑠𝐷𝑒</m:t>
                    </m:r>
                    <m:sSup>
                      <m:sSupPr>
                        <m:ctrlPr>
                          <a:rPr kumimoji="1"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kumimoji="1" lang="en-US" altLang="ko-KR" sz="14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kumimoji="1" lang="ko-KR" altLang="en-US" sz="1400" dirty="0" err="1"/>
                  <a:t>를</a:t>
                </a:r>
                <a:r>
                  <a:rPr kumimoji="1" lang="ko-KR" altLang="en-US" sz="1400" dirty="0"/>
                  <a:t> 이용해 각 시각 마다 하나의 토큰을 예측해내면서</a:t>
                </a:r>
                <a:r>
                  <a:rPr kumimoji="1" lang="en-US" altLang="ko-KR" sz="1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en-US" altLang="ko-KR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ko-KR" altLang="en-US" sz="1400" dirty="0"/>
                  <a:t>을 </a:t>
                </a:r>
                <a:r>
                  <a:rPr kumimoji="1" lang="ko-KR" altLang="en-US" sz="1400" dirty="0" err="1"/>
                  <a:t>를</a:t>
                </a:r>
                <a:r>
                  <a:rPr kumimoji="1" lang="ko-KR" altLang="en-US" sz="1400" dirty="0"/>
                  <a:t> 예측한다</a:t>
                </a:r>
                <a:r>
                  <a:rPr kumimoji="1" lang="en-US" altLang="ko-KR" sz="1400" dirty="0"/>
                  <a:t>.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kumimoji="1" lang="en-US" altLang="ko-KR" sz="1400" i="1">
                        <a:latin typeface="Cambria Math" panose="02040503050406030204" pitchFamily="18" charset="0"/>
                      </a:rPr>
                      <m:t>𝑇𝑟𝑎𝑛𝑠𝐷𝑒</m:t>
                    </m:r>
                    <m:sSup>
                      <m:sSupPr>
                        <m:ctrlPr>
                          <a:rPr kumimoji="1"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kumimoji="1" lang="en-US" altLang="ko-KR" sz="14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kumimoji="1" lang="ko-KR" altLang="en-US" sz="1400" dirty="0"/>
                  <a:t>의 각 </a:t>
                </a:r>
                <a:r>
                  <a:rPr kumimoji="1" lang="en-US" altLang="ko-KR" sz="1400" dirty="0"/>
                  <a:t>transformer </a:t>
                </a:r>
                <a:r>
                  <a:rPr kumimoji="1" lang="ko-KR" altLang="en-US" sz="1400" dirty="0"/>
                  <a:t>블록의 </a:t>
                </a:r>
                <a:r>
                  <a:rPr kumimoji="1" lang="en-US" altLang="ko-KR" sz="1400" dirty="0"/>
                  <a:t>self-attention sub-layer </a:t>
                </a:r>
                <a:r>
                  <a:rPr kumimoji="1" lang="ko-KR" altLang="en-US" sz="1400" dirty="0"/>
                  <a:t>뒤에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ko-KR" altLang="en-US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kumimoji="1" lang="ko-KR" altLang="en-US" sz="1400" i="1">
                        <a:latin typeface="Cambria Math" panose="02040503050406030204" pitchFamily="18" charset="0"/>
                      </a:rPr>
                      <m:t>를</m:t>
                    </m:r>
                    <m:r>
                      <a:rPr kumimoji="1" lang="ko-KR" alt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sz="1400" i="1" smtClean="0">
                        <a:latin typeface="Cambria Math" panose="02040503050406030204" pitchFamily="18" charset="0"/>
                      </a:rPr>
                      <m:t>추</m:t>
                    </m:r>
                    <m:r>
                      <a:rPr kumimoji="1" lang="ko-KR" altLang="en-US" sz="1400" i="1">
                        <a:latin typeface="Cambria Math" panose="02040503050406030204" pitchFamily="18" charset="0"/>
                      </a:rPr>
                      <m:t>가</m:t>
                    </m:r>
                    <m:r>
                      <a:rPr kumimoji="1" lang="ko-KR" altLang="en-US" sz="1400" i="1" smtClean="0">
                        <a:latin typeface="Cambria Math" panose="02040503050406030204" pitchFamily="18" charset="0"/>
                      </a:rPr>
                      <m:t>해</m:t>
                    </m:r>
                    <m:r>
                      <a:rPr kumimoji="1" lang="en-US" altLang="ko-KR" sz="1400" i="1">
                        <a:latin typeface="Cambria Math" panose="02040503050406030204" pitchFamily="18" charset="0"/>
                      </a:rPr>
                      <m:t>𝑇𝑟𝑎𝑛𝑠𝐷𝑒</m:t>
                    </m:r>
                    <m:sSup>
                      <m:sSupPr>
                        <m:ctrlPr>
                          <a:rPr kumimoji="1"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kumimoji="1" lang="en-US" altLang="ko-KR" sz="14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kumimoji="1" lang="ko-KR" altLang="en-US" sz="1400" dirty="0"/>
                  <a:t>에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ko-KR" altLang="en-US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kumimoji="1" lang="ko-KR" altLang="en-US" sz="1400" i="1">
                        <a:latin typeface="Cambria Math" panose="02040503050406030204" pitchFamily="18" charset="0"/>
                      </a:rPr>
                      <m:t>의</m:t>
                    </m:r>
                    <m:r>
                      <a:rPr kumimoji="1" lang="ko-KR" alt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sz="1400" i="1" smtClean="0">
                        <a:latin typeface="Cambria Math" panose="02040503050406030204" pitchFamily="18" charset="0"/>
                      </a:rPr>
                      <m:t>정</m:t>
                    </m:r>
                    <m:r>
                      <a:rPr kumimoji="1" lang="ko-KR" altLang="en-US" sz="1400" i="1">
                        <a:latin typeface="Cambria Math" panose="02040503050406030204" pitchFamily="18" charset="0"/>
                      </a:rPr>
                      <m:t>보</m:t>
                    </m:r>
                    <m:r>
                      <a:rPr kumimoji="1" lang="ko-KR" altLang="en-US" sz="1400" i="1" smtClean="0">
                        <a:latin typeface="Cambria Math" panose="02040503050406030204" pitchFamily="18" charset="0"/>
                      </a:rPr>
                      <m:t>를</m:t>
                    </m:r>
                    <m:r>
                      <a:rPr kumimoji="1" lang="ko-KR" altLang="en-US" sz="1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sz="1400" i="1">
                        <a:latin typeface="Cambria Math" panose="02040503050406030204" pitchFamily="18" charset="0"/>
                      </a:rPr>
                      <m:t>주</m:t>
                    </m:r>
                    <m:r>
                      <a:rPr kumimoji="1" lang="ko-KR" altLang="en-US" sz="1400" i="1" smtClean="0">
                        <a:latin typeface="Cambria Math" panose="02040503050406030204" pitchFamily="18" charset="0"/>
                      </a:rPr>
                      <m:t>입</m:t>
                    </m:r>
                    <m:r>
                      <a:rPr kumimoji="1" lang="ko-KR" altLang="en-US" sz="1400" i="1">
                        <a:latin typeface="Cambria Math" panose="02040503050406030204" pitchFamily="18" charset="0"/>
                      </a:rPr>
                      <m:t>한</m:t>
                    </m:r>
                    <m:r>
                      <a:rPr kumimoji="1" lang="ko-KR" altLang="en-US" sz="1400" i="1" smtClean="0">
                        <a:latin typeface="Cambria Math" panose="02040503050406030204" pitchFamily="18" charset="0"/>
                      </a:rPr>
                      <m:t>다</m:t>
                    </m:r>
                    <m:r>
                      <a:rPr kumimoji="1" lang="en-US" altLang="ko-KR" sz="1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en-US" altLang="ko-KR" sz="1400" b="0" dirty="0"/>
              </a:p>
              <a:p>
                <a:pPr lvl="2"/>
                <a:endParaRPr kumimoji="1" lang="en-US" altLang="ko-KR" sz="1400" dirty="0"/>
              </a:p>
              <a:p>
                <a:pPr lvl="2"/>
                <a:endParaRPr kumimoji="1" lang="en-US" altLang="ko-KR" sz="1400" dirty="0"/>
              </a:p>
              <a:p>
                <a:pPr lvl="2"/>
                <a:endParaRPr kumimoji="1" lang="en-US" altLang="ko-Kore-KR" sz="1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99C910-D77A-2043-A382-D6D7467A6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3516"/>
                <a:ext cx="11353800" cy="5721291"/>
              </a:xfrm>
              <a:blipFill>
                <a:blip r:embed="rId2"/>
                <a:stretch>
                  <a:fillRect l="-335" t="-88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C56D3A21-BBDB-3747-9FCE-5F3616A22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756" y="2376567"/>
            <a:ext cx="1693384" cy="2419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3D4EE0-81AB-5547-9616-4BCE917B4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319" y="2376567"/>
            <a:ext cx="1178493" cy="2634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468069-FAF7-E841-A2E7-DF423DAE5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5812" y="2951911"/>
            <a:ext cx="2271704" cy="6428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4E49547-BB30-D742-A8AA-EEA534FEDD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3497" y="4127535"/>
            <a:ext cx="1553519" cy="2239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DB07AB-4413-C942-B45A-3D6306CD9F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9208" y="4103127"/>
            <a:ext cx="1077986" cy="2430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7F9878C-5727-4243-B2D2-2759DD7CE6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5870" y="741756"/>
            <a:ext cx="4486519" cy="170178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146AAD6-365D-F24A-93DB-B1D055F0250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2944"/>
          <a:stretch/>
        </p:blipFill>
        <p:spPr>
          <a:xfrm>
            <a:off x="5199529" y="4355068"/>
            <a:ext cx="1792942" cy="2651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2CC94D-1216-1A43-9755-6650EB803BB6}"/>
              </a:ext>
            </a:extLst>
          </p:cNvPr>
          <p:cNvSpPr txBox="1"/>
          <p:nvPr/>
        </p:nvSpPr>
        <p:spPr>
          <a:xfrm>
            <a:off x="5638800" y="304351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8417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B9A02-BC51-BA41-9268-276F4556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23"/>
            <a:ext cx="10515600" cy="1224793"/>
          </a:xfrm>
        </p:spPr>
        <p:txBody>
          <a:bodyPr>
            <a:normAutofit/>
          </a:bodyPr>
          <a:lstStyle/>
          <a:p>
            <a:r>
              <a:rPr kumimoji="1" lang="en-US" altLang="ko-Kore-KR" sz="3200" dirty="0"/>
              <a:t>Unsupervised</a:t>
            </a:r>
            <a:r>
              <a:rPr kumimoji="1" lang="ko-Kore-KR" altLang="en-US" sz="3200" dirty="0"/>
              <a:t> </a:t>
            </a:r>
            <a:r>
              <a:rPr kumimoji="1" lang="en-US" altLang="ko-Kore-KR" sz="3200" dirty="0"/>
              <a:t>E</a:t>
            </a:r>
            <a:r>
              <a:rPr kumimoji="1" lang="en-US" altLang="ko-KR" sz="3200" dirty="0"/>
              <a:t>xtractive Summarization by Pretraining Hierarchical Transformers(2020)</a:t>
            </a:r>
            <a:endParaRPr kumimoji="1" lang="ko-Kore-KR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99C910-D77A-2043-A382-D6D7467A6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3516"/>
                <a:ext cx="11353800" cy="572129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en-US" altLang="ko-Kore-KR" sz="1600" dirty="0"/>
                  <a:t>Pre-training</a:t>
                </a:r>
              </a:p>
              <a:p>
                <a:pPr lvl="1">
                  <a:lnSpc>
                    <a:spcPct val="100000"/>
                  </a:lnSpc>
                </a:pPr>
                <a:r>
                  <a:rPr kumimoji="1" lang="en-US" altLang="ko-Kore-KR" sz="1600" dirty="0"/>
                  <a:t>Sentence Shuffling</a:t>
                </a:r>
              </a:p>
              <a:p>
                <a:pPr lvl="2">
                  <a:lnSpc>
                    <a:spcPct val="100000"/>
                  </a:lnSpc>
                </a:pPr>
                <a:r>
                  <a:rPr kumimoji="1" lang="ko-Kore-KR" altLang="en-US" sz="1600" dirty="0"/>
                  <a:t>문서 내 문장 </a:t>
                </a:r>
                <a:r>
                  <a:rPr kumimoji="1" lang="en-US" altLang="ko-Kore-KR" sz="1600" dirty="0"/>
                  <a:t>shuffle &amp; original order</a:t>
                </a:r>
                <a:r>
                  <a:rPr kumimoji="1" lang="ko-Kore-KR" altLang="en-US" sz="1600" dirty="0"/>
                  <a:t>로 문장 선택</a:t>
                </a:r>
                <a:endParaRPr kumimoji="1" lang="en-US" altLang="ko-Kore-KR" sz="1600" dirty="0"/>
              </a:p>
              <a:p>
                <a:pPr lvl="3">
                  <a:lnSpc>
                    <a:spcPct val="100000"/>
                  </a:lnSpc>
                </a:pPr>
                <a:r>
                  <a:rPr kumimoji="1" lang="ko-Kore-KR" altLang="en-US" sz="1600" dirty="0"/>
                  <a:t>문장의 </a:t>
                </a:r>
                <a:r>
                  <a:rPr kumimoji="1" lang="en-US" altLang="ko-Kore-KR" sz="1600" dirty="0"/>
                  <a:t>contents</a:t>
                </a:r>
                <a:r>
                  <a:rPr kumimoji="1" lang="ko-Kore-KR" altLang="en-US" sz="1600" dirty="0"/>
                  <a:t>에만 기반해 문장 순서를 선택할 수 있을 거라 생각</a:t>
                </a:r>
                <a:endParaRPr kumimoji="1" lang="en-US" altLang="ko-Kore-KR" sz="1600" dirty="0"/>
              </a:p>
              <a:p>
                <a:pPr lvl="2">
                  <a:lnSpc>
                    <a:spcPct val="100000"/>
                  </a:lnSpc>
                </a:pPr>
                <a:r>
                  <a:rPr kumimoji="1" lang="ko-Kore-KR" altLang="en-US" sz="1600" dirty="0"/>
                  <a:t>문장들이 랜덤하게 섞인 문서</a:t>
                </a:r>
                <a:r>
                  <a:rPr kumimoji="1" lang="en-US" altLang="ko-Kore-KR" sz="1600" dirty="0"/>
                  <a:t>:</a:t>
                </a:r>
              </a:p>
              <a:p>
                <a:pPr lvl="3">
                  <a:lnSpc>
                    <a:spcPct val="100000"/>
                  </a:lnSpc>
                </a:pPr>
                <a:r>
                  <a:rPr kumimoji="1" lang="en-US" altLang="ko-Kore-KR" sz="16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kumimoji="1" lang="en-US" altLang="ko-Kore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ko-Kore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ko-Kore-KR" sz="1600" i="1" dirty="0">
                  <a:latin typeface="Cambria Math" panose="02040503050406030204" pitchFamily="18" charset="0"/>
                </a:endParaRPr>
              </a:p>
              <a:p>
                <a:pPr lvl="4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ko-Kore-KR" sz="1600" dirty="0"/>
                  <a:t>: </a:t>
                </a:r>
                <a:r>
                  <a:rPr kumimoji="1" lang="ko-Kore-KR" altLang="en-US" sz="1600" dirty="0"/>
                  <a:t>원 문서에서</a:t>
                </a:r>
                <a:r>
                  <a:rPr kumimoji="1" lang="en-US" altLang="ko-Kore-KR" sz="1600" dirty="0"/>
                  <a:t> </a:t>
                </a:r>
                <a:r>
                  <a:rPr kumimoji="1" lang="en-US" altLang="ko-Kore-KR" sz="1600" dirty="0" err="1"/>
                  <a:t>i</a:t>
                </a:r>
                <a:r>
                  <a:rPr kumimoji="1" lang="ko-Kore-KR" altLang="en-US" sz="1600" dirty="0"/>
                  <a:t>번째 문장</a:t>
                </a:r>
                <a:endParaRPr kumimoji="1" lang="en-US" altLang="ko-Kore-KR" sz="1600" dirty="0"/>
              </a:p>
              <a:p>
                <a:pPr lvl="4">
                  <a:lnSpc>
                    <a:spcPct val="100000"/>
                  </a:lnSpc>
                </a:pPr>
                <a:r>
                  <a:rPr kumimoji="1" lang="en-US" altLang="ko-Kore-KR" sz="1600" dirty="0"/>
                  <a:t>                                   </a:t>
                </a:r>
                <a:r>
                  <a:rPr kumimoji="1" lang="ko-Kore-KR" altLang="en-US" sz="1600" dirty="0"/>
                  <a:t>를 예측해내는 것이 이 </a:t>
                </a:r>
                <a:r>
                  <a:rPr kumimoji="1" lang="en-US" altLang="ko-Kore-KR" sz="1600" dirty="0"/>
                  <a:t>task</a:t>
                </a:r>
                <a:r>
                  <a:rPr kumimoji="1" lang="ko-Kore-KR" altLang="en-US" sz="1600" dirty="0"/>
                  <a:t>의 목적</a:t>
                </a:r>
                <a:r>
                  <a:rPr kumimoji="1" lang="en-US" altLang="ko-Kore-KR" sz="1600" dirty="0"/>
                  <a:t>           </a:t>
                </a:r>
              </a:p>
              <a:p>
                <a:pPr lvl="2">
                  <a:lnSpc>
                    <a:spcPct val="100000"/>
                  </a:lnSpc>
                </a:pPr>
                <a:r>
                  <a:rPr kumimoji="1" lang="en-US" altLang="ko-Kore-KR" sz="1600" dirty="0"/>
                  <a:t>Step</a:t>
                </a:r>
              </a:p>
              <a:p>
                <a:pPr lvl="3">
                  <a:lnSpc>
                    <a:spcPct val="100000"/>
                  </a:lnSpc>
                </a:pPr>
                <a:r>
                  <a:rPr kumimoji="1" lang="en-US" altLang="ko-Kore-KR" sz="1600" dirty="0"/>
                  <a:t>document encoder</a:t>
                </a:r>
                <a:r>
                  <a:rPr kumimoji="1" lang="ko-Kore-KR" altLang="en-US" sz="1600" dirty="0"/>
                  <a:t> 이용해 </a:t>
                </a:r>
                <a:r>
                  <a:rPr kumimoji="1" lang="en-US" altLang="ko-Kore-KR" sz="1600" dirty="0"/>
                  <a:t>D’ </a:t>
                </a:r>
                <a:r>
                  <a:rPr kumimoji="1" lang="ko-Kore-KR" altLang="en-US" sz="1600" dirty="0"/>
                  <a:t>인코딩 </a:t>
                </a:r>
                <a:r>
                  <a:rPr kumimoji="1" lang="en-US" altLang="ko-Kore-KR" sz="1600" dirty="0"/>
                  <a:t>=</a:t>
                </a:r>
                <a:r>
                  <a:rPr kumimoji="1" lang="en-US" altLang="ko-KR" sz="1600" dirty="0"/>
                  <a:t>&gt; </a:t>
                </a:r>
                <a:r>
                  <a:rPr kumimoji="1" lang="ko-KR" altLang="en-US" sz="1600" dirty="0"/>
                  <a:t>문장 문맥 </a:t>
                </a:r>
                <a:r>
                  <a:rPr kumimoji="1" lang="en-US" altLang="ko-KR" sz="1600" dirty="0"/>
                  <a:t>representation                                      </a:t>
                </a:r>
                <a:r>
                  <a:rPr kumimoji="1" lang="ko-KR" altLang="en-US" sz="1600" dirty="0"/>
                  <a:t>얻는다</a:t>
                </a:r>
                <a:r>
                  <a:rPr kumimoji="1" lang="en-US" altLang="ko-KR" sz="1600" dirty="0"/>
                  <a:t>.</a:t>
                </a:r>
              </a:p>
              <a:p>
                <a:pPr lvl="3">
                  <a:lnSpc>
                    <a:spcPct val="100000"/>
                  </a:lnSpc>
                </a:pPr>
                <a:r>
                  <a:rPr kumimoji="1" lang="en-US" altLang="ko-Kore-KR" sz="1600" b="0" dirty="0"/>
                  <a:t>Transformer Decoder </a:t>
                </a:r>
                <a:r>
                  <a:rPr kumimoji="1" lang="ko-Kore-KR" altLang="en-US" sz="1600" b="0" dirty="0"/>
                  <a:t>이용해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ko-Kore-KR" altLang="en-US" sz="1600" dirty="0"/>
                  <a:t>과 </a:t>
                </a:r>
                <a:r>
                  <a:rPr kumimoji="1" lang="en-US" altLang="ko-Kore-KR" sz="1600" dirty="0"/>
                  <a:t>Pointer Network</a:t>
                </a:r>
                <a:r>
                  <a:rPr kumimoji="1" lang="ko-Kore-KR" altLang="en-US" sz="1600" dirty="0"/>
                  <a:t>이용해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ko-Kore-KR" sz="1600" dirty="0"/>
                  <a:t> </a:t>
                </a:r>
                <a:r>
                  <a:rPr kumimoji="1" lang="ko-Kore-KR" altLang="en-US" sz="1600" dirty="0"/>
                  <a:t>예측</a:t>
                </a:r>
                <a:endParaRPr kumimoji="1" lang="en-US" altLang="ko-Kore-KR" sz="1600" dirty="0"/>
              </a:p>
              <a:p>
                <a:pPr lvl="1">
                  <a:lnSpc>
                    <a:spcPct val="100000"/>
                  </a:lnSpc>
                </a:pPr>
                <a:r>
                  <a:rPr kumimoji="1" lang="ko-Kore-KR" altLang="en-US" sz="1600" dirty="0"/>
                  <a:t>마스킹은 </a:t>
                </a:r>
                <a:r>
                  <a:rPr kumimoji="1" lang="en-US" altLang="ko-Kore-KR" sz="1600" dirty="0"/>
                  <a:t>1</a:t>
                </a:r>
                <a:r>
                  <a:rPr kumimoji="1" lang="en-US" altLang="ko-KR" sz="1600" dirty="0"/>
                  <a:t>5%</a:t>
                </a:r>
                <a:r>
                  <a:rPr kumimoji="1" lang="ko-KR" altLang="en-US" sz="1600" dirty="0"/>
                  <a:t>의 문장만 진행</a:t>
                </a:r>
                <a:r>
                  <a:rPr kumimoji="1" lang="en-US" altLang="ko-KR" sz="1600" dirty="0"/>
                  <a:t>, </a:t>
                </a:r>
                <a:r>
                  <a:rPr kumimoji="1" lang="ko-KR" altLang="en-US" sz="1600" dirty="0" err="1"/>
                  <a:t>셔플링은</a:t>
                </a:r>
                <a:r>
                  <a:rPr kumimoji="1" lang="ko-KR" altLang="en-US" sz="1600" dirty="0"/>
                  <a:t> 모든 문장에 대해 진행</a:t>
                </a:r>
                <a:endParaRPr kumimoji="1" lang="en-US" altLang="ko-KR" sz="1600" dirty="0"/>
              </a:p>
              <a:p>
                <a:pPr lvl="1">
                  <a:lnSpc>
                    <a:spcPct val="100000"/>
                  </a:lnSpc>
                </a:pPr>
                <a:r>
                  <a:rPr kumimoji="1" lang="ko-KR" altLang="en-US" sz="1600" dirty="0"/>
                  <a:t>두 기법에 대한 </a:t>
                </a:r>
                <a:r>
                  <a:rPr kumimoji="1" lang="en-US" altLang="ko-KR" sz="1600" dirty="0"/>
                  <a:t>probability </a:t>
                </a:r>
                <a:r>
                  <a:rPr kumimoji="1" lang="ko-KR" altLang="en-US" sz="1600" dirty="0"/>
                  <a:t>이용해 전체 모델을 최적화 한다</a:t>
                </a:r>
                <a:r>
                  <a:rPr kumimoji="1" lang="en-US" altLang="ko-KR" sz="1600" dirty="0"/>
                  <a:t>.</a:t>
                </a:r>
                <a:endParaRPr kumimoji="1" lang="en-US" altLang="ko-Kore-KR" sz="1600" dirty="0"/>
              </a:p>
              <a:p>
                <a:pPr lvl="4">
                  <a:lnSpc>
                    <a:spcPct val="100000"/>
                  </a:lnSpc>
                </a:pPr>
                <a:endParaRPr kumimoji="1" lang="en-US" altLang="ko-Kore-KR" sz="1600" dirty="0"/>
              </a:p>
              <a:p>
                <a:pPr lvl="2">
                  <a:lnSpc>
                    <a:spcPct val="100000"/>
                  </a:lnSpc>
                </a:pPr>
                <a:endParaRPr kumimoji="1" lang="en-US" altLang="ko-KR" sz="1600" dirty="0"/>
              </a:p>
              <a:p>
                <a:pPr lvl="2">
                  <a:lnSpc>
                    <a:spcPct val="100000"/>
                  </a:lnSpc>
                </a:pPr>
                <a:endParaRPr kumimoji="1" lang="en-US" altLang="ko-KR" sz="1600" dirty="0"/>
              </a:p>
              <a:p>
                <a:pPr lvl="2">
                  <a:lnSpc>
                    <a:spcPct val="100000"/>
                  </a:lnSpc>
                </a:pPr>
                <a:endParaRPr kumimoji="1" lang="en-US" altLang="ko-Kore-KR" sz="16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99C910-D77A-2043-A382-D6D7467A6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3516"/>
                <a:ext cx="11353800" cy="5721291"/>
              </a:xfrm>
              <a:blipFill>
                <a:blip r:embed="rId2"/>
                <a:stretch>
                  <a:fillRect l="-335" t="-44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B0427CA-EFA0-A845-BD2B-7F508C524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447" y="1200962"/>
            <a:ext cx="3667776" cy="22881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03BAE2-D982-7443-8DB9-3EE4879F76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482"/>
          <a:stretch/>
        </p:blipFill>
        <p:spPr>
          <a:xfrm>
            <a:off x="4802093" y="2508309"/>
            <a:ext cx="2248297" cy="3446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65A788-3FF7-A941-8A21-8CE30F408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4309" y="3480675"/>
            <a:ext cx="1644245" cy="2663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4EC9BC0-CA00-8245-822F-582D9D2881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991" y="4120931"/>
            <a:ext cx="1540204" cy="3056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68F0A5-8E6B-1646-90A2-E4F3BE9BBA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3491" y="5360020"/>
            <a:ext cx="33655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7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B9A02-BC51-BA41-9268-276F4556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23"/>
            <a:ext cx="10515600" cy="1224793"/>
          </a:xfrm>
        </p:spPr>
        <p:txBody>
          <a:bodyPr>
            <a:normAutofit/>
          </a:bodyPr>
          <a:lstStyle/>
          <a:p>
            <a:r>
              <a:rPr kumimoji="1" lang="en-US" altLang="ko-Kore-KR" sz="3200" dirty="0"/>
              <a:t>Unsupervised</a:t>
            </a:r>
            <a:r>
              <a:rPr kumimoji="1" lang="ko-Kore-KR" altLang="en-US" sz="3200" dirty="0"/>
              <a:t> </a:t>
            </a:r>
            <a:r>
              <a:rPr kumimoji="1" lang="en-US" altLang="ko-Kore-KR" sz="3200" dirty="0"/>
              <a:t>E</a:t>
            </a:r>
            <a:r>
              <a:rPr kumimoji="1" lang="en-US" altLang="ko-KR" sz="3200" dirty="0"/>
              <a:t>xtractive Summarization by Pretraining Hierarchical Transformers(2020)</a:t>
            </a:r>
            <a:endParaRPr kumimoji="1" lang="ko-Kore-KR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99C910-D77A-2043-A382-D6D7467A6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3516"/>
                <a:ext cx="11353800" cy="572129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ko-Kore-KR" sz="1600" dirty="0"/>
                  <a:t>Unsupervised Summarization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kumimoji="1" lang="en-US" altLang="ko-Kore-KR" sz="1600" dirty="0"/>
                  <a:t>3.2</a:t>
                </a:r>
                <a:r>
                  <a:rPr kumimoji="1" lang="ko-Kore-KR" altLang="en-US" sz="1600" dirty="0"/>
                  <a:t>를 이용해 </a:t>
                </a:r>
                <a:r>
                  <a:rPr kumimoji="1" lang="en-US" altLang="ko-Kore-KR" sz="1600" dirty="0"/>
                  <a:t>pretrain</a:t>
                </a:r>
                <a:r>
                  <a:rPr kumimoji="1" lang="ko-Kore-KR" altLang="en-US" sz="1600" dirty="0"/>
                  <a:t>함으로써 문장의 중요도에 대한 정보를 학습</a:t>
                </a:r>
                <a:endParaRPr kumimoji="1" lang="en-US" altLang="ko-Kore-KR" sz="1600" dirty="0"/>
              </a:p>
              <a:p>
                <a:pPr lvl="2">
                  <a:lnSpc>
                    <a:spcPct val="150000"/>
                  </a:lnSpc>
                </a:pPr>
                <a:r>
                  <a:rPr kumimoji="1" lang="ko-Kore-KR" altLang="en-US" sz="1600" dirty="0"/>
                  <a:t>문장 </a:t>
                </a:r>
                <a:r>
                  <a:rPr kumimoji="1" lang="en-US" altLang="ko-Kore-KR" sz="1600" dirty="0"/>
                  <a:t>r</a:t>
                </a:r>
                <a:r>
                  <a:rPr kumimoji="1" lang="en-US" altLang="ko-KR" sz="1600" dirty="0"/>
                  <a:t>anking</a:t>
                </a:r>
                <a:r>
                  <a:rPr kumimoji="1" lang="ko-KR" altLang="en-US" sz="1600" dirty="0"/>
                  <a:t>에 대한 </a:t>
                </a:r>
                <a:r>
                  <a:rPr kumimoji="1" lang="en-US" altLang="ko-KR" sz="1600" dirty="0"/>
                  <a:t>fine-tune </a:t>
                </a:r>
                <a:r>
                  <a:rPr kumimoji="1" lang="ko-KR" altLang="en-US" sz="1600" dirty="0"/>
                  <a:t>없이도 </a:t>
                </a:r>
                <a:r>
                  <a:rPr kumimoji="1" lang="en-US" altLang="ko-KR" sz="1600" dirty="0"/>
                  <a:t>ok</a:t>
                </a:r>
              </a:p>
              <a:p>
                <a:pPr lvl="1">
                  <a:lnSpc>
                    <a:spcPct val="150000"/>
                  </a:lnSpc>
                </a:pPr>
                <a:r>
                  <a:rPr kumimoji="1" lang="en-US" altLang="ko-Kore-KR" sz="1600" dirty="0"/>
                  <a:t>first ranking criteria: probabilities of sentences in a document</a:t>
                </a:r>
              </a:p>
              <a:p>
                <a:pPr lvl="2">
                  <a:lnSpc>
                    <a:spcPct val="150000"/>
                  </a:lnSpc>
                </a:pPr>
                <a:r>
                  <a:rPr kumimoji="1" lang="en-US" altLang="ko-Kore-KR" sz="1600" dirty="0"/>
                  <a:t>document</a:t>
                </a:r>
                <a:r>
                  <a:rPr kumimoji="1" lang="ko-Kore-KR" altLang="en-US" sz="1600" dirty="0"/>
                  <a:t> </a:t>
                </a:r>
                <a:r>
                  <a:rPr kumimoji="1" lang="en-US" altLang="ko-Kore-KR" sz="1600" dirty="0"/>
                  <a:t>model</a:t>
                </a:r>
                <a:r>
                  <a:rPr kumimoji="1" lang="ko-Kore-KR" altLang="en-US" sz="1600" dirty="0"/>
                  <a:t>이 </a:t>
                </a:r>
                <a:r>
                  <a:rPr kumimoji="1" lang="en-US" altLang="ko-Kore-KR" sz="1600" dirty="0"/>
                  <a:t>bi-directional</a:t>
                </a:r>
                <a:r>
                  <a:rPr kumimoji="1" lang="ko-Kore-KR" altLang="en-US" sz="1600" dirty="0"/>
                  <a:t>하게 진행되기 때문에                         를 예측하는 것은 어려움</a:t>
                </a:r>
                <a:endParaRPr kumimoji="1" lang="en-US" altLang="ko-Kore-KR" sz="1600" dirty="0"/>
              </a:p>
              <a:p>
                <a:pPr lvl="2">
                  <a:lnSpc>
                    <a:spcPct val="150000"/>
                  </a:lnSpc>
                </a:pPr>
                <a:r>
                  <a:rPr kumimoji="1" lang="ko-Kore-KR" altLang="en-US" sz="1600" dirty="0"/>
                  <a:t>하지만 앞의 </a:t>
                </a:r>
                <a:r>
                  <a:rPr kumimoji="1" lang="en-US" altLang="ko-Kore-KR" sz="1600" b="1" dirty="0"/>
                  <a:t>masking </a:t>
                </a:r>
                <a:r>
                  <a:rPr kumimoji="1" lang="ko-Kore-KR" altLang="en-US" sz="1600" b="1" dirty="0"/>
                  <a:t>과정</a:t>
                </a:r>
                <a:r>
                  <a:rPr kumimoji="1" lang="ko-Kore-KR" altLang="en-US" sz="1600" dirty="0"/>
                  <a:t>에서                      를 구했었기 때문에 이를 이용해 </a:t>
                </a:r>
                <a:r>
                  <a:rPr kumimoji="1" lang="en-US" altLang="ko-Kore-KR" sz="1600" dirty="0"/>
                  <a:t>p(D)</a:t>
                </a:r>
                <a:r>
                  <a:rPr kumimoji="1" lang="ko-Kore-KR" altLang="en-US" sz="1600" dirty="0"/>
                  <a:t>를 </a:t>
                </a:r>
                <a:r>
                  <a:rPr kumimoji="1" lang="en-US" altLang="ko-Kore-KR" sz="1600" dirty="0"/>
                  <a:t>approximate</a:t>
                </a:r>
                <a:r>
                  <a:rPr kumimoji="1" lang="ko-Kore-KR" altLang="en-US" sz="1600" dirty="0"/>
                  <a:t>하자</a:t>
                </a:r>
                <a:r>
                  <a:rPr kumimoji="1" lang="en-US" altLang="ko-Kore-KR" sz="16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kumimoji="1" lang="en-US" altLang="ko-Kore-KR" sz="1600" dirty="0"/>
                  <a:t>Second ranking criteria: </a:t>
                </a:r>
                <a:r>
                  <a:rPr kumimoji="1" lang="ko-Kore-KR" altLang="en-US" sz="1600" dirty="0"/>
                  <a:t>현재 문장에 대해 다른 문장들이 어떤 영향을 주고 있는지를 모델링</a:t>
                </a:r>
                <a:endParaRPr kumimoji="1" lang="en-US" altLang="ko-Kore-KR" sz="1600" dirty="0"/>
              </a:p>
              <a:p>
                <a:pPr lvl="2">
                  <a:lnSpc>
                    <a:spcPct val="150000"/>
                  </a:lnSpc>
                </a:pPr>
                <a:r>
                  <a:rPr kumimoji="1" lang="ko-Kore-KR" altLang="en-US" sz="1600" dirty="0"/>
                  <a:t>문장 간 연결 관계는 </a:t>
                </a:r>
                <a:r>
                  <a:rPr kumimoji="1" lang="en-US" altLang="ko-Kore-KR" sz="1600" dirty="0"/>
                  <a:t>transformer encoder</a:t>
                </a:r>
                <a:r>
                  <a:rPr kumimoji="1" lang="ko-Kore-KR" altLang="en-US" sz="1600" dirty="0"/>
                  <a:t>에서 구한 </a:t>
                </a:r>
                <a:r>
                  <a:rPr kumimoji="1" lang="en-US" altLang="ko-Kore-KR" sz="1600" dirty="0"/>
                  <a:t>self-attention matrix A</a:t>
                </a:r>
                <a:r>
                  <a:rPr kumimoji="1" lang="ko-Kore-KR" altLang="en-US" sz="1600" dirty="0"/>
                  <a:t>를 통해 모델링 할 수 있다</a:t>
                </a:r>
                <a:r>
                  <a:rPr kumimoji="1" lang="en-US" altLang="ko-Kore-KR" sz="1600" dirty="0"/>
                  <a:t>.</a:t>
                </a:r>
              </a:p>
              <a:p>
                <a:pPr lvl="2">
                  <a:lnSpc>
                    <a:spcPct val="150000"/>
                  </a:lnSpc>
                </a:pPr>
                <a:r>
                  <a:rPr kumimoji="1" lang="ko-Kore-KR" altLang="en-US" sz="1600" dirty="0"/>
                  <a:t>이를 통해 문장들 사이의 </a:t>
                </a:r>
                <a:r>
                  <a:rPr kumimoji="1" lang="en-US" altLang="ko-Kore-KR" sz="1600" dirty="0"/>
                  <a:t>ranking score</a:t>
                </a:r>
                <a:r>
                  <a:rPr kumimoji="1" lang="ko-Kore-KR" altLang="en-US" sz="1600" dirty="0"/>
                  <a:t>를 구하자</a:t>
                </a:r>
                <a:r>
                  <a:rPr kumimoji="1" lang="en-US" altLang="ko-Kore-KR" sz="16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kumimoji="1" lang="ko-Kore-KR" altLang="en-US" sz="1600" dirty="0"/>
                  <a:t>두 </a:t>
                </a:r>
                <a:r>
                  <a:rPr kumimoji="1" lang="en-US" altLang="ko-Kore-KR" sz="1600" dirty="0"/>
                  <a:t>c</a:t>
                </a:r>
                <a:r>
                  <a:rPr kumimoji="1" lang="en-US" altLang="ko-KR" sz="1600" dirty="0"/>
                  <a:t>riteria</a:t>
                </a:r>
                <a:r>
                  <a:rPr kumimoji="1" lang="ko-KR" altLang="en-US" sz="1600" dirty="0" err="1"/>
                  <a:t>를</a:t>
                </a:r>
                <a:r>
                  <a:rPr kumimoji="1" lang="ko-KR" altLang="en-US" sz="1600" dirty="0"/>
                  <a:t> 결합해 문장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ko-Kore-KR" altLang="en-US" sz="1600" dirty="0"/>
                  <a:t>에 대한 최종 </a:t>
                </a:r>
                <a:r>
                  <a:rPr kumimoji="1" lang="en-US" altLang="ko-Kore-KR" sz="1600" dirty="0"/>
                  <a:t>ranking </a:t>
                </a:r>
                <a:r>
                  <a:rPr kumimoji="1" lang="ko-Kore-KR" altLang="en-US" sz="1600" dirty="0"/>
                  <a:t>점수</a:t>
                </a:r>
                <a:r>
                  <a:rPr kumimoji="1" lang="en-US" altLang="ko-K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ko-Kore-KR" altLang="en-US" sz="1600" dirty="0"/>
                  <a:t>를 구한다</a:t>
                </a:r>
                <a:r>
                  <a:rPr kumimoji="1" lang="en-US" altLang="ko-Kore-KR" sz="16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99C910-D77A-2043-A382-D6D7467A6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3516"/>
                <a:ext cx="11353800" cy="5721291"/>
              </a:xfrm>
              <a:blipFill>
                <a:blip r:embed="rId2"/>
                <a:stretch>
                  <a:fillRect l="-33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FE13E719-139A-4F4C-B9DA-AE6B764491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71" r="42148"/>
          <a:stretch/>
        </p:blipFill>
        <p:spPr>
          <a:xfrm>
            <a:off x="6880707" y="2944789"/>
            <a:ext cx="933198" cy="5704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C8F993-9061-0C42-B5C3-256F3E4CF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905" y="2130484"/>
            <a:ext cx="3333750" cy="7556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03F2447-BA7B-2343-8E05-52466721D8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132"/>
          <a:stretch/>
        </p:blipFill>
        <p:spPr>
          <a:xfrm>
            <a:off x="4809155" y="3366246"/>
            <a:ext cx="902677" cy="5704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F27F6DE-9647-B54F-9162-83EAE2421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653" y="5597960"/>
            <a:ext cx="2046653" cy="47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7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606</Words>
  <Application>Microsoft Macintosh PowerPoint</Application>
  <PresentationFormat>와이드스크린</PresentationFormat>
  <Paragraphs>63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Unsupervised Extractive Summarization by Pretraining Hierarchical Transformers(2020)</vt:lpstr>
      <vt:lpstr>Unsupervised Extractive Summarization by Pretraining Hierarchical Transformers(2020)</vt:lpstr>
      <vt:lpstr>Unsupervised Extractive Summarization by Pretraining Hierarchical Transformers(2020)</vt:lpstr>
      <vt:lpstr>Unsupervised Extractive Summarization by Pretraining Hierarchical Transformers(2020)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BaeHyun Jin</dc:creator>
  <cp:lastModifiedBy>BaeHyun Jin</cp:lastModifiedBy>
  <cp:revision>2</cp:revision>
  <dcterms:created xsi:type="dcterms:W3CDTF">2021-04-13T02:24:17Z</dcterms:created>
  <dcterms:modified xsi:type="dcterms:W3CDTF">2021-04-13T07:19:40Z</dcterms:modified>
</cp:coreProperties>
</file>