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9" r:id="rId4"/>
    <p:sldId id="260" r:id="rId5"/>
    <p:sldId id="261" r:id="rId6"/>
    <p:sldId id="258" r:id="rId7"/>
  </p:sldIdLst>
  <p:sldSz cx="12192000" cy="6858000"/>
  <p:notesSz cx="6858000" cy="9144000"/>
  <p:defaultText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03"/>
    <p:restoredTop sz="87899"/>
  </p:normalViewPr>
  <p:slideViewPr>
    <p:cSldViewPr snapToGrid="0" snapToObjects="1">
      <p:cViewPr varScale="1">
        <p:scale>
          <a:sx n="140" d="100"/>
          <a:sy n="140" d="100"/>
        </p:scale>
        <p:origin x="50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ore-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EDA299-336A-4349-B4D5-D69E43AA02AF}" type="datetimeFigureOut">
              <a:rPr kumimoji="1" lang="ko-Kore-KR" altLang="en-US" smtClean="0"/>
              <a:t>2021. 5. 11.</a:t>
            </a:fld>
            <a:endParaRPr kumimoji="1" lang="ko-Kore-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ore-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ore-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0C15CB-F5E1-B14E-B29F-21C39F328BE6}" type="slidenum">
              <a:rPr kumimoji="1" lang="ko-Kore-KR" altLang="en-US" smtClean="0"/>
              <a:t>‹#›</a:t>
            </a:fld>
            <a:endParaRPr kumimoji="1" lang="ko-Kore-KR" altLang="en-US"/>
          </a:p>
        </p:txBody>
      </p:sp>
    </p:spTree>
    <p:extLst>
      <p:ext uri="{BB962C8B-B14F-4D97-AF65-F5344CB8AC3E}">
        <p14:creationId xmlns:p14="http://schemas.microsoft.com/office/powerpoint/2010/main" val="3091540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지금까지는 </a:t>
            </a:r>
            <a:r>
              <a:rPr kumimoji="1" lang="en-US" altLang="ko-KR" dirty="0"/>
              <a:t>classification </a:t>
            </a:r>
            <a:r>
              <a:rPr kumimoji="1" lang="ko-KR" altLang="en-US" dirty="0"/>
              <a:t>모델 구현</a:t>
            </a:r>
            <a:endParaRPr kumimoji="1" lang="en-US" altLang="ko-KR" dirty="0"/>
          </a:p>
          <a:p>
            <a:pPr lvl="1"/>
            <a:r>
              <a:rPr kumimoji="1" lang="ko-KR" altLang="en-US" dirty="0"/>
              <a:t>마지막 레이어가 </a:t>
            </a:r>
            <a:r>
              <a:rPr kumimoji="1" lang="en-US" altLang="ko-KR" dirty="0"/>
              <a:t>classifier</a:t>
            </a:r>
            <a:r>
              <a:rPr kumimoji="1" lang="ko-KR" altLang="en-US" dirty="0"/>
              <a:t> 역할을 하는 </a:t>
            </a:r>
            <a:r>
              <a:rPr kumimoji="1" lang="en-US" altLang="ko-KR" dirty="0" err="1"/>
              <a:t>softmax</a:t>
            </a:r>
            <a:endParaRPr kumimoji="1" lang="en-US" altLang="ko-KR" dirty="0"/>
          </a:p>
          <a:p>
            <a:pPr lvl="1"/>
            <a:r>
              <a:rPr kumimoji="1" lang="ko-KR" altLang="en-US" dirty="0"/>
              <a:t>마지막 부분 </a:t>
            </a:r>
            <a:r>
              <a:rPr kumimoji="1" lang="ko-KR" altLang="en-US" dirty="0" err="1"/>
              <a:t>수정해보기</a:t>
            </a:r>
            <a:endParaRPr kumimoji="1" lang="en-US" altLang="ko-KR" dirty="0"/>
          </a:p>
          <a:p>
            <a:r>
              <a:rPr kumimoji="1" lang="ko-KR" altLang="en-US" dirty="0"/>
              <a:t>아직 </a:t>
            </a:r>
            <a:r>
              <a:rPr kumimoji="1" lang="en-US" altLang="ko-KR" dirty="0"/>
              <a:t>segment</a:t>
            </a:r>
            <a:r>
              <a:rPr kumimoji="1" lang="ko-KR" altLang="en-US" dirty="0" err="1"/>
              <a:t>를</a:t>
            </a:r>
            <a:r>
              <a:rPr kumimoji="1" lang="ko-KR" altLang="en-US" dirty="0"/>
              <a:t> 사용하는 것에 대한 실험 조차 해보지 못함</a:t>
            </a:r>
            <a:endParaRPr kumimoji="1" lang="en-US" altLang="ko-KR" dirty="0"/>
          </a:p>
          <a:p>
            <a:pPr lvl="1"/>
            <a:r>
              <a:rPr kumimoji="1" lang="ko-KR" altLang="en-US" dirty="0"/>
              <a:t>그래서 이건 조금 두고</a:t>
            </a:r>
            <a:r>
              <a:rPr kumimoji="1" lang="en-US" altLang="ko-KR" dirty="0"/>
              <a:t>,</a:t>
            </a:r>
            <a:r>
              <a:rPr kumimoji="1" lang="ko-KR" altLang="en-US" dirty="0"/>
              <a:t> 그동안 진행했던 </a:t>
            </a:r>
            <a:r>
              <a:rPr kumimoji="1" lang="en-US" altLang="ko-KR" dirty="0"/>
              <a:t>segment</a:t>
            </a:r>
            <a:r>
              <a:rPr kumimoji="1" lang="ko-KR" altLang="en-US" dirty="0" err="1"/>
              <a:t>를</a:t>
            </a:r>
            <a:r>
              <a:rPr kumimoji="1" lang="ko-KR" altLang="en-US" dirty="0"/>
              <a:t> 가지고 일단 </a:t>
            </a:r>
            <a:r>
              <a:rPr kumimoji="1" lang="en-US" altLang="ko-KR" dirty="0"/>
              <a:t>unsupervised </a:t>
            </a:r>
            <a:r>
              <a:rPr kumimoji="1" lang="ko-KR" altLang="en-US" dirty="0"/>
              <a:t>요약을 사용해 실험 진행해보자</a:t>
            </a:r>
            <a:endParaRPr kumimoji="1" lang="en-US" altLang="ko-KR" dirty="0"/>
          </a:p>
        </p:txBody>
      </p:sp>
      <p:sp>
        <p:nvSpPr>
          <p:cNvPr id="4" name="슬라이드 번호 개체 틀 3"/>
          <p:cNvSpPr>
            <a:spLocks noGrp="1"/>
          </p:cNvSpPr>
          <p:nvPr>
            <p:ph type="sldNum" sz="quarter" idx="5"/>
          </p:nvPr>
        </p:nvSpPr>
        <p:spPr/>
        <p:txBody>
          <a:bodyPr/>
          <a:lstStyle/>
          <a:p>
            <a:fld id="{E80C15CB-F5E1-B14E-B29F-21C39F328BE6}" type="slidenum">
              <a:rPr kumimoji="1" lang="ko-Kore-KR" altLang="en-US" smtClean="0"/>
              <a:t>2</a:t>
            </a:fld>
            <a:endParaRPr kumimoji="1" lang="ko-Kore-KR" altLang="en-US"/>
          </a:p>
        </p:txBody>
      </p:sp>
    </p:spTree>
    <p:extLst>
      <p:ext uri="{BB962C8B-B14F-4D97-AF65-F5344CB8AC3E}">
        <p14:creationId xmlns:p14="http://schemas.microsoft.com/office/powerpoint/2010/main" val="4098476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E80C15CB-F5E1-B14E-B29F-21C39F328BE6}" type="slidenum">
              <a:rPr kumimoji="1" lang="ko-Kore-KR" altLang="en-US" smtClean="0"/>
              <a:t>5</a:t>
            </a:fld>
            <a:endParaRPr kumimoji="1" lang="ko-Kore-KR" altLang="en-US"/>
          </a:p>
        </p:txBody>
      </p:sp>
    </p:spTree>
    <p:extLst>
      <p:ext uri="{BB962C8B-B14F-4D97-AF65-F5344CB8AC3E}">
        <p14:creationId xmlns:p14="http://schemas.microsoft.com/office/powerpoint/2010/main" val="2206896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70AABDA-9233-4D47-B6BD-DED0BAAB76E0}"/>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endParaRPr kumimoji="1" lang="ko-Kore-KR" altLang="en-US"/>
          </a:p>
        </p:txBody>
      </p:sp>
      <p:sp>
        <p:nvSpPr>
          <p:cNvPr id="3" name="부제목 2">
            <a:extLst>
              <a:ext uri="{FF2B5EF4-FFF2-40B4-BE49-F238E27FC236}">
                <a16:creationId xmlns:a16="http://schemas.microsoft.com/office/drawing/2014/main" id="{ABC5D77E-A828-4844-8CF1-F562862AC2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endParaRPr kumimoji="1" lang="ko-Kore-KR" altLang="en-US"/>
          </a:p>
        </p:txBody>
      </p:sp>
      <p:sp>
        <p:nvSpPr>
          <p:cNvPr id="4" name="날짜 개체 틀 3">
            <a:extLst>
              <a:ext uri="{FF2B5EF4-FFF2-40B4-BE49-F238E27FC236}">
                <a16:creationId xmlns:a16="http://schemas.microsoft.com/office/drawing/2014/main" id="{03CDBB0E-824C-B74F-8285-5C259D1143E6}"/>
              </a:ext>
            </a:extLst>
          </p:cNvPr>
          <p:cNvSpPr>
            <a:spLocks noGrp="1"/>
          </p:cNvSpPr>
          <p:nvPr>
            <p:ph type="dt" sz="half" idx="10"/>
          </p:nvPr>
        </p:nvSpPr>
        <p:spPr/>
        <p:txBody>
          <a:bodyPr/>
          <a:lstStyle/>
          <a:p>
            <a:fld id="{87E13B77-CCD5-904D-A647-136CD2FC98E1}" type="datetimeFigureOut">
              <a:rPr kumimoji="1" lang="ko-Kore-KR" altLang="en-US" smtClean="0"/>
              <a:t>2021. 5. 11.</a:t>
            </a:fld>
            <a:endParaRPr kumimoji="1" lang="ko-Kore-KR" altLang="en-US"/>
          </a:p>
        </p:txBody>
      </p:sp>
      <p:sp>
        <p:nvSpPr>
          <p:cNvPr id="5" name="바닥글 개체 틀 4">
            <a:extLst>
              <a:ext uri="{FF2B5EF4-FFF2-40B4-BE49-F238E27FC236}">
                <a16:creationId xmlns:a16="http://schemas.microsoft.com/office/drawing/2014/main" id="{D592F4D5-BCF7-0741-A850-9B77AE31EB3D}"/>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49FDAC19-BB21-1D43-96EE-4D8F198C7C71}"/>
              </a:ext>
            </a:extLst>
          </p:cNvPr>
          <p:cNvSpPr>
            <a:spLocks noGrp="1"/>
          </p:cNvSpPr>
          <p:nvPr>
            <p:ph type="sldNum" sz="quarter" idx="12"/>
          </p:nvPr>
        </p:nvSpPr>
        <p:spPr/>
        <p:txBody>
          <a:bodyPr/>
          <a:lstStyle/>
          <a:p>
            <a:fld id="{F331B42A-0DEA-A348-B42F-25ABB4A6CF8B}" type="slidenum">
              <a:rPr kumimoji="1" lang="ko-Kore-KR" altLang="en-US" smtClean="0"/>
              <a:t>‹#›</a:t>
            </a:fld>
            <a:endParaRPr kumimoji="1" lang="ko-Kore-KR" altLang="en-US"/>
          </a:p>
        </p:txBody>
      </p:sp>
    </p:spTree>
    <p:extLst>
      <p:ext uri="{BB962C8B-B14F-4D97-AF65-F5344CB8AC3E}">
        <p14:creationId xmlns:p14="http://schemas.microsoft.com/office/powerpoint/2010/main" val="1727497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FE8C673-F20E-314E-97EC-62DFCE93E130}"/>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세로 텍스트 개체 틀 2">
            <a:extLst>
              <a:ext uri="{FF2B5EF4-FFF2-40B4-BE49-F238E27FC236}">
                <a16:creationId xmlns:a16="http://schemas.microsoft.com/office/drawing/2014/main" id="{4355084A-A4BA-824E-B04A-56BF2B36376B}"/>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8A75D888-BB7D-7648-8F29-3D1E2E05CF82}"/>
              </a:ext>
            </a:extLst>
          </p:cNvPr>
          <p:cNvSpPr>
            <a:spLocks noGrp="1"/>
          </p:cNvSpPr>
          <p:nvPr>
            <p:ph type="dt" sz="half" idx="10"/>
          </p:nvPr>
        </p:nvSpPr>
        <p:spPr/>
        <p:txBody>
          <a:bodyPr/>
          <a:lstStyle/>
          <a:p>
            <a:fld id="{87E13B77-CCD5-904D-A647-136CD2FC98E1}" type="datetimeFigureOut">
              <a:rPr kumimoji="1" lang="ko-Kore-KR" altLang="en-US" smtClean="0"/>
              <a:t>2021. 5. 11.</a:t>
            </a:fld>
            <a:endParaRPr kumimoji="1" lang="ko-Kore-KR" altLang="en-US"/>
          </a:p>
        </p:txBody>
      </p:sp>
      <p:sp>
        <p:nvSpPr>
          <p:cNvPr id="5" name="바닥글 개체 틀 4">
            <a:extLst>
              <a:ext uri="{FF2B5EF4-FFF2-40B4-BE49-F238E27FC236}">
                <a16:creationId xmlns:a16="http://schemas.microsoft.com/office/drawing/2014/main" id="{052CA529-A4AA-3941-83CA-AA1A15F1D7E3}"/>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DD2EE519-EF6F-094C-8FBA-9E9A805A1BC1}"/>
              </a:ext>
            </a:extLst>
          </p:cNvPr>
          <p:cNvSpPr>
            <a:spLocks noGrp="1"/>
          </p:cNvSpPr>
          <p:nvPr>
            <p:ph type="sldNum" sz="quarter" idx="12"/>
          </p:nvPr>
        </p:nvSpPr>
        <p:spPr/>
        <p:txBody>
          <a:bodyPr/>
          <a:lstStyle/>
          <a:p>
            <a:fld id="{F331B42A-0DEA-A348-B42F-25ABB4A6CF8B}" type="slidenum">
              <a:rPr kumimoji="1" lang="ko-Kore-KR" altLang="en-US" smtClean="0"/>
              <a:t>‹#›</a:t>
            </a:fld>
            <a:endParaRPr kumimoji="1" lang="ko-Kore-KR" altLang="en-US"/>
          </a:p>
        </p:txBody>
      </p:sp>
    </p:spTree>
    <p:extLst>
      <p:ext uri="{BB962C8B-B14F-4D97-AF65-F5344CB8AC3E}">
        <p14:creationId xmlns:p14="http://schemas.microsoft.com/office/powerpoint/2010/main" val="4044923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07BC0739-84F6-2740-8C33-6870FC448EB5}"/>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endParaRPr kumimoji="1" lang="ko-Kore-KR" altLang="en-US"/>
          </a:p>
        </p:txBody>
      </p:sp>
      <p:sp>
        <p:nvSpPr>
          <p:cNvPr id="3" name="세로 텍스트 개체 틀 2">
            <a:extLst>
              <a:ext uri="{FF2B5EF4-FFF2-40B4-BE49-F238E27FC236}">
                <a16:creationId xmlns:a16="http://schemas.microsoft.com/office/drawing/2014/main" id="{5C5F44E7-F17B-4D41-AF62-B3AAEEC104BC}"/>
              </a:ext>
            </a:extLst>
          </p:cNvPr>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1A598508-9A8F-634E-8BC1-C33FF850B01E}"/>
              </a:ext>
            </a:extLst>
          </p:cNvPr>
          <p:cNvSpPr>
            <a:spLocks noGrp="1"/>
          </p:cNvSpPr>
          <p:nvPr>
            <p:ph type="dt" sz="half" idx="10"/>
          </p:nvPr>
        </p:nvSpPr>
        <p:spPr/>
        <p:txBody>
          <a:bodyPr/>
          <a:lstStyle/>
          <a:p>
            <a:fld id="{87E13B77-CCD5-904D-A647-136CD2FC98E1}" type="datetimeFigureOut">
              <a:rPr kumimoji="1" lang="ko-Kore-KR" altLang="en-US" smtClean="0"/>
              <a:t>2021. 5. 11.</a:t>
            </a:fld>
            <a:endParaRPr kumimoji="1" lang="ko-Kore-KR" altLang="en-US"/>
          </a:p>
        </p:txBody>
      </p:sp>
      <p:sp>
        <p:nvSpPr>
          <p:cNvPr id="5" name="바닥글 개체 틀 4">
            <a:extLst>
              <a:ext uri="{FF2B5EF4-FFF2-40B4-BE49-F238E27FC236}">
                <a16:creationId xmlns:a16="http://schemas.microsoft.com/office/drawing/2014/main" id="{CCCC78EE-29B1-D24B-B571-555AC5D3145C}"/>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ECE5E6EB-EE29-9B4F-AE76-6097BAE26A88}"/>
              </a:ext>
            </a:extLst>
          </p:cNvPr>
          <p:cNvSpPr>
            <a:spLocks noGrp="1"/>
          </p:cNvSpPr>
          <p:nvPr>
            <p:ph type="sldNum" sz="quarter" idx="12"/>
          </p:nvPr>
        </p:nvSpPr>
        <p:spPr/>
        <p:txBody>
          <a:bodyPr/>
          <a:lstStyle/>
          <a:p>
            <a:fld id="{F331B42A-0DEA-A348-B42F-25ABB4A6CF8B}" type="slidenum">
              <a:rPr kumimoji="1" lang="ko-Kore-KR" altLang="en-US" smtClean="0"/>
              <a:t>‹#›</a:t>
            </a:fld>
            <a:endParaRPr kumimoji="1" lang="ko-Kore-KR" altLang="en-US"/>
          </a:p>
        </p:txBody>
      </p:sp>
    </p:spTree>
    <p:extLst>
      <p:ext uri="{BB962C8B-B14F-4D97-AF65-F5344CB8AC3E}">
        <p14:creationId xmlns:p14="http://schemas.microsoft.com/office/powerpoint/2010/main" val="41862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3F75B90-4F60-C344-8378-100D03EF310C}"/>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F17E5F5F-4765-E847-9922-998B7B317659}"/>
              </a:ext>
            </a:extLst>
          </p:cNvPr>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38C5DFBA-4578-144B-9D02-7CCE303F18DB}"/>
              </a:ext>
            </a:extLst>
          </p:cNvPr>
          <p:cNvSpPr>
            <a:spLocks noGrp="1"/>
          </p:cNvSpPr>
          <p:nvPr>
            <p:ph type="dt" sz="half" idx="10"/>
          </p:nvPr>
        </p:nvSpPr>
        <p:spPr/>
        <p:txBody>
          <a:bodyPr/>
          <a:lstStyle/>
          <a:p>
            <a:fld id="{87E13B77-CCD5-904D-A647-136CD2FC98E1}" type="datetimeFigureOut">
              <a:rPr kumimoji="1" lang="ko-Kore-KR" altLang="en-US" smtClean="0"/>
              <a:t>2021. 5. 11.</a:t>
            </a:fld>
            <a:endParaRPr kumimoji="1" lang="ko-Kore-KR" altLang="en-US"/>
          </a:p>
        </p:txBody>
      </p:sp>
      <p:sp>
        <p:nvSpPr>
          <p:cNvPr id="5" name="바닥글 개체 틀 4">
            <a:extLst>
              <a:ext uri="{FF2B5EF4-FFF2-40B4-BE49-F238E27FC236}">
                <a16:creationId xmlns:a16="http://schemas.microsoft.com/office/drawing/2014/main" id="{E7889B21-03F6-8F46-BB6A-B209A4EEAE15}"/>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14E1F60A-90BA-D449-A1C1-21C64074C18D}"/>
              </a:ext>
            </a:extLst>
          </p:cNvPr>
          <p:cNvSpPr>
            <a:spLocks noGrp="1"/>
          </p:cNvSpPr>
          <p:nvPr>
            <p:ph type="sldNum" sz="quarter" idx="12"/>
          </p:nvPr>
        </p:nvSpPr>
        <p:spPr/>
        <p:txBody>
          <a:bodyPr/>
          <a:lstStyle/>
          <a:p>
            <a:fld id="{F331B42A-0DEA-A348-B42F-25ABB4A6CF8B}" type="slidenum">
              <a:rPr kumimoji="1" lang="ko-Kore-KR" altLang="en-US" smtClean="0"/>
              <a:t>‹#›</a:t>
            </a:fld>
            <a:endParaRPr kumimoji="1" lang="ko-Kore-KR" altLang="en-US"/>
          </a:p>
        </p:txBody>
      </p:sp>
    </p:spTree>
    <p:extLst>
      <p:ext uri="{BB962C8B-B14F-4D97-AF65-F5344CB8AC3E}">
        <p14:creationId xmlns:p14="http://schemas.microsoft.com/office/powerpoint/2010/main" val="2821048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7F2BA2-2AC8-404B-9A53-9680DE7B7B97}"/>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F3434B31-118C-ED48-8A66-F6A0AC836A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a16="http://schemas.microsoft.com/office/drawing/2014/main" id="{280EFE4A-9430-7242-B6FF-B7220FE27BD3}"/>
              </a:ext>
            </a:extLst>
          </p:cNvPr>
          <p:cNvSpPr>
            <a:spLocks noGrp="1"/>
          </p:cNvSpPr>
          <p:nvPr>
            <p:ph type="dt" sz="half" idx="10"/>
          </p:nvPr>
        </p:nvSpPr>
        <p:spPr/>
        <p:txBody>
          <a:bodyPr/>
          <a:lstStyle/>
          <a:p>
            <a:fld id="{87E13B77-CCD5-904D-A647-136CD2FC98E1}" type="datetimeFigureOut">
              <a:rPr kumimoji="1" lang="ko-Kore-KR" altLang="en-US" smtClean="0"/>
              <a:t>2021. 5. 11.</a:t>
            </a:fld>
            <a:endParaRPr kumimoji="1" lang="ko-Kore-KR" altLang="en-US"/>
          </a:p>
        </p:txBody>
      </p:sp>
      <p:sp>
        <p:nvSpPr>
          <p:cNvPr id="5" name="바닥글 개체 틀 4">
            <a:extLst>
              <a:ext uri="{FF2B5EF4-FFF2-40B4-BE49-F238E27FC236}">
                <a16:creationId xmlns:a16="http://schemas.microsoft.com/office/drawing/2014/main" id="{999AA638-F352-914C-8E59-0765D47E2141}"/>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1A739C05-F88E-E14C-9C65-3CCB65ECE91A}"/>
              </a:ext>
            </a:extLst>
          </p:cNvPr>
          <p:cNvSpPr>
            <a:spLocks noGrp="1"/>
          </p:cNvSpPr>
          <p:nvPr>
            <p:ph type="sldNum" sz="quarter" idx="12"/>
          </p:nvPr>
        </p:nvSpPr>
        <p:spPr/>
        <p:txBody>
          <a:bodyPr/>
          <a:lstStyle/>
          <a:p>
            <a:fld id="{F331B42A-0DEA-A348-B42F-25ABB4A6CF8B}" type="slidenum">
              <a:rPr kumimoji="1" lang="ko-Kore-KR" altLang="en-US" smtClean="0"/>
              <a:t>‹#›</a:t>
            </a:fld>
            <a:endParaRPr kumimoji="1" lang="ko-Kore-KR" altLang="en-US"/>
          </a:p>
        </p:txBody>
      </p:sp>
    </p:spTree>
    <p:extLst>
      <p:ext uri="{BB962C8B-B14F-4D97-AF65-F5344CB8AC3E}">
        <p14:creationId xmlns:p14="http://schemas.microsoft.com/office/powerpoint/2010/main" val="4189223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B56BFA0-3AB2-C848-B18E-1B8FC2D0F818}"/>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A4B1565D-74A0-4842-AC7F-EBEF00AEC146}"/>
              </a:ext>
            </a:extLst>
          </p:cNvPr>
          <p:cNvSpPr>
            <a:spLocks noGrp="1"/>
          </p:cNvSpPr>
          <p:nvPr>
            <p:ph sz="half" idx="1"/>
          </p:nvPr>
        </p:nvSpPr>
        <p:spPr>
          <a:xfrm>
            <a:off x="838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내용 개체 틀 3">
            <a:extLst>
              <a:ext uri="{FF2B5EF4-FFF2-40B4-BE49-F238E27FC236}">
                <a16:creationId xmlns:a16="http://schemas.microsoft.com/office/drawing/2014/main" id="{3134D20D-9423-6B43-9985-780E3671B028}"/>
              </a:ext>
            </a:extLst>
          </p:cNvPr>
          <p:cNvSpPr>
            <a:spLocks noGrp="1"/>
          </p:cNvSpPr>
          <p:nvPr>
            <p:ph sz="half" idx="2"/>
          </p:nvPr>
        </p:nvSpPr>
        <p:spPr>
          <a:xfrm>
            <a:off x="6172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5" name="날짜 개체 틀 4">
            <a:extLst>
              <a:ext uri="{FF2B5EF4-FFF2-40B4-BE49-F238E27FC236}">
                <a16:creationId xmlns:a16="http://schemas.microsoft.com/office/drawing/2014/main" id="{A6479317-6D8B-9240-B3A5-F1659D80751A}"/>
              </a:ext>
            </a:extLst>
          </p:cNvPr>
          <p:cNvSpPr>
            <a:spLocks noGrp="1"/>
          </p:cNvSpPr>
          <p:nvPr>
            <p:ph type="dt" sz="half" idx="10"/>
          </p:nvPr>
        </p:nvSpPr>
        <p:spPr/>
        <p:txBody>
          <a:bodyPr/>
          <a:lstStyle/>
          <a:p>
            <a:fld id="{87E13B77-CCD5-904D-A647-136CD2FC98E1}" type="datetimeFigureOut">
              <a:rPr kumimoji="1" lang="ko-Kore-KR" altLang="en-US" smtClean="0"/>
              <a:t>2021. 5. 11.</a:t>
            </a:fld>
            <a:endParaRPr kumimoji="1" lang="ko-Kore-KR" altLang="en-US"/>
          </a:p>
        </p:txBody>
      </p:sp>
      <p:sp>
        <p:nvSpPr>
          <p:cNvPr id="6" name="바닥글 개체 틀 5">
            <a:extLst>
              <a:ext uri="{FF2B5EF4-FFF2-40B4-BE49-F238E27FC236}">
                <a16:creationId xmlns:a16="http://schemas.microsoft.com/office/drawing/2014/main" id="{9D0179B4-6654-DE43-AE9D-7B129AAF5A0A}"/>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0925D692-DC0D-B047-8FE9-E4EDB44ED858}"/>
              </a:ext>
            </a:extLst>
          </p:cNvPr>
          <p:cNvSpPr>
            <a:spLocks noGrp="1"/>
          </p:cNvSpPr>
          <p:nvPr>
            <p:ph type="sldNum" sz="quarter" idx="12"/>
          </p:nvPr>
        </p:nvSpPr>
        <p:spPr/>
        <p:txBody>
          <a:bodyPr/>
          <a:lstStyle/>
          <a:p>
            <a:fld id="{F331B42A-0DEA-A348-B42F-25ABB4A6CF8B}" type="slidenum">
              <a:rPr kumimoji="1" lang="ko-Kore-KR" altLang="en-US" smtClean="0"/>
              <a:t>‹#›</a:t>
            </a:fld>
            <a:endParaRPr kumimoji="1" lang="ko-Kore-KR" altLang="en-US"/>
          </a:p>
        </p:txBody>
      </p:sp>
    </p:spTree>
    <p:extLst>
      <p:ext uri="{BB962C8B-B14F-4D97-AF65-F5344CB8AC3E}">
        <p14:creationId xmlns:p14="http://schemas.microsoft.com/office/powerpoint/2010/main" val="2554166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315B741-7256-0A4C-B5F7-353F1E1E0CB0}"/>
              </a:ext>
            </a:extLst>
          </p:cNvPr>
          <p:cNvSpPr>
            <a:spLocks noGrp="1"/>
          </p:cNvSpPr>
          <p:nvPr>
            <p:ph type="title"/>
          </p:nvPr>
        </p:nvSpPr>
        <p:spPr>
          <a:xfrm>
            <a:off x="839788" y="365125"/>
            <a:ext cx="10515600" cy="1325563"/>
          </a:xfrm>
        </p:spPr>
        <p:txBody>
          <a:body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FA689176-9076-7441-B41A-21A40534A7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4" name="내용 개체 틀 3">
            <a:extLst>
              <a:ext uri="{FF2B5EF4-FFF2-40B4-BE49-F238E27FC236}">
                <a16:creationId xmlns:a16="http://schemas.microsoft.com/office/drawing/2014/main" id="{49567599-A34F-C04E-8166-2D952A94FAEB}"/>
              </a:ext>
            </a:extLst>
          </p:cNvPr>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5" name="텍스트 개체 틀 4">
            <a:extLst>
              <a:ext uri="{FF2B5EF4-FFF2-40B4-BE49-F238E27FC236}">
                <a16:creationId xmlns:a16="http://schemas.microsoft.com/office/drawing/2014/main" id="{F630DC84-4C01-1742-8ADC-EBB71A181E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6" name="내용 개체 틀 5">
            <a:extLst>
              <a:ext uri="{FF2B5EF4-FFF2-40B4-BE49-F238E27FC236}">
                <a16:creationId xmlns:a16="http://schemas.microsoft.com/office/drawing/2014/main" id="{3EC39E1B-2352-D44C-8250-BF33748C4FD0}"/>
              </a:ext>
            </a:extLst>
          </p:cNvPr>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7" name="날짜 개체 틀 6">
            <a:extLst>
              <a:ext uri="{FF2B5EF4-FFF2-40B4-BE49-F238E27FC236}">
                <a16:creationId xmlns:a16="http://schemas.microsoft.com/office/drawing/2014/main" id="{25603561-9B17-9A42-8A00-E2A2DDED7316}"/>
              </a:ext>
            </a:extLst>
          </p:cNvPr>
          <p:cNvSpPr>
            <a:spLocks noGrp="1"/>
          </p:cNvSpPr>
          <p:nvPr>
            <p:ph type="dt" sz="half" idx="10"/>
          </p:nvPr>
        </p:nvSpPr>
        <p:spPr/>
        <p:txBody>
          <a:bodyPr/>
          <a:lstStyle/>
          <a:p>
            <a:fld id="{87E13B77-CCD5-904D-A647-136CD2FC98E1}" type="datetimeFigureOut">
              <a:rPr kumimoji="1" lang="ko-Kore-KR" altLang="en-US" smtClean="0"/>
              <a:t>2021. 5. 11.</a:t>
            </a:fld>
            <a:endParaRPr kumimoji="1" lang="ko-Kore-KR" altLang="en-US"/>
          </a:p>
        </p:txBody>
      </p:sp>
      <p:sp>
        <p:nvSpPr>
          <p:cNvPr id="8" name="바닥글 개체 틀 7">
            <a:extLst>
              <a:ext uri="{FF2B5EF4-FFF2-40B4-BE49-F238E27FC236}">
                <a16:creationId xmlns:a16="http://schemas.microsoft.com/office/drawing/2014/main" id="{BB36A547-32C8-7F4B-BCDB-78A3815D1955}"/>
              </a:ext>
            </a:extLst>
          </p:cNvPr>
          <p:cNvSpPr>
            <a:spLocks noGrp="1"/>
          </p:cNvSpPr>
          <p:nvPr>
            <p:ph type="ftr" sz="quarter" idx="11"/>
          </p:nvPr>
        </p:nvSpPr>
        <p:spPr/>
        <p:txBody>
          <a:bodyPr/>
          <a:lstStyle/>
          <a:p>
            <a:endParaRPr kumimoji="1" lang="ko-Kore-KR" altLang="en-US"/>
          </a:p>
        </p:txBody>
      </p:sp>
      <p:sp>
        <p:nvSpPr>
          <p:cNvPr id="9" name="슬라이드 번호 개체 틀 8">
            <a:extLst>
              <a:ext uri="{FF2B5EF4-FFF2-40B4-BE49-F238E27FC236}">
                <a16:creationId xmlns:a16="http://schemas.microsoft.com/office/drawing/2014/main" id="{8F87A026-0ACB-ED41-8BAB-326230A724BD}"/>
              </a:ext>
            </a:extLst>
          </p:cNvPr>
          <p:cNvSpPr>
            <a:spLocks noGrp="1"/>
          </p:cNvSpPr>
          <p:nvPr>
            <p:ph type="sldNum" sz="quarter" idx="12"/>
          </p:nvPr>
        </p:nvSpPr>
        <p:spPr/>
        <p:txBody>
          <a:bodyPr/>
          <a:lstStyle/>
          <a:p>
            <a:fld id="{F331B42A-0DEA-A348-B42F-25ABB4A6CF8B}" type="slidenum">
              <a:rPr kumimoji="1" lang="ko-Kore-KR" altLang="en-US" smtClean="0"/>
              <a:t>‹#›</a:t>
            </a:fld>
            <a:endParaRPr kumimoji="1" lang="ko-Kore-KR" altLang="en-US"/>
          </a:p>
        </p:txBody>
      </p:sp>
    </p:spTree>
    <p:extLst>
      <p:ext uri="{BB962C8B-B14F-4D97-AF65-F5344CB8AC3E}">
        <p14:creationId xmlns:p14="http://schemas.microsoft.com/office/powerpoint/2010/main" val="1325304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45F525-FE63-C740-84E4-5461DAE55185}"/>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날짜 개체 틀 2">
            <a:extLst>
              <a:ext uri="{FF2B5EF4-FFF2-40B4-BE49-F238E27FC236}">
                <a16:creationId xmlns:a16="http://schemas.microsoft.com/office/drawing/2014/main" id="{76D0662E-269C-FB48-ACAD-A3F87B79A8EE}"/>
              </a:ext>
            </a:extLst>
          </p:cNvPr>
          <p:cNvSpPr>
            <a:spLocks noGrp="1"/>
          </p:cNvSpPr>
          <p:nvPr>
            <p:ph type="dt" sz="half" idx="10"/>
          </p:nvPr>
        </p:nvSpPr>
        <p:spPr/>
        <p:txBody>
          <a:bodyPr/>
          <a:lstStyle/>
          <a:p>
            <a:fld id="{87E13B77-CCD5-904D-A647-136CD2FC98E1}" type="datetimeFigureOut">
              <a:rPr kumimoji="1" lang="ko-Kore-KR" altLang="en-US" smtClean="0"/>
              <a:t>2021. 5. 11.</a:t>
            </a:fld>
            <a:endParaRPr kumimoji="1" lang="ko-Kore-KR" altLang="en-US"/>
          </a:p>
        </p:txBody>
      </p:sp>
      <p:sp>
        <p:nvSpPr>
          <p:cNvPr id="4" name="바닥글 개체 틀 3">
            <a:extLst>
              <a:ext uri="{FF2B5EF4-FFF2-40B4-BE49-F238E27FC236}">
                <a16:creationId xmlns:a16="http://schemas.microsoft.com/office/drawing/2014/main" id="{253E708D-263D-9F43-880B-456ED23308D8}"/>
              </a:ext>
            </a:extLst>
          </p:cNvPr>
          <p:cNvSpPr>
            <a:spLocks noGrp="1"/>
          </p:cNvSpPr>
          <p:nvPr>
            <p:ph type="ftr" sz="quarter" idx="11"/>
          </p:nvPr>
        </p:nvSpPr>
        <p:spPr/>
        <p:txBody>
          <a:bodyPr/>
          <a:lstStyle/>
          <a:p>
            <a:endParaRPr kumimoji="1" lang="ko-Kore-KR" altLang="en-US"/>
          </a:p>
        </p:txBody>
      </p:sp>
      <p:sp>
        <p:nvSpPr>
          <p:cNvPr id="5" name="슬라이드 번호 개체 틀 4">
            <a:extLst>
              <a:ext uri="{FF2B5EF4-FFF2-40B4-BE49-F238E27FC236}">
                <a16:creationId xmlns:a16="http://schemas.microsoft.com/office/drawing/2014/main" id="{71301AC2-288B-A949-A95B-14181CF9CDE5}"/>
              </a:ext>
            </a:extLst>
          </p:cNvPr>
          <p:cNvSpPr>
            <a:spLocks noGrp="1"/>
          </p:cNvSpPr>
          <p:nvPr>
            <p:ph type="sldNum" sz="quarter" idx="12"/>
          </p:nvPr>
        </p:nvSpPr>
        <p:spPr/>
        <p:txBody>
          <a:bodyPr/>
          <a:lstStyle/>
          <a:p>
            <a:fld id="{F331B42A-0DEA-A348-B42F-25ABB4A6CF8B}" type="slidenum">
              <a:rPr kumimoji="1" lang="ko-Kore-KR" altLang="en-US" smtClean="0"/>
              <a:t>‹#›</a:t>
            </a:fld>
            <a:endParaRPr kumimoji="1" lang="ko-Kore-KR" altLang="en-US"/>
          </a:p>
        </p:txBody>
      </p:sp>
    </p:spTree>
    <p:extLst>
      <p:ext uri="{BB962C8B-B14F-4D97-AF65-F5344CB8AC3E}">
        <p14:creationId xmlns:p14="http://schemas.microsoft.com/office/powerpoint/2010/main" val="488036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AF7D6B7-C433-ED45-B6F4-D7D491C0E8A4}"/>
              </a:ext>
            </a:extLst>
          </p:cNvPr>
          <p:cNvSpPr>
            <a:spLocks noGrp="1"/>
          </p:cNvSpPr>
          <p:nvPr>
            <p:ph type="dt" sz="half" idx="10"/>
          </p:nvPr>
        </p:nvSpPr>
        <p:spPr/>
        <p:txBody>
          <a:bodyPr/>
          <a:lstStyle/>
          <a:p>
            <a:fld id="{87E13B77-CCD5-904D-A647-136CD2FC98E1}" type="datetimeFigureOut">
              <a:rPr kumimoji="1" lang="ko-Kore-KR" altLang="en-US" smtClean="0"/>
              <a:t>2021. 5. 11.</a:t>
            </a:fld>
            <a:endParaRPr kumimoji="1" lang="ko-Kore-KR" altLang="en-US"/>
          </a:p>
        </p:txBody>
      </p:sp>
      <p:sp>
        <p:nvSpPr>
          <p:cNvPr id="3" name="바닥글 개체 틀 2">
            <a:extLst>
              <a:ext uri="{FF2B5EF4-FFF2-40B4-BE49-F238E27FC236}">
                <a16:creationId xmlns:a16="http://schemas.microsoft.com/office/drawing/2014/main" id="{D8DB9594-DA7C-D94B-A0CC-33677BF21947}"/>
              </a:ext>
            </a:extLst>
          </p:cNvPr>
          <p:cNvSpPr>
            <a:spLocks noGrp="1"/>
          </p:cNvSpPr>
          <p:nvPr>
            <p:ph type="ftr" sz="quarter" idx="11"/>
          </p:nvPr>
        </p:nvSpPr>
        <p:spPr/>
        <p:txBody>
          <a:bodyPr/>
          <a:lstStyle/>
          <a:p>
            <a:endParaRPr kumimoji="1" lang="ko-Kore-KR" altLang="en-US"/>
          </a:p>
        </p:txBody>
      </p:sp>
      <p:sp>
        <p:nvSpPr>
          <p:cNvPr id="4" name="슬라이드 번호 개체 틀 3">
            <a:extLst>
              <a:ext uri="{FF2B5EF4-FFF2-40B4-BE49-F238E27FC236}">
                <a16:creationId xmlns:a16="http://schemas.microsoft.com/office/drawing/2014/main" id="{AE6EF7E9-E013-3347-8245-5675F874CAFF}"/>
              </a:ext>
            </a:extLst>
          </p:cNvPr>
          <p:cNvSpPr>
            <a:spLocks noGrp="1"/>
          </p:cNvSpPr>
          <p:nvPr>
            <p:ph type="sldNum" sz="quarter" idx="12"/>
          </p:nvPr>
        </p:nvSpPr>
        <p:spPr/>
        <p:txBody>
          <a:bodyPr/>
          <a:lstStyle/>
          <a:p>
            <a:fld id="{F331B42A-0DEA-A348-B42F-25ABB4A6CF8B}" type="slidenum">
              <a:rPr kumimoji="1" lang="ko-Kore-KR" altLang="en-US" smtClean="0"/>
              <a:t>‹#›</a:t>
            </a:fld>
            <a:endParaRPr kumimoji="1" lang="ko-Kore-KR" altLang="en-US"/>
          </a:p>
        </p:txBody>
      </p:sp>
    </p:spTree>
    <p:extLst>
      <p:ext uri="{BB962C8B-B14F-4D97-AF65-F5344CB8AC3E}">
        <p14:creationId xmlns:p14="http://schemas.microsoft.com/office/powerpoint/2010/main" val="3050605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201F058-5A95-964E-8A71-6CFD106A2A57}"/>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E7ADC5FF-DBBE-9D4B-A47E-AE9E7C3651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텍스트 개체 틀 3">
            <a:extLst>
              <a:ext uri="{FF2B5EF4-FFF2-40B4-BE49-F238E27FC236}">
                <a16:creationId xmlns:a16="http://schemas.microsoft.com/office/drawing/2014/main" id="{FD42C8BD-87A0-A642-ACFB-D58604D2FD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0F27849B-9D47-6949-98F8-12084D2A08B2}"/>
              </a:ext>
            </a:extLst>
          </p:cNvPr>
          <p:cNvSpPr>
            <a:spLocks noGrp="1"/>
          </p:cNvSpPr>
          <p:nvPr>
            <p:ph type="dt" sz="half" idx="10"/>
          </p:nvPr>
        </p:nvSpPr>
        <p:spPr/>
        <p:txBody>
          <a:bodyPr/>
          <a:lstStyle/>
          <a:p>
            <a:fld id="{87E13B77-CCD5-904D-A647-136CD2FC98E1}" type="datetimeFigureOut">
              <a:rPr kumimoji="1" lang="ko-Kore-KR" altLang="en-US" smtClean="0"/>
              <a:t>2021. 5. 11.</a:t>
            </a:fld>
            <a:endParaRPr kumimoji="1" lang="ko-Kore-KR" altLang="en-US"/>
          </a:p>
        </p:txBody>
      </p:sp>
      <p:sp>
        <p:nvSpPr>
          <p:cNvPr id="6" name="바닥글 개체 틀 5">
            <a:extLst>
              <a:ext uri="{FF2B5EF4-FFF2-40B4-BE49-F238E27FC236}">
                <a16:creationId xmlns:a16="http://schemas.microsoft.com/office/drawing/2014/main" id="{63E30B30-09E4-AE42-9605-CF1F41EF15AF}"/>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699AA12A-8F14-134B-9505-D4220CB90380}"/>
              </a:ext>
            </a:extLst>
          </p:cNvPr>
          <p:cNvSpPr>
            <a:spLocks noGrp="1"/>
          </p:cNvSpPr>
          <p:nvPr>
            <p:ph type="sldNum" sz="quarter" idx="12"/>
          </p:nvPr>
        </p:nvSpPr>
        <p:spPr/>
        <p:txBody>
          <a:bodyPr/>
          <a:lstStyle/>
          <a:p>
            <a:fld id="{F331B42A-0DEA-A348-B42F-25ABB4A6CF8B}" type="slidenum">
              <a:rPr kumimoji="1" lang="ko-Kore-KR" altLang="en-US" smtClean="0"/>
              <a:t>‹#›</a:t>
            </a:fld>
            <a:endParaRPr kumimoji="1" lang="ko-Kore-KR" altLang="en-US"/>
          </a:p>
        </p:txBody>
      </p:sp>
    </p:spTree>
    <p:extLst>
      <p:ext uri="{BB962C8B-B14F-4D97-AF65-F5344CB8AC3E}">
        <p14:creationId xmlns:p14="http://schemas.microsoft.com/office/powerpoint/2010/main" val="4183722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56C58AE-BB25-024D-819F-498C076B6F7A}"/>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ko-Kore-KR" altLang="en-US"/>
          </a:p>
        </p:txBody>
      </p:sp>
      <p:sp>
        <p:nvSpPr>
          <p:cNvPr id="3" name="그림 개체 틀 2">
            <a:extLst>
              <a:ext uri="{FF2B5EF4-FFF2-40B4-BE49-F238E27FC236}">
                <a16:creationId xmlns:a16="http://schemas.microsoft.com/office/drawing/2014/main" id="{423B3E8A-1EE5-3A43-A4D6-D751A14B35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ore-KR" altLang="en-US"/>
          </a:p>
        </p:txBody>
      </p:sp>
      <p:sp>
        <p:nvSpPr>
          <p:cNvPr id="4" name="텍스트 개체 틀 3">
            <a:extLst>
              <a:ext uri="{FF2B5EF4-FFF2-40B4-BE49-F238E27FC236}">
                <a16:creationId xmlns:a16="http://schemas.microsoft.com/office/drawing/2014/main" id="{E6426C8F-DE64-FE4A-B66D-1E4C7CDB33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4D33E4BD-4A12-BE44-9B9E-8362178AD5A1}"/>
              </a:ext>
            </a:extLst>
          </p:cNvPr>
          <p:cNvSpPr>
            <a:spLocks noGrp="1"/>
          </p:cNvSpPr>
          <p:nvPr>
            <p:ph type="dt" sz="half" idx="10"/>
          </p:nvPr>
        </p:nvSpPr>
        <p:spPr/>
        <p:txBody>
          <a:bodyPr/>
          <a:lstStyle/>
          <a:p>
            <a:fld id="{87E13B77-CCD5-904D-A647-136CD2FC98E1}" type="datetimeFigureOut">
              <a:rPr kumimoji="1" lang="ko-Kore-KR" altLang="en-US" smtClean="0"/>
              <a:t>2021. 5. 11.</a:t>
            </a:fld>
            <a:endParaRPr kumimoji="1" lang="ko-Kore-KR" altLang="en-US"/>
          </a:p>
        </p:txBody>
      </p:sp>
      <p:sp>
        <p:nvSpPr>
          <p:cNvPr id="6" name="바닥글 개체 틀 5">
            <a:extLst>
              <a:ext uri="{FF2B5EF4-FFF2-40B4-BE49-F238E27FC236}">
                <a16:creationId xmlns:a16="http://schemas.microsoft.com/office/drawing/2014/main" id="{CB24D97B-4766-E442-B5B4-F7198CBE501D}"/>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EFB14740-5938-2F46-8D8F-A50ACB2284BE}"/>
              </a:ext>
            </a:extLst>
          </p:cNvPr>
          <p:cNvSpPr>
            <a:spLocks noGrp="1"/>
          </p:cNvSpPr>
          <p:nvPr>
            <p:ph type="sldNum" sz="quarter" idx="12"/>
          </p:nvPr>
        </p:nvSpPr>
        <p:spPr/>
        <p:txBody>
          <a:bodyPr/>
          <a:lstStyle/>
          <a:p>
            <a:fld id="{F331B42A-0DEA-A348-B42F-25ABB4A6CF8B}" type="slidenum">
              <a:rPr kumimoji="1" lang="ko-Kore-KR" altLang="en-US" smtClean="0"/>
              <a:t>‹#›</a:t>
            </a:fld>
            <a:endParaRPr kumimoji="1" lang="ko-Kore-KR" altLang="en-US"/>
          </a:p>
        </p:txBody>
      </p:sp>
    </p:spTree>
    <p:extLst>
      <p:ext uri="{BB962C8B-B14F-4D97-AF65-F5344CB8AC3E}">
        <p14:creationId xmlns:p14="http://schemas.microsoft.com/office/powerpoint/2010/main" val="1901409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41BACA1F-A39D-1240-94AB-E3E8DF4BE8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197680A7-4CCF-C748-A22B-62AC2A3ECA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156E28D2-9949-BE43-AAC3-C89E049157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E13B77-CCD5-904D-A647-136CD2FC98E1}" type="datetimeFigureOut">
              <a:rPr kumimoji="1" lang="ko-Kore-KR" altLang="en-US" smtClean="0"/>
              <a:t>2021. 5. 11.</a:t>
            </a:fld>
            <a:endParaRPr kumimoji="1" lang="ko-Kore-KR" altLang="en-US"/>
          </a:p>
        </p:txBody>
      </p:sp>
      <p:sp>
        <p:nvSpPr>
          <p:cNvPr id="5" name="바닥글 개체 틀 4">
            <a:extLst>
              <a:ext uri="{FF2B5EF4-FFF2-40B4-BE49-F238E27FC236}">
                <a16:creationId xmlns:a16="http://schemas.microsoft.com/office/drawing/2014/main" id="{885FA899-C79E-0842-9FA7-AB880BE0DA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ore-KR" altLang="en-US"/>
          </a:p>
        </p:txBody>
      </p:sp>
      <p:sp>
        <p:nvSpPr>
          <p:cNvPr id="6" name="슬라이드 번호 개체 틀 5">
            <a:extLst>
              <a:ext uri="{FF2B5EF4-FFF2-40B4-BE49-F238E27FC236}">
                <a16:creationId xmlns:a16="http://schemas.microsoft.com/office/drawing/2014/main" id="{F8601879-D4AD-EB47-BA5D-C8DBD404A1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31B42A-0DEA-A348-B42F-25ABB4A6CF8B}" type="slidenum">
              <a:rPr kumimoji="1" lang="ko-Kore-KR" altLang="en-US" smtClean="0"/>
              <a:t>‹#›</a:t>
            </a:fld>
            <a:endParaRPr kumimoji="1" lang="ko-Kore-KR" altLang="en-US"/>
          </a:p>
        </p:txBody>
      </p:sp>
    </p:spTree>
    <p:extLst>
      <p:ext uri="{BB962C8B-B14F-4D97-AF65-F5344CB8AC3E}">
        <p14:creationId xmlns:p14="http://schemas.microsoft.com/office/powerpoint/2010/main" val="2611031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1A191E8-A072-A64B-84A0-BF969063E175}"/>
              </a:ext>
            </a:extLst>
          </p:cNvPr>
          <p:cNvSpPr>
            <a:spLocks noGrp="1"/>
          </p:cNvSpPr>
          <p:nvPr>
            <p:ph type="ctrTitle"/>
          </p:nvPr>
        </p:nvSpPr>
        <p:spPr/>
        <p:txBody>
          <a:bodyPr/>
          <a:lstStyle/>
          <a:p>
            <a:r>
              <a:rPr kumimoji="1" lang="en-US" altLang="ko-Kore-KR" dirty="0"/>
              <a:t>210511</a:t>
            </a:r>
            <a:endParaRPr kumimoji="1" lang="ko-Kore-KR" altLang="en-US" dirty="0"/>
          </a:p>
        </p:txBody>
      </p:sp>
      <p:sp>
        <p:nvSpPr>
          <p:cNvPr id="3" name="부제목 2">
            <a:extLst>
              <a:ext uri="{FF2B5EF4-FFF2-40B4-BE49-F238E27FC236}">
                <a16:creationId xmlns:a16="http://schemas.microsoft.com/office/drawing/2014/main" id="{75C06CD0-0E5B-6B41-8213-6789053A8F6F}"/>
              </a:ext>
            </a:extLst>
          </p:cNvPr>
          <p:cNvSpPr>
            <a:spLocks noGrp="1"/>
          </p:cNvSpPr>
          <p:nvPr>
            <p:ph type="subTitle" idx="1"/>
          </p:nvPr>
        </p:nvSpPr>
        <p:spPr/>
        <p:txBody>
          <a:bodyPr/>
          <a:lstStyle/>
          <a:p>
            <a:endParaRPr kumimoji="1" lang="ko-Kore-KR" altLang="en-US"/>
          </a:p>
        </p:txBody>
      </p:sp>
    </p:spTree>
    <p:extLst>
      <p:ext uri="{BB962C8B-B14F-4D97-AF65-F5344CB8AC3E}">
        <p14:creationId xmlns:p14="http://schemas.microsoft.com/office/powerpoint/2010/main" val="2569415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F92BE7F-35E4-2140-8515-B97A054DC9CD}"/>
              </a:ext>
            </a:extLst>
          </p:cNvPr>
          <p:cNvSpPr>
            <a:spLocks noGrp="1"/>
          </p:cNvSpPr>
          <p:nvPr>
            <p:ph type="title"/>
          </p:nvPr>
        </p:nvSpPr>
        <p:spPr/>
        <p:txBody>
          <a:bodyPr/>
          <a:lstStyle/>
          <a:p>
            <a:r>
              <a:rPr kumimoji="1" lang="en-US" altLang="ko-Kore-KR" dirty="0" err="1"/>
              <a:t>PacSum</a:t>
            </a:r>
            <a:r>
              <a:rPr kumimoji="1" lang="en-US" altLang="ko-Kore-KR" dirty="0"/>
              <a:t>(2019)</a:t>
            </a:r>
            <a:endParaRPr kumimoji="1" lang="ko-Kore-KR" altLang="en-US" dirty="0"/>
          </a:p>
        </p:txBody>
      </p:sp>
      <p:pic>
        <p:nvPicPr>
          <p:cNvPr id="4" name="내용 개체 틀 3">
            <a:extLst>
              <a:ext uri="{FF2B5EF4-FFF2-40B4-BE49-F238E27FC236}">
                <a16:creationId xmlns:a16="http://schemas.microsoft.com/office/drawing/2014/main" id="{00B4F009-3748-1343-8ED3-9244A25B5095}"/>
              </a:ext>
            </a:extLst>
          </p:cNvPr>
          <p:cNvPicPr>
            <a:picLocks noGrp="1" noChangeAspect="1"/>
          </p:cNvPicPr>
          <p:nvPr>
            <p:ph idx="1"/>
          </p:nvPr>
        </p:nvPicPr>
        <p:blipFill>
          <a:blip r:embed="rId3"/>
          <a:stretch>
            <a:fillRect/>
          </a:stretch>
        </p:blipFill>
        <p:spPr>
          <a:xfrm>
            <a:off x="7755838" y="2948091"/>
            <a:ext cx="3796430" cy="3469465"/>
          </a:xfrm>
          <a:prstGeom prst="rect">
            <a:avLst/>
          </a:prstGeom>
        </p:spPr>
      </p:pic>
      <p:sp>
        <p:nvSpPr>
          <p:cNvPr id="5" name="TextBox 4">
            <a:extLst>
              <a:ext uri="{FF2B5EF4-FFF2-40B4-BE49-F238E27FC236}">
                <a16:creationId xmlns:a16="http://schemas.microsoft.com/office/drawing/2014/main" id="{5999E33F-F0CD-0A45-89F3-0005E7C097D0}"/>
              </a:ext>
            </a:extLst>
          </p:cNvPr>
          <p:cNvSpPr txBox="1"/>
          <p:nvPr/>
        </p:nvSpPr>
        <p:spPr>
          <a:xfrm>
            <a:off x="8046767" y="2508461"/>
            <a:ext cx="1852551" cy="369332"/>
          </a:xfrm>
          <a:prstGeom prst="rect">
            <a:avLst/>
          </a:prstGeom>
          <a:noFill/>
        </p:spPr>
        <p:txBody>
          <a:bodyPr wrap="square" rtlCol="0">
            <a:spAutoFit/>
          </a:bodyPr>
          <a:lstStyle/>
          <a:p>
            <a:pPr algn="r"/>
            <a:r>
              <a:rPr kumimoji="1" lang="en-US" altLang="ko-Kore-KR" dirty="0" err="1"/>
              <a:t>tf-idf</a:t>
            </a:r>
            <a:endParaRPr kumimoji="1" lang="ko-Kore-KR" altLang="en-US" dirty="0"/>
          </a:p>
        </p:txBody>
      </p:sp>
      <p:sp>
        <p:nvSpPr>
          <p:cNvPr id="6" name="TextBox 5">
            <a:extLst>
              <a:ext uri="{FF2B5EF4-FFF2-40B4-BE49-F238E27FC236}">
                <a16:creationId xmlns:a16="http://schemas.microsoft.com/office/drawing/2014/main" id="{32C70EDC-FBFA-7D4F-A029-C8A78E0F3820}"/>
              </a:ext>
            </a:extLst>
          </p:cNvPr>
          <p:cNvSpPr txBox="1"/>
          <p:nvPr/>
        </p:nvSpPr>
        <p:spPr>
          <a:xfrm>
            <a:off x="838200" y="1561605"/>
            <a:ext cx="6548252" cy="1600438"/>
          </a:xfrm>
          <a:prstGeom prst="rect">
            <a:avLst/>
          </a:prstGeom>
          <a:noFill/>
        </p:spPr>
        <p:txBody>
          <a:bodyPr wrap="square" rtlCol="0">
            <a:spAutoFit/>
          </a:bodyPr>
          <a:lstStyle/>
          <a:p>
            <a:pPr marL="285750" indent="-285750">
              <a:buFontTx/>
              <a:buChar char="-"/>
            </a:pPr>
            <a:r>
              <a:rPr kumimoji="1" lang="en-US" altLang="ko-Kore-KR" sz="1400" dirty="0"/>
              <a:t>Graph-based ranking algorithm: </a:t>
            </a:r>
            <a:r>
              <a:rPr kumimoji="1" lang="en-US" altLang="ko-Kore-KR" sz="1400" dirty="0" err="1"/>
              <a:t>Textrank</a:t>
            </a:r>
            <a:endParaRPr kumimoji="1" lang="en-US" altLang="ko-Kore-KR" sz="1400" dirty="0"/>
          </a:p>
          <a:p>
            <a:pPr marL="285750" indent="-285750">
              <a:buFontTx/>
              <a:buChar char="-"/>
            </a:pPr>
            <a:r>
              <a:rPr kumimoji="1" lang="ko-KR" altLang="en-US" sz="1400" dirty="0"/>
              <a:t>여기에 두가지 측면에서 </a:t>
            </a:r>
            <a:r>
              <a:rPr kumimoji="1" lang="en-US" altLang="ko-KR" sz="1400" dirty="0"/>
              <a:t>centrality</a:t>
            </a:r>
            <a:r>
              <a:rPr kumimoji="1" lang="ko-KR" altLang="en-US" sz="1400" dirty="0" err="1"/>
              <a:t>를</a:t>
            </a:r>
            <a:r>
              <a:rPr kumimoji="1" lang="ko-KR" altLang="en-US" sz="1400" dirty="0"/>
              <a:t> 향상시켜보자</a:t>
            </a:r>
            <a:endParaRPr kumimoji="1" lang="en-US" altLang="ko-KR" sz="1400" dirty="0"/>
          </a:p>
          <a:p>
            <a:pPr marL="742950" lvl="1" indent="-285750">
              <a:buFontTx/>
              <a:buChar char="-"/>
            </a:pPr>
            <a:r>
              <a:rPr kumimoji="1" lang="ko-KR" altLang="en-US" sz="1400" dirty="0" err="1"/>
              <a:t>문장간</a:t>
            </a:r>
            <a:r>
              <a:rPr kumimoji="1" lang="ko-KR" altLang="en-US" sz="1400" dirty="0"/>
              <a:t> </a:t>
            </a:r>
            <a:r>
              <a:rPr kumimoji="1" lang="ko-KR" altLang="en-US" sz="1400" dirty="0" err="1"/>
              <a:t>유사도를</a:t>
            </a:r>
            <a:r>
              <a:rPr kumimoji="1" lang="ko-KR" altLang="en-US" sz="1400" dirty="0"/>
              <a:t> </a:t>
            </a:r>
            <a:r>
              <a:rPr kumimoji="1" lang="en-US" altLang="ko-KR" sz="1400" dirty="0"/>
              <a:t>BERT</a:t>
            </a:r>
            <a:r>
              <a:rPr kumimoji="1" lang="ko-KR" altLang="en-US" sz="1400" dirty="0" err="1"/>
              <a:t>를</a:t>
            </a:r>
            <a:r>
              <a:rPr kumimoji="1" lang="ko-KR" altLang="en-US" sz="1400" dirty="0"/>
              <a:t> 이용해 계산</a:t>
            </a:r>
            <a:endParaRPr kumimoji="1" lang="en-US" altLang="ko-KR" sz="1400" dirty="0"/>
          </a:p>
          <a:p>
            <a:pPr marL="742950" lvl="1" indent="-285750">
              <a:buFontTx/>
              <a:buChar char="-"/>
            </a:pPr>
            <a:r>
              <a:rPr kumimoji="1" lang="en-US" altLang="ko-KR" sz="1400" dirty="0"/>
              <a:t>directed graph</a:t>
            </a:r>
            <a:r>
              <a:rPr kumimoji="1" lang="ko-KR" altLang="en-US" sz="1400" dirty="0"/>
              <a:t>로 만들어서 문장 랭킹</a:t>
            </a:r>
            <a:endParaRPr kumimoji="1" lang="en-US" altLang="ko-KR" sz="1400" dirty="0"/>
          </a:p>
          <a:p>
            <a:pPr marL="742950" lvl="1" indent="-285750">
              <a:buFontTx/>
              <a:buChar char="-"/>
            </a:pPr>
            <a:endParaRPr kumimoji="1" lang="en-US" altLang="ko-KR" sz="1400" dirty="0"/>
          </a:p>
          <a:p>
            <a:pPr marL="742950" lvl="1" indent="-285750">
              <a:buFontTx/>
              <a:buChar char="-"/>
            </a:pPr>
            <a:endParaRPr kumimoji="1" lang="en-US" altLang="ko-Kore-KR" sz="1400" dirty="0"/>
          </a:p>
          <a:p>
            <a:pPr marL="285750" indent="-285750">
              <a:buFontTx/>
              <a:buChar char="-"/>
            </a:pPr>
            <a:endParaRPr kumimoji="1" lang="ko-Kore-KR" altLang="en-US" sz="1400" dirty="0"/>
          </a:p>
        </p:txBody>
      </p:sp>
      <p:pic>
        <p:nvPicPr>
          <p:cNvPr id="7" name="그림 6">
            <a:extLst>
              <a:ext uri="{FF2B5EF4-FFF2-40B4-BE49-F238E27FC236}">
                <a16:creationId xmlns:a16="http://schemas.microsoft.com/office/drawing/2014/main" id="{FA6B38D5-96E5-3B45-9755-D3A170F04D4F}"/>
              </a:ext>
            </a:extLst>
          </p:cNvPr>
          <p:cNvPicPr>
            <a:picLocks noChangeAspect="1"/>
          </p:cNvPicPr>
          <p:nvPr/>
        </p:nvPicPr>
        <p:blipFill>
          <a:blip r:embed="rId4"/>
          <a:stretch>
            <a:fillRect/>
          </a:stretch>
        </p:blipFill>
        <p:spPr>
          <a:xfrm>
            <a:off x="1207586" y="2948091"/>
            <a:ext cx="3917919" cy="3544784"/>
          </a:xfrm>
          <a:prstGeom prst="rect">
            <a:avLst/>
          </a:prstGeom>
        </p:spPr>
      </p:pic>
      <p:sp>
        <p:nvSpPr>
          <p:cNvPr id="8" name="TextBox 7">
            <a:extLst>
              <a:ext uri="{FF2B5EF4-FFF2-40B4-BE49-F238E27FC236}">
                <a16:creationId xmlns:a16="http://schemas.microsoft.com/office/drawing/2014/main" id="{FD47D9FD-F0DA-D94A-AA07-BF9A435700F3}"/>
              </a:ext>
            </a:extLst>
          </p:cNvPr>
          <p:cNvSpPr txBox="1"/>
          <p:nvPr/>
        </p:nvSpPr>
        <p:spPr>
          <a:xfrm>
            <a:off x="1548986" y="2508461"/>
            <a:ext cx="1852551" cy="369332"/>
          </a:xfrm>
          <a:prstGeom prst="rect">
            <a:avLst/>
          </a:prstGeom>
          <a:noFill/>
        </p:spPr>
        <p:txBody>
          <a:bodyPr wrap="square" rtlCol="0">
            <a:spAutoFit/>
          </a:bodyPr>
          <a:lstStyle/>
          <a:p>
            <a:pPr algn="r"/>
            <a:r>
              <a:rPr kumimoji="1" lang="en-US" altLang="ko-Kore-KR" dirty="0"/>
              <a:t>BERT</a:t>
            </a:r>
            <a:endParaRPr kumimoji="1" lang="ko-Kore-KR" altLang="en-US" dirty="0"/>
          </a:p>
        </p:txBody>
      </p:sp>
      <p:pic>
        <p:nvPicPr>
          <p:cNvPr id="9" name="그림 8">
            <a:extLst>
              <a:ext uri="{FF2B5EF4-FFF2-40B4-BE49-F238E27FC236}">
                <a16:creationId xmlns:a16="http://schemas.microsoft.com/office/drawing/2014/main" id="{ABADEEF7-3A98-224F-88A1-3DFDD72726D2}"/>
              </a:ext>
            </a:extLst>
          </p:cNvPr>
          <p:cNvPicPr>
            <a:picLocks noChangeAspect="1"/>
          </p:cNvPicPr>
          <p:nvPr/>
        </p:nvPicPr>
        <p:blipFill>
          <a:blip r:embed="rId5"/>
          <a:stretch>
            <a:fillRect/>
          </a:stretch>
        </p:blipFill>
        <p:spPr>
          <a:xfrm>
            <a:off x="7571344" y="231568"/>
            <a:ext cx="4028164" cy="1998766"/>
          </a:xfrm>
          <a:prstGeom prst="rect">
            <a:avLst/>
          </a:prstGeom>
        </p:spPr>
      </p:pic>
    </p:spTree>
    <p:extLst>
      <p:ext uri="{BB962C8B-B14F-4D97-AF65-F5344CB8AC3E}">
        <p14:creationId xmlns:p14="http://schemas.microsoft.com/office/powerpoint/2010/main" val="3073144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7C1C300C-A70A-594D-BB48-175C080CA54F}"/>
              </a:ext>
            </a:extLst>
          </p:cNvPr>
          <p:cNvPicPr>
            <a:picLocks noChangeAspect="1"/>
          </p:cNvPicPr>
          <p:nvPr/>
        </p:nvPicPr>
        <p:blipFill>
          <a:blip r:embed="rId2"/>
          <a:stretch>
            <a:fillRect/>
          </a:stretch>
        </p:blipFill>
        <p:spPr>
          <a:xfrm>
            <a:off x="1435305" y="998254"/>
            <a:ext cx="4807987" cy="5264612"/>
          </a:xfrm>
          <a:prstGeom prst="rect">
            <a:avLst/>
          </a:prstGeom>
        </p:spPr>
      </p:pic>
      <p:pic>
        <p:nvPicPr>
          <p:cNvPr id="5" name="그림 4">
            <a:extLst>
              <a:ext uri="{FF2B5EF4-FFF2-40B4-BE49-F238E27FC236}">
                <a16:creationId xmlns:a16="http://schemas.microsoft.com/office/drawing/2014/main" id="{50B64E79-842A-D34A-81ED-AD69ECBF82B6}"/>
              </a:ext>
            </a:extLst>
          </p:cNvPr>
          <p:cNvPicPr>
            <a:picLocks noChangeAspect="1"/>
          </p:cNvPicPr>
          <p:nvPr/>
        </p:nvPicPr>
        <p:blipFill>
          <a:blip r:embed="rId3"/>
          <a:stretch>
            <a:fillRect/>
          </a:stretch>
        </p:blipFill>
        <p:spPr>
          <a:xfrm>
            <a:off x="6457048" y="1288296"/>
            <a:ext cx="4589334" cy="4974570"/>
          </a:xfrm>
          <a:prstGeom prst="rect">
            <a:avLst/>
          </a:prstGeom>
        </p:spPr>
      </p:pic>
    </p:spTree>
    <p:extLst>
      <p:ext uri="{BB962C8B-B14F-4D97-AF65-F5344CB8AC3E}">
        <p14:creationId xmlns:p14="http://schemas.microsoft.com/office/powerpoint/2010/main" val="414491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0A7A3CF8-B21B-AE43-AC98-1E1AADDCA174}"/>
              </a:ext>
            </a:extLst>
          </p:cNvPr>
          <p:cNvPicPr>
            <a:picLocks noChangeAspect="1"/>
          </p:cNvPicPr>
          <p:nvPr/>
        </p:nvPicPr>
        <p:blipFill>
          <a:blip r:embed="rId2"/>
          <a:stretch>
            <a:fillRect/>
          </a:stretch>
        </p:blipFill>
        <p:spPr>
          <a:xfrm>
            <a:off x="314695" y="144442"/>
            <a:ext cx="10012073" cy="1533099"/>
          </a:xfrm>
          <a:prstGeom prst="rect">
            <a:avLst/>
          </a:prstGeom>
        </p:spPr>
      </p:pic>
      <p:sp>
        <p:nvSpPr>
          <p:cNvPr id="5" name="직사각형 4">
            <a:extLst>
              <a:ext uri="{FF2B5EF4-FFF2-40B4-BE49-F238E27FC236}">
                <a16:creationId xmlns:a16="http://schemas.microsoft.com/office/drawing/2014/main" id="{90F11501-D732-4344-BD24-367202762236}"/>
              </a:ext>
            </a:extLst>
          </p:cNvPr>
          <p:cNvSpPr/>
          <p:nvPr/>
        </p:nvSpPr>
        <p:spPr>
          <a:xfrm>
            <a:off x="356260" y="5725866"/>
            <a:ext cx="12191999" cy="646331"/>
          </a:xfrm>
          <a:prstGeom prst="rect">
            <a:avLst/>
          </a:prstGeom>
        </p:spPr>
        <p:txBody>
          <a:bodyPr wrap="square">
            <a:spAutoFit/>
          </a:bodyPr>
          <a:lstStyle/>
          <a:p>
            <a:r>
              <a:rPr lang="ko-Kore-KR" altLang="en-US" sz="1200" dirty="0"/>
              <a:t>{'rouge_1_recall': 0.52776, </a:t>
            </a:r>
            <a:r>
              <a:rPr lang="en" altLang="ko-Kore-KR" sz="1200" dirty="0"/>
              <a:t>'rouge_1_precision': 0.31016, </a:t>
            </a:r>
            <a:r>
              <a:rPr lang="ko-KR" altLang="en-US" sz="1200" dirty="0"/>
              <a:t> </a:t>
            </a:r>
            <a:r>
              <a:rPr lang="ko-Kore-KR" altLang="en-US" sz="1200" dirty="0"/>
              <a:t>'rouge_1_f_score': 0.37836, </a:t>
            </a:r>
            <a:br>
              <a:rPr lang="en-US" altLang="ko-Kore-KR" sz="1200" dirty="0"/>
            </a:br>
            <a:r>
              <a:rPr lang="ko-Kore-KR" altLang="en-US" sz="1200" dirty="0"/>
              <a:t>'rouge_2_recall': 0.21638, 'rouge_2_precision': 0.12747, 'rouge_2_f_score': 0.15513,</a:t>
            </a:r>
            <a:endParaRPr lang="en-US" altLang="ko-Kore-KR" sz="1200" dirty="0"/>
          </a:p>
          <a:p>
            <a:r>
              <a:rPr lang="ko-Kore-KR" altLang="en-US" sz="1200" dirty="0"/>
              <a:t>'rouge_l_recall': 0.47526</a:t>
            </a:r>
            <a:r>
              <a:rPr lang="en-US" altLang="ko-Kore-KR" sz="1200" dirty="0"/>
              <a:t>,</a:t>
            </a:r>
            <a:r>
              <a:rPr lang="ko-Kore-KR" altLang="en-US" sz="1200" dirty="0"/>
              <a:t> 'rouge_l_precision': 0.27969, 'rouge_l_f_score': 0.34101</a:t>
            </a:r>
            <a:r>
              <a:rPr lang="en-US" altLang="ko-Kore-KR" sz="1200" dirty="0"/>
              <a:t>}</a:t>
            </a:r>
            <a:endParaRPr lang="ko-Kore-KR" altLang="en-US" sz="1200" dirty="0"/>
          </a:p>
        </p:txBody>
      </p:sp>
      <p:pic>
        <p:nvPicPr>
          <p:cNvPr id="8" name="그림 7">
            <a:extLst>
              <a:ext uri="{FF2B5EF4-FFF2-40B4-BE49-F238E27FC236}">
                <a16:creationId xmlns:a16="http://schemas.microsoft.com/office/drawing/2014/main" id="{D7EF44AC-11A2-6347-AECF-905C32A6E1A7}"/>
              </a:ext>
            </a:extLst>
          </p:cNvPr>
          <p:cNvPicPr>
            <a:picLocks noChangeAspect="1"/>
          </p:cNvPicPr>
          <p:nvPr/>
        </p:nvPicPr>
        <p:blipFill>
          <a:blip r:embed="rId3"/>
          <a:stretch>
            <a:fillRect/>
          </a:stretch>
        </p:blipFill>
        <p:spPr>
          <a:xfrm>
            <a:off x="314695" y="1677541"/>
            <a:ext cx="7760526" cy="1657228"/>
          </a:xfrm>
          <a:prstGeom prst="rect">
            <a:avLst/>
          </a:prstGeom>
        </p:spPr>
      </p:pic>
      <p:pic>
        <p:nvPicPr>
          <p:cNvPr id="7" name="그림 6">
            <a:extLst>
              <a:ext uri="{FF2B5EF4-FFF2-40B4-BE49-F238E27FC236}">
                <a16:creationId xmlns:a16="http://schemas.microsoft.com/office/drawing/2014/main" id="{4B708407-B87A-2C42-BEE3-EC86E7452B90}"/>
              </a:ext>
            </a:extLst>
          </p:cNvPr>
          <p:cNvPicPr>
            <a:picLocks noChangeAspect="1"/>
          </p:cNvPicPr>
          <p:nvPr/>
        </p:nvPicPr>
        <p:blipFill>
          <a:blip r:embed="rId4"/>
          <a:stretch>
            <a:fillRect/>
          </a:stretch>
        </p:blipFill>
        <p:spPr>
          <a:xfrm>
            <a:off x="126885" y="3429000"/>
            <a:ext cx="11614473" cy="1950522"/>
          </a:xfrm>
          <a:prstGeom prst="rect">
            <a:avLst/>
          </a:prstGeom>
        </p:spPr>
      </p:pic>
    </p:spTree>
    <p:extLst>
      <p:ext uri="{BB962C8B-B14F-4D97-AF65-F5344CB8AC3E}">
        <p14:creationId xmlns:p14="http://schemas.microsoft.com/office/powerpoint/2010/main" val="3371500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5C71A752-012B-1D4B-8585-471385A9DE44}"/>
              </a:ext>
            </a:extLst>
          </p:cNvPr>
          <p:cNvSpPr/>
          <p:nvPr/>
        </p:nvSpPr>
        <p:spPr>
          <a:xfrm>
            <a:off x="126380" y="151179"/>
            <a:ext cx="12065620" cy="6555641"/>
          </a:xfrm>
          <a:prstGeom prst="rect">
            <a:avLst/>
          </a:prstGeom>
        </p:spPr>
        <p:txBody>
          <a:bodyPr wrap="square">
            <a:spAutoFit/>
          </a:bodyPr>
          <a:lstStyle/>
          <a:p>
            <a:r>
              <a:rPr lang="en" altLang="ko-Kore-KR" sz="1400" dirty="0"/>
              <a:t>{'article': ["an improving economy is concealing serious problems in the city 's budget that can only be solved through permanent spending cuts or increases in revenue , like higher taxes , a state fiscal monitor warned yesterday .", "the new </a:t>
            </a:r>
            <a:r>
              <a:rPr lang="en" altLang="ko-Kore-KR" sz="1400" dirty="0" err="1"/>
              <a:t>york</a:t>
            </a:r>
            <a:r>
              <a:rPr lang="en" altLang="ko-Kore-KR" sz="1400" dirty="0"/>
              <a:t> state financial control board said it had reviewed mayor </a:t>
            </a:r>
            <a:r>
              <a:rPr lang="en" altLang="ko-Kore-KR" sz="1400" dirty="0" err="1"/>
              <a:t>michael</a:t>
            </a:r>
            <a:r>
              <a:rPr lang="en" altLang="ko-Kore-KR" sz="1400" dirty="0"/>
              <a:t> r . </a:t>
            </a:r>
            <a:r>
              <a:rPr lang="en" altLang="ko-Kore-KR" sz="1400" dirty="0" err="1"/>
              <a:t>bloomberg</a:t>
            </a:r>
            <a:r>
              <a:rPr lang="en" altLang="ko-Kore-KR" sz="1400" dirty="0"/>
              <a:t> 's proposed $ 46.9 billion budget for the fiscal year that begins </a:t>
            </a:r>
            <a:r>
              <a:rPr lang="en" altLang="ko-Kore-KR" sz="1400" dirty="0" err="1"/>
              <a:t>july</a:t>
            </a:r>
            <a:r>
              <a:rPr lang="en" altLang="ko-Kore-KR" sz="1400" dirty="0"/>
              <a:t> 1 , and found a `` deterioration in the city 's fiscal condition that was temporarily masked `` by a growing surplus in this year 's budget .", "the board , which can take control of the city 's finances if the city ends the fiscal year with a deficit , said the city is relying too heavily on temporary increases to the personal income and sales taxes that are due to expire over the next two years .", 'it said the projected surplus of about $ 1.5 billion this year would have been even larger if </a:t>
            </a:r>
            <a:r>
              <a:rPr lang="en" altLang="ko-Kore-KR" sz="1400" dirty="0" err="1"/>
              <a:t>medicaid</a:t>
            </a:r>
            <a:r>
              <a:rPr lang="en" altLang="ko-Kore-KR" sz="1400" dirty="0"/>
              <a:t> costs , employee pensions and labor agreements had not increased .', "`` on the surface , '' the board said in a report , `` a surplus of this size suggests that the city is in sound fiscal health .", "unfortunately , the fact is the city 's finances remain structurally unbalanced . ``", "the control board 's report is the latest in a series of warnings from budget watchers that the city 's fiscal condition could be weaker than the numbers make it appear .", "last week , the state comptroller , </a:t>
            </a:r>
            <a:r>
              <a:rPr lang="en" altLang="ko-Kore-KR" sz="1400" dirty="0" err="1"/>
              <a:t>alan</a:t>
            </a:r>
            <a:r>
              <a:rPr lang="en" altLang="ko-Kore-KR" sz="1400" dirty="0"/>
              <a:t> g . </a:t>
            </a:r>
            <a:r>
              <a:rPr lang="en" altLang="ko-Kore-KR" sz="1400" dirty="0" err="1"/>
              <a:t>hevesi</a:t>
            </a:r>
            <a:r>
              <a:rPr lang="en" altLang="ko-Kore-KR" sz="1400" dirty="0"/>
              <a:t> , said he was `` increasingly concerned that rising interest rates and large federal deficits will put a damper on economic activity '' and squeeze new </a:t>
            </a:r>
            <a:r>
              <a:rPr lang="en" altLang="ko-Kore-KR" sz="1400" dirty="0" err="1"/>
              <a:t>york</a:t>
            </a:r>
            <a:r>
              <a:rPr lang="en" altLang="ko-Kore-KR" sz="1400" dirty="0"/>
              <a:t> city 's budget .", 'and the federal reserve bank of new </a:t>
            </a:r>
            <a:r>
              <a:rPr lang="en" altLang="ko-Kore-KR" sz="1400" dirty="0" err="1"/>
              <a:t>york</a:t>
            </a:r>
            <a:r>
              <a:rPr lang="en" altLang="ko-Kore-KR" sz="1400" dirty="0"/>
              <a:t> reported in </a:t>
            </a:r>
            <a:r>
              <a:rPr lang="en" altLang="ko-Kore-KR" sz="1400" dirty="0" err="1"/>
              <a:t>april</a:t>
            </a:r>
            <a:r>
              <a:rPr lang="en" altLang="ko-Kore-KR" sz="1400" dirty="0"/>
              <a:t> that the city is too dependent for its tax revenue on volatile wall street markets .', "</a:t>
            </a:r>
            <a:r>
              <a:rPr lang="en" altLang="ko-Kore-KR" sz="1400" dirty="0" err="1"/>
              <a:t>mr.</a:t>
            </a:r>
            <a:r>
              <a:rPr lang="en" altLang="ko-Kore-KR" sz="1400" dirty="0"/>
              <a:t> </a:t>
            </a:r>
            <a:r>
              <a:rPr lang="en" altLang="ko-Kore-KR" sz="1400" dirty="0" err="1"/>
              <a:t>bloomberg</a:t>
            </a:r>
            <a:r>
              <a:rPr lang="en" altLang="ko-Kore-KR" sz="1400" dirty="0"/>
              <a:t> has also warned that the city faces large deficits beginning in the 2006 fiscal year , and he has repeatedly stressed the problem of rising costs , some of which are beyond the city 's control .", "but since he proposed spending $ 250 million to give a $ 400 property tax rebate to homeowners , the mayor has also sought to characterize the city 's finances as improving enough to make the rebate fiscally responsible .", "the control board 's report painted a starkly different picture .", "citing the mayor 's own estimate of a $ 3.8 billion deficit in 2006 , the board suggested that the current surplus is little more than a fleeting break from the harsh reality of entrenched fiscal problems .", 'the city , it said , is benefiting from a number of temporary measures , like $ 1 billion in soon-to-expire tax increases , $ 1.5 billion it borrowed to help recover from the sept . 11 attacks , and a booming real estate market that since </a:t>
            </a:r>
            <a:r>
              <a:rPr lang="en" altLang="ko-Kore-KR" sz="1400" dirty="0" err="1"/>
              <a:t>january</a:t>
            </a:r>
            <a:r>
              <a:rPr lang="en" altLang="ko-Kore-KR" sz="1400" dirty="0"/>
              <a:t> has yielded $ 600 million more than expected from taxes on property transactions .', "the board urged the city to begin taking stronger `` recurring actions '' -- a euphemism for permanent spending cuts or revenue increases -- to close future gaps .", "</a:t>
            </a:r>
            <a:r>
              <a:rPr lang="en" altLang="ko-Kore-KR" sz="1400" dirty="0" err="1"/>
              <a:t>jeffrey</a:t>
            </a:r>
            <a:r>
              <a:rPr lang="en" altLang="ko-Kore-KR" sz="1400" dirty="0"/>
              <a:t> l . </a:t>
            </a:r>
            <a:r>
              <a:rPr lang="en" altLang="ko-Kore-KR" sz="1400" dirty="0" err="1"/>
              <a:t>sommer</a:t>
            </a:r>
            <a:r>
              <a:rPr lang="en" altLang="ko-Kore-KR" sz="1400" dirty="0"/>
              <a:t> , the acting executive director of the control board , said in an interview that even though the mayor 's proposed budget for next year was balanced , he should start `` building up a surplus to use in 2006 , because that is the troubled year . ''", "the board , created in 1975 when the city was on the verge of bankruptcy , does not take a position on local policy initiatives , and so it would not publicly criticize the mayor 's rebate plan or an alternative tax cut proposal by the city council that could cost about $ 300 million .", "asked yesterday to comment on the board 's report , </a:t>
            </a:r>
            <a:r>
              <a:rPr lang="en" altLang="ko-Kore-KR" sz="1400" dirty="0" err="1"/>
              <a:t>jordan</a:t>
            </a:r>
            <a:r>
              <a:rPr lang="en" altLang="ko-Kore-KR" sz="1400" dirty="0"/>
              <a:t> </a:t>
            </a:r>
            <a:r>
              <a:rPr lang="en" altLang="ko-Kore-KR" sz="1400" dirty="0" err="1"/>
              <a:t>barowitz</a:t>
            </a:r>
            <a:r>
              <a:rPr lang="en" altLang="ko-Kore-KR" sz="1400" dirty="0"/>
              <a:t> , a spokesman for the mayor , sought to blame any budget problems on the city council .", '</a:t>
            </a:r>
            <a:r>
              <a:rPr lang="en" altLang="ko-Kore-KR" sz="1400" dirty="0" err="1"/>
              <a:t>mr.</a:t>
            </a:r>
            <a:r>
              <a:rPr lang="en" altLang="ko-Kore-KR" sz="1400" dirty="0"/>
              <a:t> </a:t>
            </a:r>
            <a:r>
              <a:rPr lang="en" altLang="ko-Kore-KR" sz="1400" dirty="0" err="1"/>
              <a:t>barowitz</a:t>
            </a:r>
            <a:r>
              <a:rPr lang="en" altLang="ko-Kore-KR" sz="1400" dirty="0"/>
              <a:t> pointed to a series of employee pension enhancements , discussed at a council committee hearing yesterday , which he said would cost millions of dollars .', '</a:t>
            </a:r>
            <a:r>
              <a:rPr lang="en" altLang="ko-Kore-KR" sz="1400" dirty="0" err="1"/>
              <a:t>david</a:t>
            </a:r>
            <a:r>
              <a:rPr lang="en" altLang="ko-Kore-KR" sz="1400" dirty="0"/>
              <a:t> k . chai , a spokesman for </a:t>
            </a:r>
            <a:r>
              <a:rPr lang="en" altLang="ko-Kore-KR" sz="1400" dirty="0" err="1"/>
              <a:t>gifford</a:t>
            </a:r>
            <a:r>
              <a:rPr lang="en" altLang="ko-Kore-KR" sz="1400" dirty="0"/>
              <a:t> miller , the council speaker , said some of the pension changes were intended to benefit families of emergency services workers who died sept . 11 </a:t>
            </a:r>
            <a:r>
              <a:rPr lang="en" altLang="ko-Kore-KR" sz="1400" dirty="0">
                <a:solidFill>
                  <a:srgbClr val="FF0000"/>
                </a:solidFill>
              </a:rPr>
              <a:t>.'], 'abstract': ["new </a:t>
            </a:r>
            <a:r>
              <a:rPr lang="en" altLang="ko-Kore-KR" sz="1400" dirty="0" err="1">
                <a:solidFill>
                  <a:srgbClr val="FF0000"/>
                </a:solidFill>
              </a:rPr>
              <a:t>york</a:t>
            </a:r>
            <a:r>
              <a:rPr lang="en" altLang="ko-Kore-KR" sz="1400" dirty="0">
                <a:solidFill>
                  <a:srgbClr val="FF0000"/>
                </a:solidFill>
              </a:rPr>
              <a:t> state financial control board warns that improving economy is concealing serious problems in new </a:t>
            </a:r>
            <a:r>
              <a:rPr lang="en" altLang="ko-Kore-KR" sz="1400" dirty="0" err="1">
                <a:solidFill>
                  <a:srgbClr val="FF0000"/>
                </a:solidFill>
              </a:rPr>
              <a:t>york</a:t>
            </a:r>
            <a:r>
              <a:rPr lang="en" altLang="ko-Kore-KR" sz="1400" dirty="0">
                <a:solidFill>
                  <a:srgbClr val="FF0000"/>
                </a:solidFill>
              </a:rPr>
              <a:t> city 's budget that can only be solved through permanent spending cuts or revenue increases .", "review of mayor </a:t>
            </a:r>
            <a:r>
              <a:rPr lang="en" altLang="ko-Kore-KR" sz="1400" dirty="0" err="1">
                <a:solidFill>
                  <a:srgbClr val="FF0000"/>
                </a:solidFill>
              </a:rPr>
              <a:t>michael</a:t>
            </a:r>
            <a:r>
              <a:rPr lang="en" altLang="ko-Kore-KR" sz="1400" dirty="0">
                <a:solidFill>
                  <a:srgbClr val="FF0000"/>
                </a:solidFill>
              </a:rPr>
              <a:t> </a:t>
            </a:r>
            <a:r>
              <a:rPr lang="en" altLang="ko-Kore-KR" sz="1400" dirty="0" err="1">
                <a:solidFill>
                  <a:srgbClr val="FF0000"/>
                </a:solidFill>
              </a:rPr>
              <a:t>bloomberg</a:t>
            </a:r>
            <a:r>
              <a:rPr lang="en" altLang="ko-Kore-KR" sz="1400" dirty="0">
                <a:solidFill>
                  <a:srgbClr val="FF0000"/>
                </a:solidFill>
              </a:rPr>
              <a:t> 's proposed $ 46.9-billion budget for next fiscal year finds ` deterioration ' in underlying situation ."], '</a:t>
            </a:r>
            <a:r>
              <a:rPr lang="en" altLang="ko-Kore-KR" sz="1400" dirty="0" err="1">
                <a:solidFill>
                  <a:srgbClr val="FF0000"/>
                </a:solidFill>
              </a:rPr>
              <a:t>oracle_sens</a:t>
            </a:r>
            <a:r>
              <a:rPr lang="en" altLang="ko-Kore-KR" sz="1400" dirty="0">
                <a:solidFill>
                  <a:srgbClr val="FF0000"/>
                </a:solidFill>
              </a:rPr>
              <a:t>': [0, 1], '</a:t>
            </a:r>
            <a:r>
              <a:rPr lang="en" altLang="ko-Kore-KR" sz="1400" dirty="0" err="1">
                <a:solidFill>
                  <a:srgbClr val="FF0000"/>
                </a:solidFill>
              </a:rPr>
              <a:t>oracle_rouge</a:t>
            </a:r>
            <a:r>
              <a:rPr lang="en" altLang="ko-Kore-KR" sz="1400" dirty="0">
                <a:solidFill>
                  <a:srgbClr val="FF0000"/>
                </a:solidFill>
              </a:rPr>
              <a:t>': 1.65033985543, '</a:t>
            </a:r>
            <a:r>
              <a:rPr lang="en" altLang="ko-Kore-KR" sz="1400" dirty="0" err="1">
                <a:solidFill>
                  <a:srgbClr val="FF0000"/>
                </a:solidFill>
              </a:rPr>
              <a:t>sentence_rouges</a:t>
            </a:r>
            <a:r>
              <a:rPr lang="en" altLang="ko-Kore-KR" sz="1400" dirty="0">
                <a:solidFill>
                  <a:srgbClr val="FF0000"/>
                </a:solidFill>
              </a:rPr>
              <a:t>': [1.49667996453, 1.14291612689, 0.503526338827, 0.192548854943, 0.357644661949, 0.245112028715, 0.587457578172, 0.466949418195, 0.451265790437, 0.47351827621, 0.330478198521, 0.249866718634, 0.472803505927, 0.323203469978, 0.617670129194, 0.660773233158, 0.39567077957, 0.332395240237, 0.0994642571224, 0.121590880812]}</a:t>
            </a:r>
            <a:endParaRPr lang="ko-Kore-KR" altLang="en-US" sz="1400" dirty="0">
              <a:solidFill>
                <a:srgbClr val="FF0000"/>
              </a:solidFill>
            </a:endParaRPr>
          </a:p>
        </p:txBody>
      </p:sp>
    </p:spTree>
    <p:extLst>
      <p:ext uri="{BB962C8B-B14F-4D97-AF65-F5344CB8AC3E}">
        <p14:creationId xmlns:p14="http://schemas.microsoft.com/office/powerpoint/2010/main" val="1606150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32B5C0-58F5-0E40-A722-4AEC7AF0AB60}"/>
              </a:ext>
            </a:extLst>
          </p:cNvPr>
          <p:cNvSpPr>
            <a:spLocks noGrp="1"/>
          </p:cNvSpPr>
          <p:nvPr>
            <p:ph type="title"/>
          </p:nvPr>
        </p:nvSpPr>
        <p:spPr>
          <a:xfrm>
            <a:off x="838200" y="365125"/>
            <a:ext cx="10515600" cy="801523"/>
          </a:xfrm>
        </p:spPr>
        <p:txBody>
          <a:bodyPr/>
          <a:lstStyle/>
          <a:p>
            <a:r>
              <a:rPr kumimoji="1" lang="en-US" altLang="ko-Kore-KR" dirty="0" err="1"/>
              <a:t>hiersum</a:t>
            </a:r>
            <a:endParaRPr kumimoji="1" lang="ko-Kore-KR" altLang="en-US" dirty="0"/>
          </a:p>
        </p:txBody>
      </p:sp>
      <p:pic>
        <p:nvPicPr>
          <p:cNvPr id="4" name="그림 3">
            <a:extLst>
              <a:ext uri="{FF2B5EF4-FFF2-40B4-BE49-F238E27FC236}">
                <a16:creationId xmlns:a16="http://schemas.microsoft.com/office/drawing/2014/main" id="{7D7AA816-BE4D-1344-9FCB-D8DCD124CF20}"/>
              </a:ext>
            </a:extLst>
          </p:cNvPr>
          <p:cNvPicPr>
            <a:picLocks noChangeAspect="1"/>
          </p:cNvPicPr>
          <p:nvPr/>
        </p:nvPicPr>
        <p:blipFill rotWithShape="1">
          <a:blip r:embed="rId2"/>
          <a:srcRect t="46732"/>
          <a:stretch/>
        </p:blipFill>
        <p:spPr>
          <a:xfrm>
            <a:off x="981054" y="1281627"/>
            <a:ext cx="10229892" cy="4294746"/>
          </a:xfrm>
          <a:prstGeom prst="rect">
            <a:avLst/>
          </a:prstGeom>
        </p:spPr>
      </p:pic>
    </p:spTree>
    <p:extLst>
      <p:ext uri="{BB962C8B-B14F-4D97-AF65-F5344CB8AC3E}">
        <p14:creationId xmlns:p14="http://schemas.microsoft.com/office/powerpoint/2010/main" val="373560251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913</TotalTime>
  <Words>1031</Words>
  <Application>Microsoft Macintosh PowerPoint</Application>
  <PresentationFormat>와이드스크린</PresentationFormat>
  <Paragraphs>20</Paragraphs>
  <Slides>6</Slides>
  <Notes>2</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6</vt:i4>
      </vt:variant>
    </vt:vector>
  </HeadingPairs>
  <TitlesOfParts>
    <vt:vector size="10" baseType="lpstr">
      <vt:lpstr>Arial</vt:lpstr>
      <vt:lpstr>Calibri</vt:lpstr>
      <vt:lpstr>Calibri Light</vt:lpstr>
      <vt:lpstr>Office 테마</vt:lpstr>
      <vt:lpstr>210511</vt:lpstr>
      <vt:lpstr>PacSum(2019)</vt:lpstr>
      <vt:lpstr>PowerPoint 프레젠테이션</vt:lpstr>
      <vt:lpstr>PowerPoint 프레젠테이션</vt:lpstr>
      <vt:lpstr>PowerPoint 프레젠테이션</vt:lpstr>
      <vt:lpstr>hiersum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BaeHyun Jin</dc:creator>
  <cp:lastModifiedBy>BaeHyun Jin</cp:lastModifiedBy>
  <cp:revision>13</cp:revision>
  <dcterms:created xsi:type="dcterms:W3CDTF">2021-05-10T01:30:01Z</dcterms:created>
  <dcterms:modified xsi:type="dcterms:W3CDTF">2021-05-11T02:22:35Z</dcterms:modified>
</cp:coreProperties>
</file>