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F0EB-7397-0A49-BB9C-0FFF01C8D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5F5F30-1B48-034A-B603-DDD20D13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3101F-5A37-F94C-9F58-9028B313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98869-BACC-0C43-9EA0-CD4B0287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02F2-99CC-FD46-9752-F76F4D35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4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FF07-2CC9-BB47-BDC8-C461270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18004-03DF-AD44-9FB0-5758BF465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7084C-4B20-0148-AF39-D66EB29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5166A-32AD-1F4D-941A-2A150EF2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1EED5-667C-214C-89C4-A56DFB2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31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F286EF-4081-FF43-A3F7-815CCC076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3E2D4-FBAC-DD4E-9582-52AA7D7F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28B-79BA-5C45-9E0C-C5487FCE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0EAB7-44F8-8246-938D-4F1332F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8A3D4-9FA7-9145-95A9-7B652D17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6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CF94-3A16-DE42-B3E5-2AF54068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4454C-34E6-3E42-9DFC-A0398EC0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E68F5-16F6-3640-AF7E-C08770BC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F8FDC-3EE4-8B46-A533-30B11051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1D407-20EB-EB4C-BA99-73B5B8FD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67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7EBD7-CBA5-FD49-A9EA-DDE8A861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D0621-E853-0F45-887F-F4BD9D92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9745A-1DD6-524D-86F5-32E152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53BF9-E0E7-144F-BDC5-206A2CE4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A1FD2-B8D2-DD45-8D1E-009A270D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5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3465-1F1C-3B41-91FD-A1C9B00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1BE40-B41E-1249-9C0D-936F9278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4F71E-5C18-404C-8876-9601AD36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9E037-DF5F-C84A-B14B-584FC050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8ADE3-27A1-0447-B990-E68A97A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A656-DF74-8F44-906E-8028464D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61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59BBD-DD22-C94A-8D30-16C7CC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E77A8-7594-0540-B7F1-D372BBF5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0A4B6-4E2D-7649-BC09-58750CE2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004852-8A54-7247-83CA-8A79E8939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0FDD7-E58A-E346-A9C7-F9029432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222CF-E6D5-4648-A2FE-35A6341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E57AE-9AB6-1643-A547-14D905D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C38250-BCB1-9844-940E-798B1CDC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82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5FB-9BB4-C447-A583-BFA97F7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C83046-CBEF-9843-AB57-A1BEB58B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B253C-FB89-C840-B635-9326A1E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CDF5E-10A6-3948-8A3D-76B07A28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2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4653-5C8F-8F45-BE98-40EE1904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EB9F9A-4FB0-394C-B2FD-9C759930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62C18-3EF5-E744-A317-1E33FDEC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2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8A00-C42D-9B43-87E8-33958582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7B75A-1AC2-A04C-AB21-408A0859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EEB86-A008-3C43-850B-4217BAEA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6728D-9CAD-EA4C-8816-61F88683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863CA-2A9E-514B-BE02-5AA54873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233F4-9BA2-DD46-9508-DCAA532A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1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6D9-E556-A44F-BF40-FC01877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4B4B8-F809-FE41-9E1A-76A22424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592CA-5DF7-C845-8B5E-398AB9A70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BB900-50B3-A948-BFE4-D29F7A0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EEE63-3545-D74E-8B07-5DBEBB8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03339-3DB8-424B-99F3-55A62C89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0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DD305-36F9-0C4B-A840-2BB2811F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97649-6F81-7F4E-8975-721AF5DD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BD3D9-56BC-1E4E-BB1C-FAC38637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216-AFF7-5845-9553-3D8F89401B08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A6301-06AD-BC4E-98CD-3457FBD0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E16AC-A3C9-0541-B3BA-8AD48D89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8781-4678-7F4D-A02F-243EE86B70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9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A2DCB-E578-C545-8E56-4EFF565B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5E7B0-E289-3A48-8112-EF41FCA20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6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222A5-309D-6346-9BF2-D141B757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Embedding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AF3A4-379D-FE40-9CF2-13397AC9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15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E6219-528B-9C48-A599-E315D739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Local Transformer Layer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0E8D2-AA45-564E-B002-D2EBEADA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60945" cy="4351338"/>
          </a:xfrm>
        </p:spPr>
        <p:txBody>
          <a:bodyPr>
            <a:normAutofit/>
          </a:bodyPr>
          <a:lstStyle/>
          <a:p>
            <a:r>
              <a:rPr kumimoji="1" lang="ko-KR" altLang="en-US" sz="1600" dirty="0"/>
              <a:t>각 </a:t>
            </a:r>
            <a:r>
              <a:rPr kumimoji="1" lang="en-US" altLang="ko-KR" sz="1600" dirty="0"/>
              <a:t>paragraph</a:t>
            </a:r>
            <a:r>
              <a:rPr kumimoji="1" lang="ko-KR" altLang="en-US" sz="1600" dirty="0"/>
              <a:t> 내의 토큰들을 </a:t>
            </a:r>
            <a:r>
              <a:rPr kumimoji="1" lang="ko-KR" altLang="en-US" sz="1600" dirty="0" err="1"/>
              <a:t>인코딩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기존의 </a:t>
            </a:r>
            <a:r>
              <a:rPr kumimoji="1" lang="en-US" altLang="ko-KR" sz="1600" dirty="0"/>
              <a:t>vanilla transformer </a:t>
            </a:r>
            <a:r>
              <a:rPr kumimoji="1" lang="ko-KR" altLang="en-US" sz="1600" dirty="0"/>
              <a:t>레이어와 동일</a:t>
            </a:r>
            <a:endParaRPr kumimoji="1" lang="en-US" altLang="ko-KR" sz="1600" dirty="0"/>
          </a:p>
          <a:p>
            <a:r>
              <a:rPr kumimoji="1" lang="ko-KR" altLang="en-US" sz="1600" dirty="0"/>
              <a:t>두가지 </a:t>
            </a:r>
            <a:r>
              <a:rPr kumimoji="1" lang="en-US" altLang="ko-KR" sz="1600" dirty="0"/>
              <a:t>sub-layer</a:t>
            </a:r>
            <a:r>
              <a:rPr kumimoji="1" lang="ko-KR" altLang="en-US" sz="1600" dirty="0"/>
              <a:t>로 구성</a:t>
            </a:r>
            <a:r>
              <a:rPr kumimoji="1" lang="en-US" altLang="ko-KR" sz="1600" dirty="0"/>
              <a:t>(Layer-Norm: layer normalization)</a:t>
            </a:r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pPr lvl="1"/>
            <a:r>
              <a:rPr kumimoji="1" lang="en-US" altLang="ko-Kore-KR" sz="1600" dirty="0" err="1"/>
              <a:t>MHAtt</a:t>
            </a:r>
            <a:r>
              <a:rPr kumimoji="1" lang="en-US" altLang="ko-Kore-KR" sz="1600" dirty="0"/>
              <a:t>: multi-head attention</a:t>
            </a:r>
          </a:p>
          <a:p>
            <a:pPr lvl="1"/>
            <a:r>
              <a:rPr kumimoji="1" lang="en-US" altLang="ko-Kore-KR" sz="1600" dirty="0"/>
              <a:t>FFN: two-layer feed-forward network w/ </a:t>
            </a:r>
            <a:r>
              <a:rPr kumimoji="1" lang="en-US" altLang="ko-Kore-KR" sz="1600" dirty="0" err="1"/>
              <a:t>ReLU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F87D41-6765-1F48-A5F2-A2D7940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46" y="2924145"/>
            <a:ext cx="4092166" cy="756858"/>
          </a:xfrm>
          <a:prstGeom prst="rect">
            <a:avLst/>
          </a:prstGeom>
        </p:spPr>
      </p:pic>
      <p:pic>
        <p:nvPicPr>
          <p:cNvPr id="1028" name="Picture 4" descr="What is a Transformer?. An Introduction to Transformers and… | by Maxime |  Inside Machine learning | Medium">
            <a:extLst>
              <a:ext uri="{FF2B5EF4-FFF2-40B4-BE49-F238E27FC236}">
                <a16:creationId xmlns:a16="http://schemas.microsoft.com/office/drawing/2014/main" id="{5A54D0FD-34D6-D44E-B256-4C3AF8493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30370" r="51043" b="7060"/>
          <a:stretch/>
        </p:blipFill>
        <p:spPr bwMode="auto">
          <a:xfrm>
            <a:off x="9252640" y="365125"/>
            <a:ext cx="2589291" cy="54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06EC-7C60-0246-A4D2-64D0898F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Global Transformer Layer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5CA9B-4BE6-BD46-B04C-DFD06DE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530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multiple paragraph</a:t>
            </a:r>
            <a:r>
              <a:rPr kumimoji="1" lang="ko-KR" altLang="en-US" sz="1400" dirty="0"/>
              <a:t>들 사이 정보를 교환하기 위해 사용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과정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en-US" altLang="ko-Kore-KR" sz="1400" dirty="0"/>
              <a:t>multi-head pooling: </a:t>
            </a:r>
            <a:r>
              <a:rPr kumimoji="1" lang="ko-KR" altLang="en-US" sz="1400" dirty="0"/>
              <a:t>각자 다른 </a:t>
            </a:r>
            <a:r>
              <a:rPr kumimoji="1" lang="en-US" altLang="ko-KR" sz="1400" dirty="0"/>
              <a:t>head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paragraph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다른 </a:t>
            </a:r>
            <a:r>
              <a:rPr kumimoji="1" lang="en-US" altLang="ko-KR" sz="1400" dirty="0"/>
              <a:t>attention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weight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인코딩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en-US" altLang="ko-KR" sz="1400" dirty="0"/>
              <a:t>inter-paragraph attention: </a:t>
            </a:r>
            <a:r>
              <a:rPr kumimoji="1" lang="ko-KR" altLang="en-US" sz="1400" dirty="0"/>
              <a:t>각 </a:t>
            </a:r>
            <a:r>
              <a:rPr kumimoji="1" lang="en-US" altLang="ko-KR" sz="1400" dirty="0"/>
              <a:t>head</a:t>
            </a:r>
            <a:r>
              <a:rPr kumimoji="1" lang="ko-KR" altLang="en-US" sz="1400" dirty="0"/>
              <a:t>마다 그 </a:t>
            </a:r>
            <a:r>
              <a:rPr kumimoji="1" lang="en-US" altLang="ko-KR" sz="1400" dirty="0"/>
              <a:t>head</a:t>
            </a:r>
            <a:r>
              <a:rPr kumimoji="1" lang="ko-KR" altLang="en-US" sz="1400" dirty="0"/>
              <a:t>에서 계산한 </a:t>
            </a:r>
            <a:r>
              <a:rPr kumimoji="1" lang="en-US" altLang="ko-KR" sz="1400" dirty="0"/>
              <a:t>paragraph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attention</a:t>
            </a:r>
            <a:r>
              <a:rPr kumimoji="1" lang="ko-KR" altLang="en-US" sz="1400" dirty="0"/>
              <a:t>들을 종합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이를 통해 전체 </a:t>
            </a:r>
            <a:r>
              <a:rPr kumimoji="1" lang="en-US" altLang="ko-KR" sz="1400" dirty="0"/>
              <a:t>input</a:t>
            </a:r>
            <a:r>
              <a:rPr kumimoji="1" lang="ko-KR" altLang="en-US" sz="1400" dirty="0"/>
              <a:t>에 대한 문맥 정보를 포착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en-US" altLang="ko-KR" sz="1400" dirty="0"/>
              <a:t>concatenate context vectors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linear</a:t>
            </a:r>
            <a:r>
              <a:rPr kumimoji="1" lang="ko-KR" altLang="en-US" sz="1400" dirty="0"/>
              <a:t>하게 변형한 다음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각 토큰 벡터에 추가하고</a:t>
            </a:r>
            <a:r>
              <a:rPr kumimoji="1" lang="en-US" altLang="ko-KR" sz="1400" dirty="0"/>
              <a:t>feed-forward</a:t>
            </a:r>
            <a:r>
              <a:rPr kumimoji="1" lang="ko-KR" altLang="en-US" sz="1400" dirty="0"/>
              <a:t> 레이어로 전달해 각 토큰에 대한 </a:t>
            </a:r>
            <a:r>
              <a:rPr kumimoji="1" lang="en-US" altLang="ko-KR" sz="1400" dirty="0"/>
              <a:t>global information </a:t>
            </a:r>
            <a:r>
              <a:rPr kumimoji="1" lang="ko-KR" altLang="en-US" sz="1400" dirty="0"/>
              <a:t>업데이트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ko-Kore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13AFE-25C7-EA44-9B35-CD6714AB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40" y="1382917"/>
            <a:ext cx="3172960" cy="40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06EC-7C60-0246-A4D2-64D0898F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Global Transformer Layer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multi-head pooling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2BF88-4D7B-A445-98E6-4DC44E4C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88" y="4141343"/>
            <a:ext cx="2318379" cy="11555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55CA9B-4BE6-BD46-B04C-DFD06DE16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416"/>
                <a:ext cx="8180840" cy="50905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400" dirty="0"/>
                  <a:t>고정 길이 </a:t>
                </a:r>
                <a:r>
                  <a:rPr kumimoji="1" lang="en-US" altLang="ko-KR" sz="1400" dirty="0"/>
                  <a:t>paragraph representation</a:t>
                </a:r>
                <a:r>
                  <a:rPr kumimoji="1" lang="ko-KR" altLang="en-US" sz="1400" dirty="0"/>
                  <a:t>을 얻기 위해 </a:t>
                </a:r>
                <a:r>
                  <a:rPr kumimoji="1" lang="en-US" altLang="ko-KR" sz="1400" dirty="0"/>
                  <a:t>weighted-pooling operation </a:t>
                </a:r>
                <a:r>
                  <a:rPr kumimoji="1" lang="ko-KR" altLang="en-US" sz="1400" dirty="0"/>
                  <a:t>수행</a:t>
                </a:r>
                <a:endParaRPr kumimoji="1"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400" dirty="0"/>
                  <a:t>각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별로 하나의 </a:t>
                </a:r>
                <a:r>
                  <a:rPr kumimoji="1" lang="en-US" altLang="ko-KR" sz="1400" dirty="0"/>
                  <a:t>representation</a:t>
                </a:r>
                <a:r>
                  <a:rPr kumimoji="1" lang="ko-KR" altLang="en-US" sz="1400" dirty="0"/>
                  <a:t>만을 사용하는 것이 </a:t>
                </a:r>
                <a:r>
                  <a:rPr kumimoji="1" lang="en-US" altLang="ko-KR" sz="1400" dirty="0"/>
                  <a:t>X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ko-Kore-KR" altLang="en-US" sz="1400" dirty="0"/>
                  <a:t>각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별로 </a:t>
                </a:r>
                <a:r>
                  <a:rPr kumimoji="1" lang="ko-KR" altLang="en-US" sz="1400" dirty="0" err="1"/>
                  <a:t>토큰별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weight distributions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계산</a:t>
                </a:r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ore-KR" sz="1400" dirty="0"/>
                  <a:t>head</a:t>
                </a:r>
                <a:r>
                  <a:rPr kumimoji="1" lang="ko-KR" altLang="en-US" sz="1400" dirty="0"/>
                  <a:t>마다 값을 계산해 하나의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에 대해서도 다른 </a:t>
                </a:r>
                <a:r>
                  <a:rPr kumimoji="1" lang="en-US" altLang="ko-KR" sz="1400" dirty="0"/>
                  <a:t>representation subspace</a:t>
                </a:r>
                <a:r>
                  <a:rPr kumimoji="1" lang="ko-KR" altLang="en-US" sz="1400" dirty="0"/>
                  <a:t>에 </a:t>
                </a:r>
                <a:r>
                  <a:rPr kumimoji="1" lang="en-US" altLang="ko-KR" sz="1400" dirty="0"/>
                  <a:t>attend</a:t>
                </a:r>
                <a:r>
                  <a:rPr kumimoji="1" lang="ko-KR" altLang="en-US" sz="1400" dirty="0"/>
                  <a:t>하게 만들어 줌으로써 유동적으로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인코딩할 수 있도록 함</a:t>
                </a:r>
                <a:endParaRPr kumimoji="1"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400" dirty="0"/>
                  <a:t>과정</a:t>
                </a:r>
                <a:r>
                  <a:rPr kumimoji="1" lang="en-US" altLang="ko-KR" sz="14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1400" dirty="0"/>
                  <a:t>For each paragraph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sz="1400" dirty="0"/>
                  <a:t>For each head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∈{1, …, </m:t>
                    </m:r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ko-KR" sz="1400" dirty="0"/>
              </a:p>
              <a:p>
                <a:pPr lvl="3">
                  <a:lnSpc>
                    <a:spcPct val="150000"/>
                  </a:lnSpc>
                </a:pPr>
                <a:r>
                  <a:rPr kumimoji="1" lang="ko-KR" altLang="en-US" sz="1400" dirty="0"/>
                  <a:t>입력 벡터에 대한 </a:t>
                </a:r>
                <a:r>
                  <a:rPr kumimoji="1" lang="en-US" altLang="ko-KR" sz="1400" dirty="0"/>
                  <a:t>attention score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en-US" altLang="ko-KR" sz="1400" dirty="0"/>
                  <a:t> &amp; value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ko-KR" altLang="en-US" sz="1400" dirty="0"/>
                  <a:t> 계산</a:t>
                </a:r>
                <a:endParaRPr kumimoji="1" lang="en-US" altLang="ko-KR" sz="1400" dirty="0"/>
              </a:p>
              <a:p>
                <a:pPr lvl="3">
                  <a:lnSpc>
                    <a:spcPct val="150000"/>
                  </a:lnSpc>
                </a:pPr>
                <a:r>
                  <a:rPr kumimoji="1" lang="ko-KR" altLang="en-US" sz="1400" dirty="0"/>
                  <a:t>각 </a:t>
                </a:r>
                <a:r>
                  <a:rPr kumimoji="1" lang="en-US" altLang="ko-KR" sz="1400" dirty="0"/>
                  <a:t>paragraph </a:t>
                </a:r>
                <a:r>
                  <a:rPr kumimoji="1" lang="ko-KR" altLang="en-US" sz="1400" dirty="0"/>
                  <a:t>별로</a:t>
                </a:r>
                <a:r>
                  <a:rPr kumimoji="1" lang="en-US" altLang="ko-KR" sz="1400" dirty="0"/>
                  <a:t> </a:t>
                </a:r>
                <a:r>
                  <a:rPr kumimoji="1" lang="ko-KR" altLang="en-US" sz="1400" dirty="0"/>
                  <a:t>토큰 </a:t>
                </a:r>
                <a:r>
                  <a:rPr kumimoji="1" lang="en-US" altLang="ko-KR" sz="1400" dirty="0"/>
                  <a:t>probability distribution</a:t>
                </a: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1"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en-US" altLang="ko-KR" sz="1400" dirty="0"/>
                  <a:t> </a:t>
                </a:r>
                <a:r>
                  <a:rPr kumimoji="1" lang="ko-KR" altLang="en-US" sz="1400" dirty="0"/>
                  <a:t>계산</a:t>
                </a:r>
                <a:endParaRPr kumimoji="1" lang="en-US" altLang="ko-KR" sz="1400" dirty="0"/>
              </a:p>
              <a:p>
                <a:pPr lvl="3">
                  <a:lnSpc>
                    <a:spcPct val="150000"/>
                  </a:lnSpc>
                </a:pPr>
                <a:r>
                  <a:rPr kumimoji="1" lang="ko-KR" altLang="en-US" sz="1400" dirty="0"/>
                  <a:t>각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 별로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h𝑒𝑎</m:t>
                    </m:r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ko-KR" altLang="en-US" sz="1400" dirty="0"/>
                  <a:t> 벡터를 계산</a:t>
                </a:r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endParaRPr kumimoji="1" lang="ko-Kore-KR" altLang="en-US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55CA9B-4BE6-BD46-B04C-DFD06DE16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416"/>
                <a:ext cx="8180840" cy="5090547"/>
              </a:xfrm>
              <a:blipFill>
                <a:blip r:embed="rId3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E413AFE-25C7-EA44-9B35-CD6714AB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40" y="1382917"/>
            <a:ext cx="3172960" cy="4092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E5A42-8B43-3844-8A51-9C260A594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365" y="5475083"/>
            <a:ext cx="2700510" cy="5140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C8707A-2CE5-7648-AFA4-AF6CB4AE142B}"/>
              </a:ext>
            </a:extLst>
          </p:cNvPr>
          <p:cNvSpPr/>
          <p:nvPr/>
        </p:nvSpPr>
        <p:spPr>
          <a:xfrm>
            <a:off x="9144000" y="4354717"/>
            <a:ext cx="1249378" cy="4979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AEFCD-5ED5-314D-87DD-6EA92EA5FC50}"/>
              </a:ext>
            </a:extLst>
          </p:cNvPr>
          <p:cNvSpPr/>
          <p:nvPr/>
        </p:nvSpPr>
        <p:spPr>
          <a:xfrm>
            <a:off x="10729111" y="4354717"/>
            <a:ext cx="1249378" cy="4979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0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06EC-7C60-0246-A4D2-64D0898F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8712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Global Transformer Layer</a:t>
            </a:r>
            <a:endParaRPr kumimoji="1" lang="ko-Kore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55CA9B-4BE6-BD46-B04C-DFD06DE16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416"/>
                <a:ext cx="8104640" cy="50905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/>
                  <a:t>intra-paragraph attention</a:t>
                </a:r>
                <a:endParaRPr kumimoji="1" lang="en-US" altLang="ko-Kore-KR" sz="14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400" dirty="0"/>
                  <a:t>self-attention</a:t>
                </a:r>
                <a:r>
                  <a:rPr kumimoji="1" lang="ko-KR" altLang="en-US" sz="1400" dirty="0"/>
                  <a:t>과 유사하게</a:t>
                </a:r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각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들이 다른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들에 </a:t>
                </a:r>
                <a:r>
                  <a:rPr kumimoji="1" lang="en-US" altLang="ko-KR" sz="1400" dirty="0"/>
                  <a:t>attend</a:t>
                </a:r>
                <a:r>
                  <a:rPr kumimoji="1" lang="ko-KR" altLang="en-US" sz="1400" dirty="0"/>
                  <a:t>할 수 있도록 </a:t>
                </a:r>
                <a:r>
                  <a:rPr kumimoji="1" lang="en-US" altLang="ko-KR" sz="1400" dirty="0"/>
                  <a:t>attention distribution</a:t>
                </a:r>
                <a:r>
                  <a:rPr kumimoji="1" lang="ko-KR" altLang="en-US" sz="1400" dirty="0"/>
                  <a:t>을 계산</a:t>
                </a:r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sz="1400" dirty="0"/>
                  <a:t>self-attention:</a:t>
                </a:r>
                <a:r>
                  <a:rPr kumimoji="1" lang="ko-KR" altLang="en-US" sz="1400" dirty="0"/>
                  <a:t> 한 문장 안에서 각 단어 간 </a:t>
                </a:r>
                <a:r>
                  <a:rPr kumimoji="1" lang="en-US" altLang="ko-KR" sz="1400" dirty="0"/>
                  <a:t>attention </a:t>
                </a:r>
                <a:r>
                  <a:rPr kumimoji="1" lang="ko-KR" altLang="en-US" sz="1400" dirty="0"/>
                  <a:t>점수를 계산</a:t>
                </a:r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sz="1400" dirty="0"/>
                  <a:t>intra-paragraph attention:</a:t>
                </a:r>
                <a:r>
                  <a:rPr kumimoji="1" lang="ko-KR" altLang="en-US" sz="1400" dirty="0"/>
                  <a:t> 한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와 다른 </a:t>
                </a:r>
                <a:r>
                  <a:rPr kumimoji="1" lang="en-US" altLang="ko-KR" sz="1400" dirty="0"/>
                  <a:t>Paragraph </a:t>
                </a:r>
                <a:r>
                  <a:rPr kumimoji="1" lang="ko-KR" altLang="en-US" sz="1400" dirty="0"/>
                  <a:t>사이 </a:t>
                </a:r>
                <a:r>
                  <a:rPr kumimoji="1" lang="en-US" altLang="ko-KR" sz="1400" dirty="0"/>
                  <a:t>attention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1400" dirty="0"/>
                  <a:t>query, key, value vector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계산한 다음</a:t>
                </a:r>
                <a:r>
                  <a:rPr kumimoji="1" lang="en-US" altLang="ko-KR" sz="1400" dirty="0"/>
                  <a:t>, </a:t>
                </a:r>
                <a:r>
                  <a:rPr kumimoji="1" lang="ko-KR" altLang="en-US" sz="1400" dirty="0"/>
                  <a:t>모든 </a:t>
                </a:r>
                <a:r>
                  <a:rPr kumimoji="1" lang="en-US" altLang="ko-KR" sz="1400" dirty="0"/>
                  <a:t>paragraph</a:t>
                </a:r>
                <a:r>
                  <a:rPr kumimoji="1" lang="ko-KR" altLang="en-US" sz="1400" dirty="0"/>
                  <a:t>에 대한 </a:t>
                </a:r>
                <a:r>
                  <a:rPr kumimoji="1" lang="en-US" altLang="ko-KR" sz="1400" dirty="0"/>
                  <a:t>context vector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계산</a:t>
                </a:r>
                <a:endParaRPr kumimoji="1"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/>
                  <a:t>Feed-forward Networks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400" dirty="0"/>
                  <a:t>문맥 정보를 이용해 </a:t>
                </a:r>
                <a:r>
                  <a:rPr kumimoji="1" lang="en-US" altLang="ko-KR" sz="1400" dirty="0"/>
                  <a:t>token representation </a:t>
                </a:r>
                <a:r>
                  <a:rPr kumimoji="1" lang="ko-KR" altLang="en-US" sz="1400" dirty="0"/>
                  <a:t>업데이트</a:t>
                </a:r>
                <a:endParaRPr kumimoji="1" lang="en-US" altLang="ko-KR" sz="14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ko-KR" altLang="en-US" sz="1400" dirty="0"/>
                  <a:t>각 </a:t>
                </a:r>
                <a:r>
                  <a:rPr kumimoji="1" lang="en-US" altLang="ko-KR" sz="1400" dirty="0"/>
                  <a:t>head</a:t>
                </a:r>
                <a:r>
                  <a:rPr kumimoji="1" lang="ko-KR" altLang="en-US" sz="1400" dirty="0"/>
                  <a:t>별 문맥 정보 </a:t>
                </a:r>
                <a:r>
                  <a:rPr kumimoji="1" lang="en-US" altLang="ko-KR" sz="1400" dirty="0"/>
                  <a:t>concatenate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ko-KR" altLang="en-US" sz="1400" dirty="0"/>
                  <a:t>종합한 문맥 정보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input token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ko-KR" altLang="en-US" sz="1400" dirty="0"/>
                  <a:t>에 추가한 다음 </a:t>
                </a:r>
                <a:r>
                  <a:rPr kumimoji="1" lang="en-US" altLang="ko-KR" sz="1400" dirty="0"/>
                  <a:t>2-</a:t>
                </a:r>
                <a:r>
                  <a:rPr kumimoji="1" lang="ko-KR" altLang="en-US" sz="1400" dirty="0"/>
                  <a:t>레이어 </a:t>
                </a:r>
                <a:r>
                  <a:rPr kumimoji="1" lang="en-US" altLang="ko-KR" sz="1400" dirty="0"/>
                  <a:t>feed-forward </a:t>
                </a:r>
                <a:r>
                  <a:rPr kumimoji="1" lang="ko-KR" altLang="en-US" sz="1400" dirty="0"/>
                  <a:t>네트워크에 전달</a:t>
                </a:r>
                <a:endParaRPr kumimoji="1" lang="en-US" altLang="ko-KR" sz="14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4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ko-KR" sz="1400" dirty="0"/>
              </a:p>
              <a:p>
                <a:pPr lvl="1">
                  <a:lnSpc>
                    <a:spcPct val="150000"/>
                  </a:lnSpc>
                </a:pPr>
                <a:endParaRPr kumimoji="1" lang="ko-Kore-KR" altLang="en-US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55CA9B-4BE6-BD46-B04C-DFD06DE16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416"/>
                <a:ext cx="8104640" cy="5090547"/>
              </a:xfr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E413AFE-25C7-EA44-9B35-CD6714AB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040" y="1382917"/>
            <a:ext cx="3172960" cy="40921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C8707A-2CE5-7648-AFA4-AF6CB4AE142B}"/>
              </a:ext>
            </a:extLst>
          </p:cNvPr>
          <p:cNvSpPr/>
          <p:nvPr/>
        </p:nvSpPr>
        <p:spPr>
          <a:xfrm>
            <a:off x="9019040" y="2954867"/>
            <a:ext cx="3096760" cy="15832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502C7D-AF7F-FB4F-A277-65D02008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924" y="1315568"/>
            <a:ext cx="3280410" cy="160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586C52-7820-4344-986F-4C26C9B81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167" y="4203700"/>
            <a:ext cx="2902015" cy="3344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59970B-9281-1548-80EB-B600D2642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467" y="5172056"/>
            <a:ext cx="3335867" cy="8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298</Words>
  <Application>Microsoft Macintosh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Embedding</vt:lpstr>
      <vt:lpstr>Local Transformer Layer</vt:lpstr>
      <vt:lpstr>Global Transformer Layer</vt:lpstr>
      <vt:lpstr>Global Transformer Layer: multi-head pooling</vt:lpstr>
      <vt:lpstr>Global Transformer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8</cp:revision>
  <dcterms:created xsi:type="dcterms:W3CDTF">2021-05-24T01:58:33Z</dcterms:created>
  <dcterms:modified xsi:type="dcterms:W3CDTF">2021-05-24T11:18:21Z</dcterms:modified>
</cp:coreProperties>
</file>