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Jneq5MV8tEnAMm6BA9znxPjmY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719"/>
  </p:normalViewPr>
  <p:slideViewPr>
    <p:cSldViewPr snapToGrid="0" snapToObjects="1">
      <p:cViewPr varScale="1">
        <p:scale>
          <a:sx n="106" d="100"/>
          <a:sy n="10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786f69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b6786f69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6786f69f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b6786f69f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6786f69f9_0_1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b6786f69f9_0_1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b6786f69f9_0_1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b6786f69f9_0_1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b6786f69f9_0_1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786f69f9_0_1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b6786f69f9_0_1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b6786f69f9_0_1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b6786f69f9_0_1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b6786f69f9_0_1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786f69f9_0_18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b6786f69f9_0_18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b6786f69f9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b6786f69f9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b6786f69f9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786f69f9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b6786f69f9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b6786f69f9_0_1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b6786f69f9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b6786f69f9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b6786f69f9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786f69f9_0_19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b6786f69f9_0_19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b6786f69f9_0_19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b6786f69f9_0_19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b6786f69f9_0_19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b6786f69f9_0_1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b6786f69f9_0_1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b6786f69f9_0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786f69f9_0_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b6786f69f9_0_2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b6786f69f9_0_2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b6786f69f9_0_2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786f69f9_0_2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b6786f69f9_0_2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b6786f69f9_0_2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786f69f9_0_2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b6786f69f9_0_2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b6786f69f9_0_2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b6786f69f9_0_2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b6786f69f9_0_2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b6786f69f9_0_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786f69f9_0_2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b6786f69f9_0_2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b6786f69f9_0_2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b6786f69f9_0_2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b6786f69f9_0_2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b6786f69f9_0_2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6786f69f9_0_2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b6786f69f9_0_23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b6786f69f9_0_2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b6786f69f9_0_2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b6786f69f9_0_2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786f69f9_0_23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b6786f69f9_0_23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b6786f69f9_0_2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b6786f69f9_0_2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b6786f69f9_0_2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6786f69f9_0_1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b6786f69f9_0_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b6786f69f9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b6786f69f9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b6786f69f9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21052</a:t>
            </a:r>
            <a:r>
              <a:rPr lang="en-US" altLang="ko-KR" dirty="0"/>
              <a:t>8</a:t>
            </a:r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6786f69f9_0_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59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/>
              <a:t>Hierarchical Transformers for Multi-Document Summarization(2019)</a:t>
            </a:r>
            <a:endParaRPr sz="3200" dirty="0"/>
          </a:p>
        </p:txBody>
      </p:sp>
      <p:pic>
        <p:nvPicPr>
          <p:cNvPr id="166" name="Google Shape;166;gb6786f69f9_0_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2843" y="2157196"/>
            <a:ext cx="3866899" cy="32285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3;gb6786f69f9_0_162">
            <a:extLst>
              <a:ext uri="{FF2B5EF4-FFF2-40B4-BE49-F238E27FC236}">
                <a16:creationId xmlns:a16="http://schemas.microsoft.com/office/drawing/2014/main" id="{66BEC745-89AB-264B-AC96-ABB90D10482D}"/>
              </a:ext>
            </a:extLst>
          </p:cNvPr>
          <p:cNvSpPr txBox="1">
            <a:spLocks/>
          </p:cNvSpPr>
          <p:nvPr/>
        </p:nvSpPr>
        <p:spPr>
          <a:xfrm>
            <a:off x="5369858" y="1702965"/>
            <a:ext cx="6615954" cy="503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데이터</a:t>
            </a:r>
            <a:r>
              <a:rPr lang="en-US" altLang="ko-KR" sz="1400" dirty="0"/>
              <a:t>: title T &amp; L</a:t>
            </a:r>
            <a:r>
              <a:rPr lang="ko-KR" altLang="en-US" sz="1400" dirty="0"/>
              <a:t>개의 </a:t>
            </a:r>
            <a:r>
              <a:rPr lang="en-US" altLang="ko-KR" sz="1400" dirty="0"/>
              <a:t>input paragraphs {P1, …, PL}, lead section D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400" dirty="0"/>
              <a:t>source: </a:t>
            </a:r>
            <a:r>
              <a:rPr lang="ko-KR" altLang="en-US" sz="1400" dirty="0"/>
              <a:t>위키피디아 </a:t>
            </a:r>
            <a:r>
              <a:rPr lang="en-US" altLang="ko-KR" sz="1400" dirty="0"/>
              <a:t>title</a:t>
            </a:r>
            <a:r>
              <a:rPr lang="ko-KR" altLang="en-US" sz="1400" dirty="0"/>
              <a:t>을 구글에 검색한 뒤 나오는 </a:t>
            </a:r>
            <a:r>
              <a:rPr lang="en-US" altLang="ko-KR" sz="1400" dirty="0"/>
              <a:t>top-10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매우 길기 때문에</a:t>
            </a:r>
            <a:r>
              <a:rPr lang="en-US" altLang="ko-KR" sz="1400" dirty="0"/>
              <a:t> line-break</a:t>
            </a:r>
            <a:r>
              <a:rPr lang="ko-KR" altLang="en-US" sz="1400" dirty="0"/>
              <a:t>마다 </a:t>
            </a:r>
            <a:r>
              <a:rPr lang="en-US" altLang="ko-KR" sz="1400" dirty="0"/>
              <a:t>paragraph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나눠줌</a:t>
            </a: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400" dirty="0"/>
              <a:t>target: </a:t>
            </a:r>
            <a:r>
              <a:rPr lang="ko-KR" altLang="en-US" sz="1400" dirty="0"/>
              <a:t>위키피디아 첫 섹션</a:t>
            </a: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altLang="ko-KR" sz="1400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 프레임워크</a:t>
            </a: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먼저 </a:t>
            </a:r>
            <a:r>
              <a:rPr lang="en-US" altLang="ko-KR" sz="1400" dirty="0"/>
              <a:t>L’-best</a:t>
            </a:r>
            <a:r>
              <a:rPr lang="ko-KR" altLang="en-US" sz="1400" dirty="0"/>
              <a:t>개의 </a:t>
            </a:r>
            <a:r>
              <a:rPr lang="en-US" altLang="ko-KR" sz="1400" dirty="0"/>
              <a:t>paragraph</a:t>
            </a:r>
            <a:r>
              <a:rPr lang="ko-KR" altLang="en-US" sz="1400" dirty="0"/>
              <a:t>에 대한 랭킹을 매김</a:t>
            </a:r>
            <a:endParaRPr lang="en-US" altLang="ko-KR" sz="1400" dirty="0"/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400" dirty="0"/>
              <a:t>그런 다음 이를 인코더</a:t>
            </a:r>
            <a:r>
              <a:rPr lang="en-US" altLang="ko-KR" sz="1400" dirty="0"/>
              <a:t>-</a:t>
            </a:r>
            <a:r>
              <a:rPr lang="ko-KR" altLang="en-US" sz="1400" dirty="0" err="1"/>
              <a:t>디코더</a:t>
            </a:r>
            <a:r>
              <a:rPr lang="ko-KR" altLang="en-US" sz="1400" dirty="0"/>
              <a:t> 모델에 입력</a:t>
            </a:r>
            <a:endParaRPr lang="en-US" altLang="ko-KR" sz="1400" dirty="0"/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400" dirty="0"/>
              <a:t>TransformerInterEncoder:</a:t>
            </a:r>
            <a:r>
              <a:rPr lang="ko-KR" altLang="en-US" sz="1400" dirty="0"/>
              <a:t> 이 논문에서 새로 제안</a:t>
            </a:r>
            <a:endParaRPr lang="en-US" altLang="ko-KR" sz="1400" dirty="0"/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400" dirty="0" err="1"/>
              <a:t>TransformerDecoder</a:t>
            </a:r>
            <a:r>
              <a:rPr lang="en-US" altLang="ko-KR" sz="1400" dirty="0"/>
              <a:t>:</a:t>
            </a:r>
            <a:r>
              <a:rPr lang="ko-KR" altLang="en-US" sz="1400" dirty="0"/>
              <a:t> 기존 트랜스포머 </a:t>
            </a:r>
            <a:r>
              <a:rPr lang="ko-KR" altLang="en-US" sz="1400" dirty="0" err="1"/>
              <a:t>디코더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/>
          </a:p>
          <a:p>
            <a:pPr marL="1143000" lvl="2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6561C-7E82-CC49-9596-53210A7CB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60" t="19303" r="17689" b="33355"/>
          <a:stretch/>
        </p:blipFill>
        <p:spPr>
          <a:xfrm>
            <a:off x="6968339" y="3076775"/>
            <a:ext cx="4317357" cy="1404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6786f69f9_0_1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Summarizer</a:t>
            </a:r>
            <a:endParaRPr/>
          </a:p>
        </p:txBody>
      </p:sp>
      <p:pic>
        <p:nvPicPr>
          <p:cNvPr id="174" name="Google Shape;174;gb6786f69f9_0_162"/>
          <p:cNvPicPr preferRelativeResize="0"/>
          <p:nvPr/>
        </p:nvPicPr>
        <p:blipFill rotWithShape="1">
          <a:blip r:embed="rId3">
            <a:alphaModFix/>
          </a:blip>
          <a:srcRect l="52985" b="38574"/>
          <a:stretch/>
        </p:blipFill>
        <p:spPr>
          <a:xfrm>
            <a:off x="9167429" y="2083443"/>
            <a:ext cx="2139790" cy="223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65F17D-4E2E-5B4B-8CE7-FE75D2DB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44" y="1675154"/>
            <a:ext cx="8094916" cy="4855580"/>
          </a:xfrm>
          <a:prstGeom prst="rect">
            <a:avLst/>
          </a:prstGeom>
        </p:spPr>
      </p:pic>
      <p:sp>
        <p:nvSpPr>
          <p:cNvPr id="173" name="Google Shape;173;gb6786f69f9_0_162"/>
          <p:cNvSpPr txBox="1">
            <a:spLocks noGrp="1"/>
          </p:cNvSpPr>
          <p:nvPr>
            <p:ph type="body" idx="1"/>
          </p:nvPr>
        </p:nvSpPr>
        <p:spPr>
          <a:xfrm>
            <a:off x="8426369" y="4995358"/>
            <a:ext cx="3621911" cy="172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 err="1"/>
              <a:t>임베딩</a:t>
            </a:r>
            <a:r>
              <a:rPr lang="en-US" sz="1400" dirty="0"/>
              <a:t> </a:t>
            </a:r>
            <a:r>
              <a:rPr lang="en-US" sz="1400" dirty="0" err="1"/>
              <a:t>레이어</a:t>
            </a:r>
            <a:endParaRPr sz="14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/>
              <a:t>TransformerInterEncoder</a:t>
            </a:r>
            <a:endParaRPr sz="14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 err="1"/>
              <a:t>TransformerDecoder</a:t>
            </a:r>
            <a:endParaRPr sz="14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/>
              <a:t>generator: </a:t>
            </a:r>
            <a:r>
              <a:rPr lang="en-US" sz="1400" dirty="0" err="1"/>
              <a:t>decoder의</a:t>
            </a:r>
            <a:r>
              <a:rPr lang="en-US" sz="1400" dirty="0"/>
              <a:t> hidden </a:t>
            </a:r>
            <a:r>
              <a:rPr lang="en-US" sz="1400" dirty="0" err="1"/>
              <a:t>state를</a:t>
            </a:r>
            <a:r>
              <a:rPr lang="en-US" sz="1400" dirty="0"/>
              <a:t> </a:t>
            </a:r>
            <a:r>
              <a:rPr lang="en-US" sz="1400" dirty="0" err="1"/>
              <a:t>받아</a:t>
            </a:r>
            <a:r>
              <a:rPr lang="en-US" sz="1400" dirty="0"/>
              <a:t> </a:t>
            </a:r>
            <a:r>
              <a:rPr lang="en-US" sz="1400" dirty="0" err="1"/>
              <a:t>logsoftmax를</a:t>
            </a:r>
            <a:r>
              <a:rPr lang="en-US" sz="1400" dirty="0"/>
              <a:t> </a:t>
            </a:r>
            <a:r>
              <a:rPr lang="en-US" sz="1400" dirty="0" err="1"/>
              <a:t>이용해</a:t>
            </a:r>
            <a:r>
              <a:rPr lang="en-US" sz="1400" dirty="0"/>
              <a:t> </a:t>
            </a:r>
            <a:r>
              <a:rPr lang="en-US" sz="1400" dirty="0" err="1"/>
              <a:t>생성</a:t>
            </a:r>
            <a:endParaRPr sz="1400" dirty="0"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Transformer Layer</a:t>
            </a:r>
            <a:endParaRPr/>
          </a:p>
        </p:txBody>
      </p:sp>
      <p:sp>
        <p:nvSpPr>
          <p:cNvPr id="180" name="Google Shape;18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1609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각 paragraph 내의 토큰들을 인코딩</a:t>
            </a: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기존의 vanilla transformer 레이어와 동일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두가지 sub-layer로 구성(Layer-Norm: layer normalization)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MHAtt: multi-head attention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FFN: two-layer feed-forward network w/ ReLU</a:t>
            </a:r>
            <a:endParaRPr sz="1600"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746" y="2924145"/>
            <a:ext cx="4092166" cy="7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" descr="What is a Transformer?. An Introduction to Transformers and… | by Maxime |  Inside Machine learning | Medium"/>
          <p:cNvPicPr preferRelativeResize="0"/>
          <p:nvPr/>
        </p:nvPicPr>
        <p:blipFill rotWithShape="1">
          <a:blip r:embed="rId4">
            <a:alphaModFix/>
          </a:blip>
          <a:srcRect l="12800" t="30370" r="51042" b="7059"/>
          <a:stretch/>
        </p:blipFill>
        <p:spPr>
          <a:xfrm>
            <a:off x="9252640" y="365125"/>
            <a:ext cx="2589291" cy="545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173" y="4635950"/>
            <a:ext cx="6071467" cy="1793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Global Transformer Layer</a:t>
            </a:r>
            <a:endParaRPr sz="4000"/>
          </a:p>
        </p:txBody>
      </p:sp>
      <p:sp>
        <p:nvSpPr>
          <p:cNvPr id="189" name="Google Shape;189;p4"/>
          <p:cNvSpPr txBox="1">
            <a:spLocks noGrp="1"/>
          </p:cNvSpPr>
          <p:nvPr>
            <p:ph type="body" idx="1"/>
          </p:nvPr>
        </p:nvSpPr>
        <p:spPr>
          <a:xfrm>
            <a:off x="838200" y="1113100"/>
            <a:ext cx="81870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multiple </a:t>
            </a:r>
            <a:r>
              <a:rPr lang="en-US" sz="1400" dirty="0" err="1"/>
              <a:t>paragraph들</a:t>
            </a:r>
            <a:r>
              <a:rPr lang="en-US" sz="1400" dirty="0"/>
              <a:t> </a:t>
            </a:r>
            <a:r>
              <a:rPr lang="en-US" sz="1400" dirty="0" err="1"/>
              <a:t>사이</a:t>
            </a:r>
            <a:r>
              <a:rPr lang="en-US" sz="1400" dirty="0"/>
              <a:t> </a:t>
            </a:r>
            <a:r>
              <a:rPr lang="en-US" sz="1400" dirty="0" err="1"/>
              <a:t>정보를</a:t>
            </a:r>
            <a:r>
              <a:rPr lang="en-US" sz="1400" dirty="0"/>
              <a:t> </a:t>
            </a:r>
            <a:r>
              <a:rPr lang="en-US" sz="1400" dirty="0" err="1"/>
              <a:t>교환하기</a:t>
            </a:r>
            <a:r>
              <a:rPr lang="en-US" sz="1400" dirty="0"/>
              <a:t> </a:t>
            </a:r>
            <a:r>
              <a:rPr lang="en-US" sz="1400" dirty="0" err="1"/>
              <a:t>위해</a:t>
            </a:r>
            <a:r>
              <a:rPr lang="en-US" sz="1400" dirty="0"/>
              <a:t> </a:t>
            </a:r>
            <a:r>
              <a:rPr lang="en-US" sz="1400" dirty="0" err="1"/>
              <a:t>사용</a:t>
            </a:r>
            <a:endParaRPr sz="1400"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과정</a:t>
            </a:r>
            <a:endParaRPr sz="14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multi-head pooling: </a:t>
            </a:r>
            <a:r>
              <a:rPr lang="en-US" sz="1400" dirty="0" err="1"/>
              <a:t>각자</a:t>
            </a:r>
            <a:r>
              <a:rPr lang="en-US" sz="1400" dirty="0"/>
              <a:t> </a:t>
            </a:r>
            <a:r>
              <a:rPr lang="en-US" sz="1400" dirty="0" err="1"/>
              <a:t>다른</a:t>
            </a:r>
            <a:r>
              <a:rPr lang="en-US" sz="1400" dirty="0"/>
              <a:t> </a:t>
            </a:r>
            <a:r>
              <a:rPr lang="en-US" sz="1400" dirty="0" err="1"/>
              <a:t>head가</a:t>
            </a:r>
            <a:r>
              <a:rPr lang="en-US" sz="1400" dirty="0"/>
              <a:t> </a:t>
            </a:r>
            <a:r>
              <a:rPr lang="en-US" sz="1400" dirty="0" err="1"/>
              <a:t>paragraph를</a:t>
            </a:r>
            <a:r>
              <a:rPr lang="en-US" sz="1400" dirty="0"/>
              <a:t> </a:t>
            </a:r>
            <a:r>
              <a:rPr lang="en-US" sz="1400" dirty="0" err="1"/>
              <a:t>다른</a:t>
            </a:r>
            <a:r>
              <a:rPr lang="en-US" sz="1400" dirty="0"/>
              <a:t> attention </a:t>
            </a:r>
            <a:r>
              <a:rPr lang="en-US" sz="1400" dirty="0" err="1"/>
              <a:t>weight으로</a:t>
            </a:r>
            <a:r>
              <a:rPr lang="en-US" sz="1400" dirty="0"/>
              <a:t> </a:t>
            </a:r>
            <a:r>
              <a:rPr lang="en-US" sz="1400" dirty="0" err="1"/>
              <a:t>인코딩</a:t>
            </a:r>
            <a:endParaRPr sz="14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inter-paragraph attention: </a:t>
            </a:r>
            <a:r>
              <a:rPr lang="en-US" sz="1400" dirty="0" err="1"/>
              <a:t>각</a:t>
            </a:r>
            <a:r>
              <a:rPr lang="en-US" sz="1400" dirty="0"/>
              <a:t> </a:t>
            </a:r>
            <a:r>
              <a:rPr lang="en-US" sz="1400" dirty="0" err="1"/>
              <a:t>head마다</a:t>
            </a:r>
            <a:r>
              <a:rPr lang="en-US" sz="1400" dirty="0"/>
              <a:t> </a:t>
            </a:r>
            <a:r>
              <a:rPr lang="en-US" sz="1400" dirty="0" err="1"/>
              <a:t>그</a:t>
            </a:r>
            <a:r>
              <a:rPr lang="en-US" sz="1400" dirty="0"/>
              <a:t> </a:t>
            </a:r>
            <a:r>
              <a:rPr lang="en-US" sz="1400" dirty="0" err="1"/>
              <a:t>head에서</a:t>
            </a:r>
            <a:r>
              <a:rPr lang="en-US" sz="1400" dirty="0"/>
              <a:t> </a:t>
            </a:r>
            <a:r>
              <a:rPr lang="en-US" sz="1400" dirty="0" err="1"/>
              <a:t>계산한</a:t>
            </a:r>
            <a:r>
              <a:rPr lang="en-US" sz="1400" dirty="0"/>
              <a:t> paragraph </a:t>
            </a:r>
            <a:r>
              <a:rPr lang="en-US" sz="1400" dirty="0" err="1"/>
              <a:t>attention들을</a:t>
            </a:r>
            <a:r>
              <a:rPr lang="en-US" sz="1400" dirty="0"/>
              <a:t> </a:t>
            </a:r>
            <a:r>
              <a:rPr lang="en-US" sz="1400" dirty="0" err="1"/>
              <a:t>종합</a:t>
            </a:r>
            <a:endParaRPr sz="1400"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이를</a:t>
            </a:r>
            <a:r>
              <a:rPr lang="en-US" sz="1400" dirty="0"/>
              <a:t> </a:t>
            </a:r>
            <a:r>
              <a:rPr lang="en-US" sz="1400" dirty="0" err="1"/>
              <a:t>통해</a:t>
            </a:r>
            <a:r>
              <a:rPr lang="en-US" sz="1400" dirty="0"/>
              <a:t> </a:t>
            </a:r>
            <a:r>
              <a:rPr lang="en-US" sz="1400" dirty="0" err="1"/>
              <a:t>전체</a:t>
            </a:r>
            <a:r>
              <a:rPr lang="en-US" sz="1400" dirty="0"/>
              <a:t> </a:t>
            </a:r>
            <a:r>
              <a:rPr lang="en-US" sz="1400" dirty="0" err="1"/>
              <a:t>input에</a:t>
            </a:r>
            <a:r>
              <a:rPr lang="en-US" sz="1400" dirty="0"/>
              <a:t> </a:t>
            </a:r>
            <a:r>
              <a:rPr lang="en-US" sz="1400" dirty="0" err="1"/>
              <a:t>대한</a:t>
            </a:r>
            <a:r>
              <a:rPr lang="en-US" sz="1400" dirty="0"/>
              <a:t> </a:t>
            </a:r>
            <a:r>
              <a:rPr lang="en-US" sz="1400" dirty="0" err="1"/>
              <a:t>문맥</a:t>
            </a:r>
            <a:r>
              <a:rPr lang="en-US" sz="1400" dirty="0"/>
              <a:t> </a:t>
            </a:r>
            <a:r>
              <a:rPr lang="en-US" sz="1400" dirty="0" err="1"/>
              <a:t>정보를</a:t>
            </a:r>
            <a:r>
              <a:rPr lang="en-US" sz="1400" dirty="0"/>
              <a:t> </a:t>
            </a:r>
            <a:r>
              <a:rPr lang="en-US" sz="1400" dirty="0" err="1"/>
              <a:t>포착</a:t>
            </a:r>
            <a:endParaRPr sz="1400" dirty="0"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/>
              <a:t>concatenate context vectors</a:t>
            </a:r>
            <a:endParaRPr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linear하게</a:t>
            </a:r>
            <a:r>
              <a:rPr lang="en-US" sz="1400" dirty="0"/>
              <a:t> </a:t>
            </a:r>
            <a:r>
              <a:rPr lang="en-US" sz="1400" dirty="0" err="1"/>
              <a:t>변형한</a:t>
            </a:r>
            <a:r>
              <a:rPr lang="en-US" sz="1400" dirty="0"/>
              <a:t> </a:t>
            </a:r>
            <a:r>
              <a:rPr lang="en-US" sz="1400" dirty="0" err="1"/>
              <a:t>다음</a:t>
            </a:r>
            <a:endParaRPr sz="1400" dirty="0"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각</a:t>
            </a:r>
            <a:r>
              <a:rPr lang="en-US" sz="1400" dirty="0"/>
              <a:t> </a:t>
            </a:r>
            <a:r>
              <a:rPr lang="en-US" sz="1400" dirty="0" err="1"/>
              <a:t>토큰</a:t>
            </a:r>
            <a:r>
              <a:rPr lang="en-US" sz="1400" dirty="0"/>
              <a:t> </a:t>
            </a:r>
            <a:r>
              <a:rPr lang="en-US" sz="1400" dirty="0" err="1"/>
              <a:t>벡터에</a:t>
            </a:r>
            <a:r>
              <a:rPr lang="en-US" sz="1400" dirty="0"/>
              <a:t> </a:t>
            </a:r>
            <a:r>
              <a:rPr lang="en-US" sz="1400" dirty="0" err="1"/>
              <a:t>추가하고feed</a:t>
            </a:r>
            <a:r>
              <a:rPr lang="en-US" sz="1400" dirty="0"/>
              <a:t>-forward </a:t>
            </a:r>
            <a:r>
              <a:rPr lang="en-US" sz="1400" dirty="0" err="1"/>
              <a:t>레이어로</a:t>
            </a:r>
            <a:r>
              <a:rPr lang="en-US" sz="1400" dirty="0"/>
              <a:t> </a:t>
            </a:r>
            <a:r>
              <a:rPr lang="en-US" sz="1400" dirty="0" err="1"/>
              <a:t>전달해</a:t>
            </a:r>
            <a:r>
              <a:rPr lang="en-US" sz="1400" dirty="0"/>
              <a:t> </a:t>
            </a:r>
            <a:r>
              <a:rPr lang="en-US" sz="1400" dirty="0" err="1"/>
              <a:t>각</a:t>
            </a:r>
            <a:r>
              <a:rPr lang="en-US" sz="1400" dirty="0"/>
              <a:t> </a:t>
            </a:r>
            <a:r>
              <a:rPr lang="en-US" sz="1400" dirty="0" err="1"/>
              <a:t>토큰에</a:t>
            </a:r>
            <a:r>
              <a:rPr lang="en-US" sz="1400" dirty="0"/>
              <a:t> </a:t>
            </a:r>
            <a:r>
              <a:rPr lang="en-US" sz="1400" dirty="0" err="1"/>
              <a:t>대한</a:t>
            </a:r>
            <a:r>
              <a:rPr lang="en-US" sz="1400" dirty="0"/>
              <a:t> global information </a:t>
            </a:r>
            <a:r>
              <a:rPr lang="en-US" sz="1400" dirty="0" err="1"/>
              <a:t>업데이트</a:t>
            </a:r>
            <a:endParaRPr sz="1400" dirty="0"/>
          </a:p>
          <a:p>
            <a:pPr marL="1143000" lvl="2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685800" lvl="1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9890" y="591242"/>
            <a:ext cx="3172960" cy="4092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6523" y="4494270"/>
            <a:ext cx="6068667" cy="22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/>
          <p:nvPr/>
        </p:nvSpPr>
        <p:spPr>
          <a:xfrm>
            <a:off x="3404250" y="5531925"/>
            <a:ext cx="5433000" cy="405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1527950" y="1966350"/>
            <a:ext cx="1520100" cy="298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1527950" y="2392875"/>
            <a:ext cx="2004900" cy="298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3404250" y="5937525"/>
            <a:ext cx="5433000" cy="298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404250" y="6236325"/>
            <a:ext cx="5433000" cy="4989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1527950" y="3139450"/>
            <a:ext cx="2272200" cy="2988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Global Transformer Layer: multi-head pooling</a:t>
            </a:r>
            <a:endParaRPr sz="4000"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6188" y="4141343"/>
            <a:ext cx="2318379" cy="1155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>
            <a:spLocks noGrp="1"/>
          </p:cNvSpPr>
          <p:nvPr>
            <p:ph type="body" idx="1"/>
          </p:nvPr>
        </p:nvSpPr>
        <p:spPr>
          <a:xfrm>
            <a:off x="838200" y="1086416"/>
            <a:ext cx="8180840" cy="50905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19040" y="1382917"/>
            <a:ext cx="3172960" cy="409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8365" y="5475083"/>
            <a:ext cx="2700510" cy="514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/>
          <p:nvPr/>
        </p:nvSpPr>
        <p:spPr>
          <a:xfrm>
            <a:off x="9144000" y="4354717"/>
            <a:ext cx="1249378" cy="49794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0729111" y="4354717"/>
            <a:ext cx="1249378" cy="49794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871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Global Transformer Layer</a:t>
            </a:r>
            <a:endParaRPr sz="4000"/>
          </a:p>
        </p:txBody>
      </p:sp>
      <p:sp>
        <p:nvSpPr>
          <p:cNvPr id="214" name="Google Shape;214;p6"/>
          <p:cNvSpPr txBox="1">
            <a:spLocks noGrp="1"/>
          </p:cNvSpPr>
          <p:nvPr>
            <p:ph type="body" idx="1"/>
          </p:nvPr>
        </p:nvSpPr>
        <p:spPr>
          <a:xfrm>
            <a:off x="838200" y="1253516"/>
            <a:ext cx="8104500" cy="509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 </a:t>
            </a:r>
            <a:endParaRPr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42690" y="2156242"/>
            <a:ext cx="3172960" cy="40921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/>
          <p:nvPr/>
        </p:nvSpPr>
        <p:spPr>
          <a:xfrm>
            <a:off x="8942690" y="3728192"/>
            <a:ext cx="3096900" cy="15834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0450" y="143601"/>
            <a:ext cx="3385199" cy="16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44992" y="4433100"/>
            <a:ext cx="2902015" cy="33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5197" y="5238620"/>
            <a:ext cx="2264900" cy="5896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/>
          <p:nvPr/>
        </p:nvSpPr>
        <p:spPr>
          <a:xfrm>
            <a:off x="8942690" y="2080042"/>
            <a:ext cx="3096900" cy="1583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AD12E-AA6D-7A42-B918-E380882C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5E1541-2039-DD42-8236-AB07C028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57" y="1690688"/>
            <a:ext cx="6889318" cy="40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215</Words>
  <Application>Microsoft Macintosh PowerPoint</Application>
  <PresentationFormat>와이드스크린</PresentationFormat>
  <Paragraphs>43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NanumSquareOTF_ac</vt:lpstr>
      <vt:lpstr>Arial</vt:lpstr>
      <vt:lpstr>Calibri</vt:lpstr>
      <vt:lpstr>Office 테마</vt:lpstr>
      <vt:lpstr>Office 테마</vt:lpstr>
      <vt:lpstr>210528</vt:lpstr>
      <vt:lpstr>Hierarchical Transformers for Multi-Document Summarization(2019)</vt:lpstr>
      <vt:lpstr>Summarizer</vt:lpstr>
      <vt:lpstr>Local Transformer Layer</vt:lpstr>
      <vt:lpstr>Global Transformer Layer</vt:lpstr>
      <vt:lpstr>Global Transformer Layer: multi-head pooling</vt:lpstr>
      <vt:lpstr>Global Transformer Layer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210525</dc:title>
  <dc:creator>BaeHyun Jin</dc:creator>
  <cp:lastModifiedBy>BaeHyun Jin</cp:lastModifiedBy>
  <cp:revision>9</cp:revision>
  <dcterms:created xsi:type="dcterms:W3CDTF">2021-05-24T01:58:33Z</dcterms:created>
  <dcterms:modified xsi:type="dcterms:W3CDTF">2021-05-27T09:02:05Z</dcterms:modified>
</cp:coreProperties>
</file>