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1" r:id="rId4"/>
    <p:sldId id="262" r:id="rId5"/>
    <p:sldId id="263" r:id="rId6"/>
    <p:sldId id="264" r:id="rId7"/>
    <p:sldId id="265" r:id="rId8"/>
    <p:sldId id="258"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81" r:id="rId22"/>
    <p:sldId id="280" r:id="rId23"/>
    <p:sldId id="279" r:id="rId24"/>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1"/>
    <p:restoredTop sz="79819"/>
  </p:normalViewPr>
  <p:slideViewPr>
    <p:cSldViewPr snapToGrid="0" snapToObjects="1">
      <p:cViewPr>
        <p:scale>
          <a:sx n="109" d="100"/>
          <a:sy n="109" d="100"/>
        </p:scale>
        <p:origin x="9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75FA8-A033-764A-B123-DA767C025A3E}" type="datetimeFigureOut">
              <a:rPr kumimoji="1" lang="ko-Kore-KR" altLang="en-US" smtClean="0"/>
              <a:t>2020. 11. 12.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E130D-01DA-224A-BB3B-A7956D356C1E}" type="slidenum">
              <a:rPr kumimoji="1" lang="ko-Kore-KR" altLang="en-US" smtClean="0"/>
              <a:t>‹#›</a:t>
            </a:fld>
            <a:endParaRPr kumimoji="1" lang="ko-Kore-KR" altLang="en-US"/>
          </a:p>
        </p:txBody>
      </p:sp>
    </p:spTree>
    <p:extLst>
      <p:ext uri="{BB962C8B-B14F-4D97-AF65-F5344CB8AC3E}">
        <p14:creationId xmlns:p14="http://schemas.microsoft.com/office/powerpoint/2010/main" val="3153313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https://</a:t>
            </a:r>
            <a:r>
              <a:rPr kumimoji="1" lang="en" altLang="ko-Kore-KR" dirty="0" err="1"/>
              <a:t>dl.acm.org</a:t>
            </a:r>
            <a:r>
              <a:rPr kumimoji="1" lang="en" altLang="ko-Kore-KR" dirty="0"/>
              <a:t>/</a:t>
            </a:r>
            <a:r>
              <a:rPr kumimoji="1" lang="en" altLang="ko-Kore-KR" dirty="0" err="1"/>
              <a:t>doi</a:t>
            </a:r>
            <a:r>
              <a:rPr kumimoji="1" lang="en" altLang="ko-Kore-KR" dirty="0"/>
              <a:t>/pdf/10.1145/3395027.3419579</a:t>
            </a:r>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2</a:t>
            </a:fld>
            <a:endParaRPr kumimoji="1" lang="ko-Kore-KR" altLang="en-US"/>
          </a:p>
        </p:txBody>
      </p:sp>
    </p:spTree>
    <p:extLst>
      <p:ext uri="{BB962C8B-B14F-4D97-AF65-F5344CB8AC3E}">
        <p14:creationId xmlns:p14="http://schemas.microsoft.com/office/powerpoint/2010/main" val="42676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http://</a:t>
            </a:r>
            <a:r>
              <a:rPr kumimoji="1" lang="en" altLang="ko-Kore-KR" dirty="0" err="1"/>
              <a:t>nlpprogress.com</a:t>
            </a:r>
            <a:r>
              <a:rPr kumimoji="1" lang="en" altLang="ko-Kore-KR" dirty="0"/>
              <a:t>/</a:t>
            </a:r>
            <a:r>
              <a:rPr kumimoji="1" lang="en" altLang="ko-Kore-KR" dirty="0" err="1"/>
              <a:t>english</a:t>
            </a:r>
            <a:r>
              <a:rPr kumimoji="1" lang="en" altLang="ko-Kore-KR" dirty="0"/>
              <a:t>/</a:t>
            </a:r>
            <a:r>
              <a:rPr kumimoji="1" lang="en" altLang="ko-Kore-KR" dirty="0" err="1"/>
              <a:t>summarization.html</a:t>
            </a:r>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3</a:t>
            </a:fld>
            <a:endParaRPr kumimoji="1" lang="ko-Kore-KR" altLang="en-US"/>
          </a:p>
        </p:txBody>
      </p:sp>
    </p:spTree>
    <p:extLst>
      <p:ext uri="{BB962C8B-B14F-4D97-AF65-F5344CB8AC3E}">
        <p14:creationId xmlns:p14="http://schemas.microsoft.com/office/powerpoint/2010/main" val="407566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a:t>
            </a:r>
            <a:r>
              <a:rPr lang="en" altLang="ko-Kore-KR" dirty="0" err="1"/>
              <a:t>summary_text</a:t>
            </a:r>
            <a:r>
              <a:rPr lang="en" altLang="ko-Kore-KR" dirty="0"/>
              <a:t>': "U.S. futures rose and Asia markets were mostly higher on Wednesday. Many investors took forecasts of a so-called ''blue wave'' of Democratic Party wins as a signal that the economy might soon get a big, fresh infusion of help. But with the race too close to call, analysts said they might be reassured by the prospect for a continuation of Trump's pro-market stance."}]</a:t>
            </a:r>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17</a:t>
            </a:fld>
            <a:endParaRPr kumimoji="1" lang="ko-Kore-KR" altLang="en-US"/>
          </a:p>
        </p:txBody>
      </p:sp>
    </p:spTree>
    <p:extLst>
      <p:ext uri="{BB962C8B-B14F-4D97-AF65-F5344CB8AC3E}">
        <p14:creationId xmlns:p14="http://schemas.microsoft.com/office/powerpoint/2010/main" val="208744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18</a:t>
            </a:fld>
            <a:endParaRPr kumimoji="1" lang="ko-Kore-KR" altLang="en-US"/>
          </a:p>
        </p:txBody>
      </p:sp>
    </p:spTree>
    <p:extLst>
      <p:ext uri="{BB962C8B-B14F-4D97-AF65-F5344CB8AC3E}">
        <p14:creationId xmlns:p14="http://schemas.microsoft.com/office/powerpoint/2010/main" val="334980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19</a:t>
            </a:fld>
            <a:endParaRPr kumimoji="1" lang="ko-Kore-KR" altLang="en-US"/>
          </a:p>
        </p:txBody>
      </p:sp>
    </p:spTree>
    <p:extLst>
      <p:ext uri="{BB962C8B-B14F-4D97-AF65-F5344CB8AC3E}">
        <p14:creationId xmlns:p14="http://schemas.microsoft.com/office/powerpoint/2010/main" val="378146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single-modal</a:t>
            </a:r>
            <a:r>
              <a:rPr kumimoji="1" lang="ko-Kore-KR" altLang="en-US" dirty="0"/>
              <a:t>한 토픽</a:t>
            </a:r>
            <a:endParaRPr kumimoji="1" lang="en-US" altLang="ko-Kore-KR" dirty="0"/>
          </a:p>
          <a:p>
            <a:r>
              <a:rPr kumimoji="1" lang="en-US" altLang="ko-Kore-KR" dirty="0"/>
              <a:t>multi-modal</a:t>
            </a:r>
            <a:r>
              <a:rPr kumimoji="1" lang="ko-Kore-KR" altLang="en-US" dirty="0"/>
              <a:t>한 토픽</a:t>
            </a:r>
            <a:endParaRPr kumimoji="1" lang="en-US" altLang="ko-Kore-KR" dirty="0"/>
          </a:p>
          <a:p>
            <a:endParaRPr kumimoji="1" lang="en-US" altLang="ko-Kore-KR" dirty="0"/>
          </a:p>
          <a:p>
            <a:r>
              <a:rPr kumimoji="1" lang="ko-Kore-KR" altLang="en-US" dirty="0"/>
              <a:t>어떻게 고려하는지</a:t>
            </a:r>
            <a:endParaRPr kumimoji="1" lang="en-US" altLang="ko-Kore-KR" dirty="0"/>
          </a:p>
          <a:p>
            <a:r>
              <a:rPr kumimoji="1" lang="ko-Kore-KR" altLang="en-US" dirty="0"/>
              <a:t>소설 </a:t>
            </a:r>
            <a:r>
              <a:rPr kumimoji="1" lang="en-US" altLang="ko-Kore-KR" dirty="0"/>
              <a:t>-</a:t>
            </a:r>
            <a:r>
              <a:rPr kumimoji="1" lang="en-US" altLang="ko-KR" dirty="0"/>
              <a:t>&gt; multi modal </a:t>
            </a:r>
            <a:r>
              <a:rPr kumimoji="1" lang="ko-KR" altLang="en-US" dirty="0"/>
              <a:t>염두에 두고 요약해야</a:t>
            </a:r>
            <a:endParaRPr kumimoji="1" lang="en-US" altLang="ko-KR" dirty="0"/>
          </a:p>
          <a:p>
            <a:endParaRPr kumimoji="1" lang="en-US" altLang="ko-Kore-KR" dirty="0"/>
          </a:p>
          <a:p>
            <a:pPr marL="228600" indent="-228600">
              <a:buAutoNum type="arabicParenR"/>
            </a:pPr>
            <a:r>
              <a:rPr kumimoji="1" lang="ko-KR" altLang="en-US" dirty="0"/>
              <a:t>한글에 대해서 접근</a:t>
            </a:r>
            <a:endParaRPr kumimoji="1" lang="en-US" altLang="ko-KR" dirty="0"/>
          </a:p>
          <a:p>
            <a:pPr marL="228600" indent="-228600">
              <a:buAutoNum type="arabicParenR"/>
            </a:pPr>
            <a:r>
              <a:rPr kumimoji="1" lang="ko-Kore-KR" altLang="en-US" dirty="0"/>
              <a:t>긴 문장에 대해 접근</a:t>
            </a:r>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20</a:t>
            </a:fld>
            <a:endParaRPr kumimoji="1" lang="ko-Kore-KR" altLang="en-US"/>
          </a:p>
        </p:txBody>
      </p:sp>
    </p:spTree>
    <p:extLst>
      <p:ext uri="{BB962C8B-B14F-4D97-AF65-F5344CB8AC3E}">
        <p14:creationId xmlns:p14="http://schemas.microsoft.com/office/powerpoint/2010/main" val="10161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single-modal</a:t>
            </a:r>
            <a:r>
              <a:rPr kumimoji="1" lang="ko-Kore-KR" altLang="en-US" dirty="0"/>
              <a:t>한 토픽</a:t>
            </a:r>
            <a:endParaRPr kumimoji="1" lang="en-US" altLang="ko-Kore-KR" dirty="0"/>
          </a:p>
          <a:p>
            <a:r>
              <a:rPr kumimoji="1" lang="en-US" altLang="ko-Kore-KR" dirty="0"/>
              <a:t>multi-modal</a:t>
            </a:r>
            <a:r>
              <a:rPr kumimoji="1" lang="ko-Kore-KR" altLang="en-US" dirty="0"/>
              <a:t>한 토픽</a:t>
            </a:r>
            <a:endParaRPr kumimoji="1" lang="en-US" altLang="ko-Kore-KR" dirty="0"/>
          </a:p>
          <a:p>
            <a:endParaRPr kumimoji="1" lang="en-US" altLang="ko-Kore-KR" dirty="0"/>
          </a:p>
          <a:p>
            <a:r>
              <a:rPr kumimoji="1" lang="ko-Kore-KR" altLang="en-US" dirty="0"/>
              <a:t>어떻게 고려하는지</a:t>
            </a:r>
            <a:endParaRPr kumimoji="1" lang="en-US" altLang="ko-Kore-KR" dirty="0"/>
          </a:p>
          <a:p>
            <a:r>
              <a:rPr kumimoji="1" lang="ko-Kore-KR" altLang="en-US" dirty="0"/>
              <a:t>소설 </a:t>
            </a:r>
            <a:r>
              <a:rPr kumimoji="1" lang="en-US" altLang="ko-Kore-KR" dirty="0"/>
              <a:t>-</a:t>
            </a:r>
            <a:r>
              <a:rPr kumimoji="1" lang="en-US" altLang="ko-KR" dirty="0"/>
              <a:t>&gt; multi modal </a:t>
            </a:r>
            <a:r>
              <a:rPr kumimoji="1" lang="ko-KR" altLang="en-US" dirty="0"/>
              <a:t>염두에 두고 요약해야</a:t>
            </a:r>
            <a:endParaRPr kumimoji="1" lang="en-US" altLang="ko-KR" dirty="0"/>
          </a:p>
          <a:p>
            <a:endParaRPr kumimoji="1" lang="en-US" altLang="ko-Kore-KR" dirty="0"/>
          </a:p>
          <a:p>
            <a:pPr marL="228600" indent="-228600">
              <a:buAutoNum type="arabicParenR"/>
            </a:pPr>
            <a:r>
              <a:rPr kumimoji="1" lang="ko-KR" altLang="en-US" dirty="0"/>
              <a:t>한글에 대해서 접근</a:t>
            </a:r>
            <a:endParaRPr kumimoji="1" lang="en-US" altLang="ko-KR" dirty="0"/>
          </a:p>
          <a:p>
            <a:pPr marL="228600" indent="-228600">
              <a:buAutoNum type="arabicParenR"/>
            </a:pPr>
            <a:r>
              <a:rPr kumimoji="1" lang="ko-Kore-KR" altLang="en-US" dirty="0"/>
              <a:t>긴 문장에 대해 접근</a:t>
            </a:r>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21</a:t>
            </a:fld>
            <a:endParaRPr kumimoji="1" lang="ko-Kore-KR" altLang="en-US"/>
          </a:p>
        </p:txBody>
      </p:sp>
    </p:spTree>
    <p:extLst>
      <p:ext uri="{BB962C8B-B14F-4D97-AF65-F5344CB8AC3E}">
        <p14:creationId xmlns:p14="http://schemas.microsoft.com/office/powerpoint/2010/main" val="10341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419E130D-01DA-224A-BB3B-A7956D356C1E}" type="slidenum">
              <a:rPr kumimoji="1" lang="ko-Kore-KR" altLang="en-US" smtClean="0"/>
              <a:t>23</a:t>
            </a:fld>
            <a:endParaRPr kumimoji="1" lang="ko-Kore-KR" altLang="en-US"/>
          </a:p>
        </p:txBody>
      </p:sp>
    </p:spTree>
    <p:extLst>
      <p:ext uri="{BB962C8B-B14F-4D97-AF65-F5344CB8AC3E}">
        <p14:creationId xmlns:p14="http://schemas.microsoft.com/office/powerpoint/2010/main" val="41271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BFCCDD-E46E-A34B-8682-30C11FA0B6B7}"/>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BC0C9786-E8D9-F341-B63C-43859AAF7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1E97E849-654E-3D45-91DC-69D8B8BDDF02}"/>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AAECC19D-B620-EC44-AB39-E125B7693789}"/>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1B39C473-29F2-D548-BE26-415C3FC32A37}"/>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41816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656267-EBE6-4A42-A847-477E3074153E}"/>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511E8523-179F-0E4C-B00F-FFF2D4BDB407}"/>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ABE6908-C063-234B-A2E4-29D5FC0637BC}"/>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BE441C1E-1217-0B46-95D6-948EC91CA37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64CFB4B7-D1AC-0042-BBDF-EF136A1C2A73}"/>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33633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B58DE89-C6CE-6A4A-8BD9-5C9E9C0F77B8}"/>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2AA14E22-4D80-0E41-9431-CFB226155D01}"/>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735B4F2-8B81-744A-B6FD-DBAC92C90953}"/>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027FFCB6-60A2-0644-9A9D-B3E3B9C0216B}"/>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76F54B11-2039-F547-BB66-48B56D4EE99A}"/>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249341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FEC7E6-32C5-A547-B21E-0EFD9DA2444E}"/>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82900A82-17FE-D745-AF7F-E35B89EC8C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F412FB4-FB88-F044-A64F-08574F2738E5}"/>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B0F8978C-5352-B34C-B33E-18A56BFF06BE}"/>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7E88144D-2B73-F148-8A80-68D4029627B2}"/>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267557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CE5519-5689-2648-9A39-9F01EFF14F93}"/>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96BA9421-A9D3-3946-AA29-589364F81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151413D9-D736-1E45-96F0-FB282E40E1F2}"/>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4A8FD1CB-0E92-1B42-A4D9-91C269998D5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414C6341-DEE0-5E41-95DD-7693D3E1B391}"/>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8152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982546-59ED-934F-BC0E-710F734B73C7}"/>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ACB100FD-C392-A74B-8DB9-5B7471A71059}"/>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D44A5279-092F-714A-BED8-751E653E2415}"/>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7B484675-3D99-9D45-8C00-A8F23D48D02D}"/>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6" name="바닥글 개체 틀 5">
            <a:extLst>
              <a:ext uri="{FF2B5EF4-FFF2-40B4-BE49-F238E27FC236}">
                <a16:creationId xmlns:a16="http://schemas.microsoft.com/office/drawing/2014/main" id="{658CDD5C-FBD4-724E-ACB7-4724FD1BD7EE}"/>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599870FA-0A9C-D144-8E57-3B23CD2C784B}"/>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306129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E13100-9CCE-194E-9D86-1DF633B2EFAF}"/>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22117973-468C-364E-A00B-448F57664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6CF1C4D4-3E1B-FC4E-B166-ED7EF3EED927}"/>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37E06D80-C908-B447-B06C-17A40762B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8F0DA7F9-2CD5-7C42-96C7-F6B1B5F8223C}"/>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49954C0F-0F87-8740-9681-B3034891A821}"/>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8" name="바닥글 개체 틀 7">
            <a:extLst>
              <a:ext uri="{FF2B5EF4-FFF2-40B4-BE49-F238E27FC236}">
                <a16:creationId xmlns:a16="http://schemas.microsoft.com/office/drawing/2014/main" id="{C81AD02F-F86E-1A41-809D-1D56635A20B4}"/>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080907E5-70FB-7F4B-8DFB-E6206DD86938}"/>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30001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963ECC-862A-0C40-85B2-F70922F00D4F}"/>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71D79C84-788E-E444-A7EB-DA7D56C93BB0}"/>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4" name="바닥글 개체 틀 3">
            <a:extLst>
              <a:ext uri="{FF2B5EF4-FFF2-40B4-BE49-F238E27FC236}">
                <a16:creationId xmlns:a16="http://schemas.microsoft.com/office/drawing/2014/main" id="{03D24CF0-78AF-1F40-A169-DA1E7B1228D7}"/>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9BD675DB-95C9-E144-A50B-D0FAA884C24E}"/>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97066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3187836-1CE8-0F43-A7C2-C765D9D4C3B5}"/>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3" name="바닥글 개체 틀 2">
            <a:extLst>
              <a:ext uri="{FF2B5EF4-FFF2-40B4-BE49-F238E27FC236}">
                <a16:creationId xmlns:a16="http://schemas.microsoft.com/office/drawing/2014/main" id="{314FAC54-C630-3C41-8359-CCEF6211E0B3}"/>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C39A30BF-90D7-0B4B-8219-4B7859094CE4}"/>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32778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15571F-C022-2B41-8A30-70271E3AA65A}"/>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97E3DB71-4F34-E248-A02F-85E1AF0BE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BBB841C2-FF52-0B4D-BEE7-80F823131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387E6E1E-BFEE-C444-8F19-294EBC01884F}"/>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6" name="바닥글 개체 틀 5">
            <a:extLst>
              <a:ext uri="{FF2B5EF4-FFF2-40B4-BE49-F238E27FC236}">
                <a16:creationId xmlns:a16="http://schemas.microsoft.com/office/drawing/2014/main" id="{5E0C449D-9253-9D4B-85C7-208348C43EA3}"/>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A3752906-27E8-4A40-BC7B-4EA1883BC248}"/>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358319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0D6A-9D07-5A44-BBE2-8623C036A96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2DCDF062-82C6-8349-B416-477A819CF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340346AE-F33E-9142-9A62-D039F7053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46FEE2FE-8506-F04A-B761-9B15D1052069}"/>
              </a:ext>
            </a:extLst>
          </p:cNvPr>
          <p:cNvSpPr>
            <a:spLocks noGrp="1"/>
          </p:cNvSpPr>
          <p:nvPr>
            <p:ph type="dt" sz="half" idx="10"/>
          </p:nvPr>
        </p:nvSpPr>
        <p:spPr/>
        <p:txBody>
          <a:bodyPr/>
          <a:lstStyle/>
          <a:p>
            <a:fld id="{AA9E0603-A312-4C40-B2EF-FE2E3F5103A6}" type="datetimeFigureOut">
              <a:rPr kumimoji="1" lang="ko-Kore-KR" altLang="en-US" smtClean="0"/>
              <a:t>2020. 11. 12.</a:t>
            </a:fld>
            <a:endParaRPr kumimoji="1" lang="ko-Kore-KR" altLang="en-US"/>
          </a:p>
        </p:txBody>
      </p:sp>
      <p:sp>
        <p:nvSpPr>
          <p:cNvPr id="6" name="바닥글 개체 틀 5">
            <a:extLst>
              <a:ext uri="{FF2B5EF4-FFF2-40B4-BE49-F238E27FC236}">
                <a16:creationId xmlns:a16="http://schemas.microsoft.com/office/drawing/2014/main" id="{0898B87B-34B2-1E47-AF05-2E26941CBA02}"/>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6335EC50-4254-834B-91D2-B79D9CD395BD}"/>
              </a:ext>
            </a:extLst>
          </p:cNvPr>
          <p:cNvSpPr>
            <a:spLocks noGrp="1"/>
          </p:cNvSpPr>
          <p:nvPr>
            <p:ph type="sldNum" sz="quarter" idx="12"/>
          </p:nvPr>
        </p:nvSpPr>
        <p:spPr/>
        <p:txBody>
          <a:body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16497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CB5023A-9383-0844-8547-A09A78ED2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2E98E2BC-A768-4547-8599-9E3811134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A326ACEA-32DB-D144-A03A-7DB212B91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E0603-A312-4C40-B2EF-FE2E3F5103A6}" type="datetimeFigureOut">
              <a:rPr kumimoji="1" lang="ko-Kore-KR" altLang="en-US" smtClean="0"/>
              <a:t>2020. 11. 12.</a:t>
            </a:fld>
            <a:endParaRPr kumimoji="1" lang="ko-Kore-KR" altLang="en-US"/>
          </a:p>
        </p:txBody>
      </p:sp>
      <p:sp>
        <p:nvSpPr>
          <p:cNvPr id="5" name="바닥글 개체 틀 4">
            <a:extLst>
              <a:ext uri="{FF2B5EF4-FFF2-40B4-BE49-F238E27FC236}">
                <a16:creationId xmlns:a16="http://schemas.microsoft.com/office/drawing/2014/main" id="{AE5C8C97-C8A4-0046-8742-EB93B9ED8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D9B62A32-6B8A-2143-98AF-F8E9E9FDC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D6F93-8F85-6E43-AFCE-8774DDFF3A08}" type="slidenum">
              <a:rPr kumimoji="1" lang="ko-Kore-KR" altLang="en-US" smtClean="0"/>
              <a:t>‹#›</a:t>
            </a:fld>
            <a:endParaRPr kumimoji="1" lang="ko-Kore-KR" altLang="en-US"/>
          </a:p>
        </p:txBody>
      </p:sp>
    </p:spTree>
    <p:extLst>
      <p:ext uri="{BB962C8B-B14F-4D97-AF65-F5344CB8AC3E}">
        <p14:creationId xmlns:p14="http://schemas.microsoft.com/office/powerpoint/2010/main" val="146161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c.nist.go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l.acm.org/doi/pdf/10.1145/3395027.3419579" TargetMode="External"/><Relationship Id="rId4" Type="http://schemas.openxmlformats.org/officeDocument/2006/relationships/hyperlink" Target="https://tac.nist.gov/2014/BiomedSum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aclweb.org/anthology/K16-1028"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aclweb.org/anthology/D/D15/D15-1044.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arxiv.org/pdf/1808.08745.pdf"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aihub.or.kr/aidata/8054/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D736C-4CBA-734B-8AA8-04A2E67C4E80}"/>
              </a:ext>
            </a:extLst>
          </p:cNvPr>
          <p:cNvSpPr>
            <a:spLocks noGrp="1"/>
          </p:cNvSpPr>
          <p:nvPr>
            <p:ph type="ctrTitle"/>
          </p:nvPr>
        </p:nvSpPr>
        <p:spPr/>
        <p:txBody>
          <a:bodyPr/>
          <a:lstStyle/>
          <a:p>
            <a:endParaRPr kumimoji="1" lang="ko-Kore-KR" altLang="en-US"/>
          </a:p>
        </p:txBody>
      </p:sp>
      <p:sp>
        <p:nvSpPr>
          <p:cNvPr id="3" name="부제목 2">
            <a:extLst>
              <a:ext uri="{FF2B5EF4-FFF2-40B4-BE49-F238E27FC236}">
                <a16:creationId xmlns:a16="http://schemas.microsoft.com/office/drawing/2014/main" id="{3E3E7971-B2E3-AE40-AF79-6399194B8578}"/>
              </a:ext>
            </a:extLst>
          </p:cNvPr>
          <p:cNvSpPr>
            <a:spLocks noGrp="1"/>
          </p:cNvSpPr>
          <p:nvPr>
            <p:ph type="subTitle" idx="1"/>
          </p:nvPr>
        </p:nvSpPr>
        <p:spPr/>
        <p:txBody>
          <a:bodyPr/>
          <a:lstStyle/>
          <a:p>
            <a:endParaRPr kumimoji="1" lang="ko-Kore-KR" altLang="en-US"/>
          </a:p>
        </p:txBody>
      </p:sp>
    </p:spTree>
    <p:extLst>
      <p:ext uri="{BB962C8B-B14F-4D97-AF65-F5344CB8AC3E}">
        <p14:creationId xmlns:p14="http://schemas.microsoft.com/office/powerpoint/2010/main" val="99460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7"/>
            <a:ext cx="10515600" cy="519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2:</a:t>
            </a:r>
            <a:r>
              <a:rPr kumimoji="1" lang="ko-KR" altLang="en-US" sz="2000" dirty="0"/>
              <a:t> 날씨 뉴스</a:t>
            </a:r>
            <a:endParaRPr kumimoji="1" lang="en-US" altLang="ko-KR" sz="2000" dirty="0"/>
          </a:p>
          <a:p>
            <a:r>
              <a:rPr kumimoji="1" lang="ko-KR" altLang="en-US" sz="1600" dirty="0"/>
              <a:t>원문</a:t>
            </a:r>
            <a:r>
              <a:rPr kumimoji="1" lang="en-US" altLang="ko-KR" sz="1600" dirty="0"/>
              <a:t>:</a:t>
            </a:r>
          </a:p>
          <a:p>
            <a:pPr lvl="1"/>
            <a:r>
              <a:rPr kumimoji="1" lang="en" altLang="ko-Kore-KR" sz="1600" dirty="0">
                <a:highlight>
                  <a:srgbClr val="FFFF00"/>
                </a:highlight>
              </a:rPr>
              <a:t>At least 17 people are dead and more than two million impacted after Typhoon </a:t>
            </a:r>
            <a:r>
              <a:rPr kumimoji="1" lang="en" altLang="ko-Kore-KR" sz="1600" dirty="0" err="1">
                <a:highlight>
                  <a:srgbClr val="FFFF00"/>
                </a:highlight>
              </a:rPr>
              <a:t>Goni</a:t>
            </a:r>
            <a:r>
              <a:rPr kumimoji="1" lang="en" altLang="ko-Kore-KR" sz="1600" dirty="0">
                <a:highlight>
                  <a:srgbClr val="FFFF00"/>
                </a:highlight>
              </a:rPr>
              <a:t>, the world's strongest typhoon this year, swept across the Philippines Sunday, according to the country's emergency agencies.</a:t>
            </a:r>
            <a:br>
              <a:rPr kumimoji="1" lang="en" altLang="ko-Kore-KR" sz="1600" dirty="0">
                <a:highlight>
                  <a:srgbClr val="FFFF00"/>
                </a:highlight>
              </a:rPr>
            </a:br>
            <a:r>
              <a:rPr kumimoji="1" lang="en" altLang="ko-Kore-KR" sz="1600" dirty="0"/>
              <a:t>The typhoon, known locally as Typhoon </a:t>
            </a:r>
            <a:r>
              <a:rPr kumimoji="1" lang="en" altLang="ko-Kore-KR" sz="1600" dirty="0" err="1"/>
              <a:t>Rolly</a:t>
            </a:r>
            <a:r>
              <a:rPr kumimoji="1" lang="en" altLang="ko-Kore-KR" sz="1600" dirty="0"/>
              <a:t>, passed over the south of the country's main island Luzon, causing heavy rainfall, flooding and landslides, before weakening as it skirted the edges of the capital of </a:t>
            </a:r>
            <a:r>
              <a:rPr kumimoji="1" lang="en" altLang="ko-Kore-KR" sz="1600" dirty="0" err="1"/>
              <a:t>Manila.m</a:t>
            </a:r>
            <a:br>
              <a:rPr kumimoji="1" lang="en" altLang="ko-Kore-KR" sz="1600" dirty="0"/>
            </a:br>
            <a:r>
              <a:rPr kumimoji="1" lang="en" altLang="ko-Kore-KR" sz="1600" dirty="0"/>
              <a:t>Office of Civil Defense Division Chief </a:t>
            </a:r>
            <a:r>
              <a:rPr kumimoji="1" lang="en" altLang="ko-Kore-KR" sz="1600" dirty="0" err="1"/>
              <a:t>Jessar</a:t>
            </a:r>
            <a:r>
              <a:rPr kumimoji="1" lang="en" altLang="ko-Kore-KR" sz="1600" dirty="0"/>
              <a:t> </a:t>
            </a:r>
            <a:r>
              <a:rPr kumimoji="1" lang="en" altLang="ko-Kore-KR" sz="1600" dirty="0" err="1"/>
              <a:t>Adornado</a:t>
            </a:r>
            <a:r>
              <a:rPr kumimoji="1" lang="en" altLang="ko-Kore-KR" sz="1600" dirty="0"/>
              <a:t> said that most of the deaths had been either from people who were swept away in flood waters or buried in landslides.</a:t>
            </a:r>
            <a:br>
              <a:rPr kumimoji="1" lang="en" altLang="ko-Kore-KR" sz="1600" dirty="0"/>
            </a:br>
            <a:r>
              <a:rPr kumimoji="1" lang="en" altLang="ko-Kore-KR" sz="1600" dirty="0"/>
              <a:t>In some parts of the country, nearly 90% of homes had been destroyed by the storm, according to the International Federation of Red Cross and Red Crescent Societies (IFRC.)</a:t>
            </a:r>
          </a:p>
          <a:p>
            <a:r>
              <a:rPr kumimoji="1" lang="ko-KR" altLang="en-US" sz="2000" dirty="0"/>
              <a:t>요약문</a:t>
            </a:r>
            <a:r>
              <a:rPr kumimoji="1" lang="en-US" altLang="ko-KR" sz="2000" dirty="0"/>
              <a:t>:</a:t>
            </a:r>
            <a:r>
              <a:rPr kumimoji="1" lang="ko-KR" altLang="en-US" sz="2000" dirty="0"/>
              <a:t> </a:t>
            </a:r>
            <a:endParaRPr kumimoji="1" lang="en-US" altLang="ko-KR" sz="2000" dirty="0"/>
          </a:p>
          <a:p>
            <a:pPr lvl="1"/>
            <a:r>
              <a:rPr lang="en" altLang="ko-Kore-KR" sz="1600" dirty="0"/>
              <a:t>"Typhoon </a:t>
            </a:r>
            <a:r>
              <a:rPr lang="en" altLang="ko-Kore-KR" sz="1600" dirty="0" err="1"/>
              <a:t>Goni</a:t>
            </a:r>
            <a:r>
              <a:rPr lang="en" altLang="ko-Kore-KR" sz="1600" dirty="0"/>
              <a:t>, the world's strongest typhoon this year, swept across the Philippines Sunday. At least 17 people are dead and more than two million impacted by the </a:t>
            </a:r>
            <a:r>
              <a:rPr lang="en" altLang="ko-Kore-KR" sz="1600" dirty="0">
                <a:highlight>
                  <a:srgbClr val="FFFF00"/>
                </a:highlight>
              </a:rPr>
              <a:t>storm</a:t>
            </a:r>
            <a:r>
              <a:rPr lang="en" altLang="ko-Kore-KR" sz="1600" dirty="0"/>
              <a:t>."</a:t>
            </a:r>
          </a:p>
          <a:p>
            <a:r>
              <a:rPr kumimoji="1" lang="ko-KR" altLang="en-US" sz="2000" dirty="0"/>
              <a:t>분석</a:t>
            </a:r>
            <a:endParaRPr kumimoji="1" lang="en-US" altLang="ko-KR" sz="2000" dirty="0"/>
          </a:p>
          <a:p>
            <a:pPr lvl="1"/>
            <a:r>
              <a:rPr kumimoji="1" lang="en-US" altLang="ko-KR" sz="1600" dirty="0"/>
              <a:t>extractive</a:t>
            </a:r>
            <a:r>
              <a:rPr kumimoji="1" lang="ko-KR" altLang="en-US" sz="1600" dirty="0"/>
              <a:t>한 방식으로 요약문 생성되었지만</a:t>
            </a:r>
            <a:r>
              <a:rPr kumimoji="1" lang="en-US" altLang="ko-KR" sz="1600" dirty="0"/>
              <a:t>, </a:t>
            </a:r>
            <a:r>
              <a:rPr kumimoji="1" lang="ko-KR" altLang="en-US" sz="1600" dirty="0"/>
              <a:t>문장 순서 바뀜 </a:t>
            </a:r>
            <a:r>
              <a:rPr kumimoji="1" lang="en-US" altLang="ko-KR" sz="1600" dirty="0"/>
              <a:t>+ typhoon </a:t>
            </a:r>
            <a:r>
              <a:rPr kumimoji="1" lang="en-US" altLang="ko-KR" sz="1600" dirty="0" err="1"/>
              <a:t>goni</a:t>
            </a:r>
            <a:r>
              <a:rPr kumimoji="1" lang="ko-KR" altLang="en-US" sz="1600" dirty="0" err="1"/>
              <a:t>를</a:t>
            </a:r>
            <a:r>
              <a:rPr kumimoji="1" lang="ko-KR" altLang="en-US" sz="1600" dirty="0"/>
              <a:t> </a:t>
            </a:r>
            <a:r>
              <a:rPr kumimoji="1" lang="en-US" altLang="ko-KR" sz="1600" dirty="0"/>
              <a:t>storm</a:t>
            </a:r>
            <a:r>
              <a:rPr kumimoji="1" lang="ko-KR" altLang="en-US" sz="1600" dirty="0" err="1"/>
              <a:t>으로</a:t>
            </a:r>
            <a:r>
              <a:rPr kumimoji="1" lang="ko-KR" altLang="en-US" sz="1600" dirty="0"/>
              <a:t> 변경</a:t>
            </a:r>
            <a:endParaRPr kumimoji="1" lang="en-US" altLang="ko-KR" sz="1600" dirty="0"/>
          </a:p>
        </p:txBody>
      </p:sp>
    </p:spTree>
    <p:extLst>
      <p:ext uri="{BB962C8B-B14F-4D97-AF65-F5344CB8AC3E}">
        <p14:creationId xmlns:p14="http://schemas.microsoft.com/office/powerpoint/2010/main" val="175828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7"/>
            <a:ext cx="10515600" cy="519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3: </a:t>
            </a:r>
            <a:r>
              <a:rPr kumimoji="1" lang="ko-KR" altLang="en-US" sz="2000" dirty="0"/>
              <a:t>블로그</a:t>
            </a:r>
            <a:r>
              <a:rPr kumimoji="1" lang="en-US" altLang="ko-KR" sz="2000" dirty="0"/>
              <a:t> </a:t>
            </a:r>
            <a:r>
              <a:rPr kumimoji="1" lang="ko-KR" altLang="en-US" sz="2000" dirty="0"/>
              <a:t>글</a:t>
            </a:r>
            <a:r>
              <a:rPr kumimoji="1" lang="en-US" altLang="ko-KR" sz="2000" dirty="0"/>
              <a:t>(topic: technology)</a:t>
            </a:r>
          </a:p>
          <a:p>
            <a:r>
              <a:rPr kumimoji="1" lang="ko-KR" altLang="en-US" sz="1600" dirty="0"/>
              <a:t>원문</a:t>
            </a:r>
            <a:r>
              <a:rPr kumimoji="1" lang="en-US" altLang="ko-KR" sz="1600" dirty="0"/>
              <a:t>:</a:t>
            </a:r>
          </a:p>
          <a:p>
            <a:pPr lvl="1"/>
            <a:r>
              <a:rPr kumimoji="1" lang="en" altLang="ko-Kore-KR" sz="1600" dirty="0"/>
              <a:t>In the previous post, we looked at Attention – a ubiquitous method in modern deep learning models. Attention is a concept that helped improve the performance of neural machine translation applications. </a:t>
            </a:r>
            <a:r>
              <a:rPr kumimoji="1" lang="en" altLang="ko-Kore-KR" sz="1600" dirty="0">
                <a:highlight>
                  <a:srgbClr val="FFFF00"/>
                </a:highlight>
              </a:rPr>
              <a:t>In this post, we will look at The Transformer – a model that uses attention to boost the speed with which these models can be trained. The Transformers outperforms the Google Neural Machine Translation model in specific tasks. The biggest benefit, however, comes from how The Transformer lends itself to parallelization</a:t>
            </a:r>
            <a:r>
              <a:rPr kumimoji="1" lang="en" altLang="ko-Kore-KR" sz="1600" dirty="0"/>
              <a:t>. It is in fact Google Cloud’s recommendation to use The Transformer as a reference model to use their Cloud TPU offering. So let’s try to break the model apart and look at how it functions.</a:t>
            </a:r>
            <a:br>
              <a:rPr kumimoji="1" lang="en" altLang="ko-Kore-KR" sz="1600" dirty="0"/>
            </a:br>
            <a:r>
              <a:rPr kumimoji="1" lang="en" altLang="ko-Kore-KR" sz="1600" dirty="0"/>
              <a:t>The Transformer was proposed in the paper Attention is All You Need. A TensorFlow implementation of it is available as a part of the Tensor2Tensor package. Harvard’s NLP group created a guide annotating the paper with </a:t>
            </a:r>
            <a:r>
              <a:rPr kumimoji="1" lang="en" altLang="ko-Kore-KR" sz="1600" dirty="0" err="1"/>
              <a:t>PyTorch</a:t>
            </a:r>
            <a:r>
              <a:rPr kumimoji="1" lang="en" altLang="ko-Kore-KR" sz="1600" dirty="0"/>
              <a:t> implementation. In this post, we will attempt to oversimplify things a bit and introduce the concepts one by one to hopefully make it easier to understand to people without in-depth knowledge of the subject matter.</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kumimoji="1" lang="en-US" altLang="ko-KR" sz="1600" dirty="0">
                <a:highlight>
                  <a:srgbClr val="FFFF00"/>
                </a:highlight>
              </a:rPr>
              <a:t>'The Transformer is</a:t>
            </a:r>
            <a:r>
              <a:rPr kumimoji="1" lang="en-US" altLang="ko-KR" sz="1600" dirty="0"/>
              <a:t> a model that uses attention to boost the speed with which these models can be trained. The Transformers outperforms the Google Neural Machine Translation model in specific tasks. The biggest benefit, however, comes from how The Transformer lends itself to parallelization.’</a:t>
            </a:r>
          </a:p>
          <a:p>
            <a:r>
              <a:rPr kumimoji="1" lang="ko-KR" altLang="en-US" sz="1600" dirty="0"/>
              <a:t>분석</a:t>
            </a:r>
            <a:endParaRPr kumimoji="1" lang="en-US" altLang="ko-KR" sz="1600" dirty="0"/>
          </a:p>
          <a:p>
            <a:pPr lvl="1"/>
            <a:r>
              <a:rPr kumimoji="1" lang="en-US" altLang="ko-KR" sz="1600" dirty="0"/>
              <a:t>extractive</a:t>
            </a:r>
            <a:r>
              <a:rPr kumimoji="1" lang="ko-KR" altLang="en-US" sz="1600" dirty="0"/>
              <a:t>한 방식으로 요약문 생성</a:t>
            </a:r>
            <a:endParaRPr kumimoji="1" lang="en-US" altLang="ko-KR" sz="1600" dirty="0"/>
          </a:p>
        </p:txBody>
      </p:sp>
    </p:spTree>
    <p:extLst>
      <p:ext uri="{BB962C8B-B14F-4D97-AF65-F5344CB8AC3E}">
        <p14:creationId xmlns:p14="http://schemas.microsoft.com/office/powerpoint/2010/main" val="221292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7"/>
            <a:ext cx="10515600" cy="519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highlight>
                  <a:srgbClr val="FFFF00"/>
                </a:highlight>
              </a:rPr>
              <a:t>4: Technology </a:t>
            </a:r>
            <a:r>
              <a:rPr kumimoji="1" lang="ko-KR" altLang="en-US" sz="2000" dirty="0">
                <a:highlight>
                  <a:srgbClr val="FFFF00"/>
                </a:highlight>
              </a:rPr>
              <a:t>뉴스</a:t>
            </a:r>
            <a:endParaRPr kumimoji="1" lang="en-US" altLang="ko-KR" sz="2000" dirty="0">
              <a:highlight>
                <a:srgbClr val="FFFF00"/>
              </a:highlight>
            </a:endParaRPr>
          </a:p>
          <a:p>
            <a:r>
              <a:rPr kumimoji="1" lang="ko-KR" altLang="en-US" sz="1600" dirty="0"/>
              <a:t>원문</a:t>
            </a:r>
            <a:r>
              <a:rPr kumimoji="1" lang="en-US" altLang="ko-KR" sz="1600" dirty="0"/>
              <a:t>:</a:t>
            </a:r>
          </a:p>
          <a:p>
            <a:pPr lvl="1"/>
            <a:r>
              <a:rPr kumimoji="1" lang="en" altLang="ko-Kore-KR" sz="1600" dirty="0"/>
              <a:t>Amazon's latest effort to speed up shopping trips </a:t>
            </a:r>
            <a:r>
              <a:rPr kumimoji="1" lang="en" altLang="ko-Kore-KR" sz="1600" dirty="0">
                <a:highlight>
                  <a:srgbClr val="FFFF00"/>
                </a:highlight>
              </a:rPr>
              <a:t>lets you pay with the palm of your hand at some of its stores</a:t>
            </a:r>
            <a:r>
              <a:rPr kumimoji="1" lang="en-US" altLang="ko-KR" sz="1600" dirty="0">
                <a:highlight>
                  <a:srgbClr val="FFFF00"/>
                </a:highlight>
              </a:rPr>
              <a:t>.</a:t>
            </a:r>
            <a:br>
              <a:rPr kumimoji="1" lang="en" altLang="ko-Kore-KR" sz="1600" dirty="0"/>
            </a:br>
            <a:r>
              <a:rPr kumimoji="1" lang="en" altLang="ko-Kore-KR" sz="1600" dirty="0"/>
              <a:t>On Tuesday, the company introduced </a:t>
            </a:r>
            <a:r>
              <a:rPr kumimoji="1" lang="en" altLang="ko-Kore-KR" sz="1600" dirty="0">
                <a:highlight>
                  <a:srgbClr val="FFFF00"/>
                </a:highlight>
              </a:rPr>
              <a:t>Amazon One</a:t>
            </a:r>
            <a:r>
              <a:rPr kumimoji="1" lang="en" altLang="ko-Kore-KR" sz="1600" dirty="0"/>
              <a:t>, which connects your palm print to a stored credit card so you can place your hand above a sensor to enter and buy items at checkout-free Amazon (AMZN) Go stores.</a:t>
            </a:r>
            <a:r>
              <a:rPr kumimoji="1" lang="en" altLang="ko-Kore-KR" sz="1600" dirty="0">
                <a:highlight>
                  <a:srgbClr val="FFFF00"/>
                </a:highlight>
              </a:rPr>
              <a:t> </a:t>
            </a:r>
            <a:r>
              <a:rPr kumimoji="1" lang="en" altLang="ko-Kore-KR" sz="1600" dirty="0"/>
              <a:t>(Typically, visitors use a code on their smartphone to open electronic gates inside </a:t>
            </a:r>
            <a:r>
              <a:rPr kumimoji="1" lang="en" altLang="ko-Kore-KR" sz="1600" dirty="0">
                <a:highlight>
                  <a:srgbClr val="FFFF00"/>
                </a:highlight>
              </a:rPr>
              <a:t>these stores.)</a:t>
            </a:r>
            <a:br>
              <a:rPr kumimoji="1" lang="en" altLang="ko-Kore-KR" sz="1600" dirty="0">
                <a:highlight>
                  <a:srgbClr val="FFFF00"/>
                </a:highlight>
              </a:rPr>
            </a:br>
            <a:r>
              <a:rPr kumimoji="1" lang="en" altLang="ko-Kore-KR" sz="1600" dirty="0">
                <a:highlight>
                  <a:srgbClr val="FFFF00"/>
                </a:highlight>
              </a:rPr>
              <a:t>Initially, the feature will be available at two Amazon Go stores in Seattle</a:t>
            </a:r>
            <a:r>
              <a:rPr kumimoji="1" lang="en" altLang="ko-Kore-KR" sz="1600" dirty="0"/>
              <a:t>, and the company plans in upcoming months to add it to more Amazon Go stores, which are spread across Seattle, San Francisco, New York, and Chicago. </a:t>
            </a:r>
            <a:r>
              <a:rPr kumimoji="1" lang="en" altLang="ko-Kore-KR" sz="1600" dirty="0">
                <a:highlight>
                  <a:srgbClr val="FFFF00"/>
                </a:highlight>
              </a:rPr>
              <a:t>Amazon plans to bring it to other retailers </a:t>
            </a:r>
            <a:r>
              <a:rPr kumimoji="1" lang="en" altLang="ko-Kore-KR" sz="1600" dirty="0"/>
              <a:t>— and perhaps places like offices and stadiums —</a:t>
            </a:r>
            <a:r>
              <a:rPr kumimoji="1" lang="en" altLang="ko-Kore-KR" sz="1600" dirty="0">
                <a:highlight>
                  <a:srgbClr val="FFFF00"/>
                </a:highlight>
              </a:rPr>
              <a:t> in the future.</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 altLang="ko-Kore-KR" sz="1600" dirty="0"/>
              <a:t>'Amazon One lets you pay with the palm of your hand at some of its stores. The feature will be available at two Amazon Go stores in Seattle. Amazon plans to bring it to other retailers in the future.’</a:t>
            </a:r>
          </a:p>
          <a:p>
            <a:r>
              <a:rPr kumimoji="1" lang="ko-KR" altLang="en-US" sz="2000" dirty="0"/>
              <a:t>분석</a:t>
            </a:r>
            <a:endParaRPr kumimoji="1" lang="en-US" altLang="ko-KR" sz="2000" dirty="0"/>
          </a:p>
          <a:p>
            <a:pPr lvl="1"/>
            <a:r>
              <a:rPr kumimoji="1" lang="en-US" altLang="ko-KR" sz="1600" dirty="0"/>
              <a:t>span</a:t>
            </a:r>
            <a:r>
              <a:rPr kumimoji="1" lang="ko-KR" altLang="en-US" sz="1600" dirty="0"/>
              <a:t>을 </a:t>
            </a:r>
            <a:r>
              <a:rPr kumimoji="1" lang="en-US" altLang="ko-KR" sz="1600" dirty="0"/>
              <a:t>extractive</a:t>
            </a:r>
            <a:r>
              <a:rPr kumimoji="1" lang="ko-KR" altLang="en-US" sz="1600" dirty="0"/>
              <a:t>하게 추출해서 요약</a:t>
            </a:r>
            <a:r>
              <a:rPr kumimoji="1" lang="en-US" altLang="ko-KR" sz="1600" dirty="0"/>
              <a:t>, </a:t>
            </a:r>
            <a:r>
              <a:rPr kumimoji="1" lang="ko-KR" altLang="en-US" sz="1600" dirty="0"/>
              <a:t>배치</a:t>
            </a:r>
            <a:endParaRPr kumimoji="1" lang="en-US" altLang="ko-KR" sz="1600" dirty="0"/>
          </a:p>
          <a:p>
            <a:pPr lvl="1"/>
            <a:r>
              <a:rPr kumimoji="1" lang="ko-KR" altLang="en-US" sz="1600" dirty="0"/>
              <a:t>전반적으로 굉장히 잘 요약</a:t>
            </a:r>
            <a:r>
              <a:rPr kumimoji="1" lang="en-US" altLang="ko-KR" sz="1600" dirty="0"/>
              <a:t>.</a:t>
            </a:r>
          </a:p>
        </p:txBody>
      </p:sp>
    </p:spTree>
    <p:extLst>
      <p:ext uri="{BB962C8B-B14F-4D97-AF65-F5344CB8AC3E}">
        <p14:creationId xmlns:p14="http://schemas.microsoft.com/office/powerpoint/2010/main" val="56838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7"/>
            <a:ext cx="10515600" cy="519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5: </a:t>
            </a:r>
            <a:r>
              <a:rPr kumimoji="1" lang="ko-KR" altLang="en-US" sz="2000" dirty="0"/>
              <a:t>연예</a:t>
            </a:r>
            <a:r>
              <a:rPr kumimoji="1" lang="en-US" altLang="ko-KR" sz="2000" dirty="0"/>
              <a:t> </a:t>
            </a:r>
            <a:r>
              <a:rPr kumimoji="1" lang="ko-KR" altLang="en-US" sz="2000" dirty="0"/>
              <a:t>뉴스</a:t>
            </a:r>
            <a:endParaRPr kumimoji="1" lang="en-US" altLang="ko-KR" sz="2000" dirty="0"/>
          </a:p>
          <a:p>
            <a:r>
              <a:rPr kumimoji="1" lang="ko-KR" altLang="en-US" sz="1600" dirty="0"/>
              <a:t>원문</a:t>
            </a:r>
            <a:r>
              <a:rPr kumimoji="1" lang="en-US" altLang="ko-KR" sz="1600" dirty="0"/>
              <a:t>:</a:t>
            </a:r>
          </a:p>
          <a:p>
            <a:pPr lvl="1"/>
            <a:r>
              <a:rPr kumimoji="1" lang="en" altLang="ko-Kore-KR" sz="1600" dirty="0"/>
              <a:t>Acclaimed actor Jeff Bridges announced Monday on Twitter that he has been diagnosed with lymphoma</a:t>
            </a:r>
            <a:r>
              <a:rPr kumimoji="1" lang="en-US" altLang="ko-KR" sz="1600" dirty="0"/>
              <a:t>.</a:t>
            </a:r>
            <a:br>
              <a:rPr kumimoji="1" lang="en" altLang="ko-Kore-KR" sz="1600" dirty="0"/>
            </a:br>
            <a:r>
              <a:rPr kumimoji="1" lang="en" altLang="ko-Kore-KR" sz="1600" dirty="0"/>
              <a:t>"Although it is a serious disease, I feel fortunate that I have a great team of doctors and the prognosis is good," Bridges tweeted. "I'm starting treatment and will keep you posted on my recovery."</a:t>
            </a:r>
            <a:br>
              <a:rPr kumimoji="1" lang="en" altLang="ko-Kore-KR" sz="1600" dirty="0"/>
            </a:br>
            <a:r>
              <a:rPr kumimoji="1" lang="en" altLang="ko-Kore-KR" sz="1600" dirty="0">
                <a:highlight>
                  <a:srgbClr val="FFFF00"/>
                </a:highlight>
              </a:rPr>
              <a:t>Lymphoma is a form of cancer that affects the lymph system</a:t>
            </a:r>
            <a:r>
              <a:rPr kumimoji="1" lang="en" altLang="ko-Kore-KR" sz="1600" dirty="0"/>
              <a:t>, or "tissues and organs that produce, store, and carry white blood cells that fight infections," according to the US Centers for Disease Control and Prevention.</a:t>
            </a:r>
            <a:br>
              <a:rPr kumimoji="1" lang="en" altLang="ko-Kore-KR" sz="1600" dirty="0"/>
            </a:br>
            <a:r>
              <a:rPr kumimoji="1" lang="en" altLang="ko-Kore-KR" sz="1600" dirty="0">
                <a:highlight>
                  <a:srgbClr val="FFFF00"/>
                </a:highlight>
              </a:rPr>
              <a:t>The two main types of lymphoma are Hodgkin, which spreads in an orderly manner through lymph nodes, and Non-Hodgkin, which spreads in a non-orderly fashion, according to the CDC.</a:t>
            </a:r>
            <a:br>
              <a:rPr kumimoji="1" lang="en" altLang="ko-Kore-KR" sz="1600" dirty="0">
                <a:highlight>
                  <a:srgbClr val="FFFF00"/>
                </a:highlight>
              </a:rPr>
            </a:br>
            <a:r>
              <a:rPr kumimoji="1" lang="en" altLang="ko-Kore-KR" sz="1600" dirty="0">
                <a:highlight>
                  <a:srgbClr val="FFFF00"/>
                </a:highlight>
              </a:rPr>
              <a:t>Bridges' Hollywood career stretches over six decades and has starred in over 70 films including "True Grit," "Seabiscuit," "The Big Lebowski" and "King Kong." </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US" altLang="ko-KR" sz="1600" dirty="0"/>
              <a:t>“</a:t>
            </a:r>
            <a:r>
              <a:rPr lang="en" altLang="ko-Kore-KR" sz="1600" dirty="0"/>
              <a:t>Lymphoma is a form of cancer that affects the lymph system. The two main types of lymphoma are Hodgkin and Non-Hodgkin. Bridges' Hollywood career stretches over six decades."</a:t>
            </a:r>
          </a:p>
          <a:p>
            <a:r>
              <a:rPr kumimoji="1" lang="ko-KR" altLang="en-US" sz="1600" dirty="0"/>
              <a:t>분석</a:t>
            </a:r>
            <a:endParaRPr kumimoji="1" lang="en-US" altLang="ko-KR" sz="1600" dirty="0"/>
          </a:p>
          <a:p>
            <a:pPr lvl="1"/>
            <a:r>
              <a:rPr kumimoji="1" lang="en-US" altLang="ko-KR" sz="1600" dirty="0"/>
              <a:t>Lymphoma</a:t>
            </a:r>
            <a:r>
              <a:rPr kumimoji="1" lang="ko-KR" altLang="en-US" sz="1600" dirty="0"/>
              <a:t>라는 병명이 자주 등장했기 때문에 이를 키워드로 선정한 것 같음</a:t>
            </a:r>
            <a:endParaRPr kumimoji="1" lang="en-US" altLang="ko-KR" sz="1600" dirty="0"/>
          </a:p>
        </p:txBody>
      </p:sp>
    </p:spTree>
    <p:extLst>
      <p:ext uri="{BB962C8B-B14F-4D97-AF65-F5344CB8AC3E}">
        <p14:creationId xmlns:p14="http://schemas.microsoft.com/office/powerpoint/2010/main" val="15360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6: </a:t>
            </a:r>
            <a:r>
              <a:rPr kumimoji="1" lang="ko-KR" altLang="en-US" sz="2000" dirty="0"/>
              <a:t>사회</a:t>
            </a:r>
            <a:r>
              <a:rPr kumimoji="1" lang="en-US" altLang="ko-KR" sz="2000" dirty="0"/>
              <a:t> </a:t>
            </a:r>
            <a:r>
              <a:rPr kumimoji="1" lang="ko-KR" altLang="en-US" sz="2000" dirty="0"/>
              <a:t>뉴스</a:t>
            </a:r>
            <a:endParaRPr kumimoji="1" lang="en-US" altLang="ko-KR" sz="2000" dirty="0"/>
          </a:p>
          <a:p>
            <a:r>
              <a:rPr kumimoji="1" lang="ko-KR" altLang="en-US" sz="1600" dirty="0"/>
              <a:t>원문</a:t>
            </a:r>
            <a:r>
              <a:rPr kumimoji="1" lang="en-US" altLang="ko-KR" sz="1600" dirty="0"/>
              <a:t>:</a:t>
            </a:r>
          </a:p>
          <a:p>
            <a:pPr lvl="1"/>
            <a:r>
              <a:rPr kumimoji="1" lang="en-US" altLang="ko-KR" sz="1600" dirty="0"/>
              <a:t>A North Korean man was taken into custody after crossing into South Korea via the eastern border, the Joint Chiefs of Staff (JCS) said Wednesday, amid a possibility that he could have sought to defect to the South.</a:t>
            </a:r>
            <a:br>
              <a:rPr kumimoji="1" lang="en-US" altLang="ko-KR" sz="1600" dirty="0"/>
            </a:br>
            <a:r>
              <a:rPr kumimoji="1" lang="en-US" altLang="ko-KR" sz="1600" dirty="0">
                <a:highlight>
                  <a:srgbClr val="FFFF00"/>
                </a:highlight>
              </a:rPr>
              <a:t>The man, whose identity was withheld, was captured about 10 hours after he crossed the border in the eastern county of </a:t>
            </a:r>
            <a:r>
              <a:rPr kumimoji="1" lang="en-US" altLang="ko-KR" sz="1600" dirty="0" err="1">
                <a:highlight>
                  <a:srgbClr val="FFFF00"/>
                </a:highlight>
              </a:rPr>
              <a:t>Goseong</a:t>
            </a:r>
            <a:r>
              <a:rPr kumimoji="1" lang="en-US" altLang="ko-KR" sz="1600" dirty="0">
                <a:highlight>
                  <a:srgbClr val="FFFF00"/>
                </a:highlight>
              </a:rPr>
              <a:t> late Tuesday. His crossing was detected on the South's surveillance equipment, prompting the military to launch extensive search operations.</a:t>
            </a:r>
            <a:br>
              <a:rPr kumimoji="1" lang="en-US" altLang="ko-KR" sz="1600" dirty="0"/>
            </a:br>
            <a:r>
              <a:rPr kumimoji="1" lang="en-US" altLang="ko-KR" sz="1600" dirty="0"/>
              <a:t>"Our military safely captured the man at around 9:50 a.m. In coordination with related authorities, we will carry out investigation into the man, including how he crossed the border and if he has the intention to defect to the South," the JCS said in a statement.</a:t>
            </a:r>
            <a:br>
              <a:rPr kumimoji="1" lang="en-US" altLang="ko-KR" sz="1600" dirty="0"/>
            </a:br>
            <a:r>
              <a:rPr kumimoji="1" lang="en-US" altLang="ko-KR" sz="1600" dirty="0"/>
              <a:t>"No unusual moves by the North Korean military have been detected," the military added.</a:t>
            </a:r>
            <a:br>
              <a:rPr kumimoji="1" lang="en-US" altLang="ko-KR" sz="1600" dirty="0"/>
            </a:br>
            <a:r>
              <a:rPr kumimoji="1" lang="en-US" altLang="ko-KR" sz="1600" dirty="0">
                <a:highlight>
                  <a:srgbClr val="FFFF00"/>
                </a:highlight>
              </a:rPr>
              <a:t>It is not immediately known if he is a soldier or a civilian, though officials said he did not wear a military uniform.</a:t>
            </a:r>
            <a:br>
              <a:rPr kumimoji="1" lang="en-US" altLang="ko-KR" sz="1600" dirty="0">
                <a:highlight>
                  <a:srgbClr val="FFFF00"/>
                </a:highlight>
              </a:rPr>
            </a:br>
            <a:r>
              <a:rPr kumimoji="1" lang="en-US" altLang="ko-KR" sz="1600" dirty="0"/>
              <a:t>For the search operations, troops were placed on the "</a:t>
            </a:r>
            <a:r>
              <a:rPr kumimoji="1" lang="en-US" altLang="ko-KR" sz="1600" dirty="0" err="1"/>
              <a:t>Jindogae</a:t>
            </a:r>
            <a:r>
              <a:rPr kumimoji="1" lang="en-US" altLang="ko-KR" sz="1600" dirty="0"/>
              <a:t>" alert, which is issued to cope with a possible intrusion of armed guerrillas from North Korea, officials said, adding that the alert would be lifted later after analyzing the situation in front-line areas further.</a:t>
            </a:r>
            <a:endParaRPr kumimoji="1" lang="en-US" altLang="ko-KR" sz="1200" dirty="0"/>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US" altLang="ko-Kore-KR" sz="1600" dirty="0"/>
              <a:t>T</a:t>
            </a:r>
            <a:r>
              <a:rPr lang="en" altLang="ko-Kore-KR" sz="1600" dirty="0"/>
              <a:t>he man was captured about 10 hours after he crossed the border. His crossing was detected on the South's surveillance equipment. It is not immediately known if he is a soldier or a civilian, though officials said he did not wear a military uniform. </a:t>
            </a:r>
          </a:p>
          <a:p>
            <a:r>
              <a:rPr kumimoji="1" lang="ko-KR" altLang="en-US" sz="2000" dirty="0"/>
              <a:t>분석</a:t>
            </a:r>
            <a:endParaRPr kumimoji="1" lang="en-US" altLang="ko-KR" sz="2000" dirty="0"/>
          </a:p>
          <a:p>
            <a:pPr lvl="1"/>
            <a:r>
              <a:rPr kumimoji="1" lang="ko-KR" altLang="en-US" sz="1600" dirty="0"/>
              <a:t>전반적으로는 잘 요약하고 있지만 핵심</a:t>
            </a:r>
            <a:r>
              <a:rPr kumimoji="1" lang="en-US" altLang="ko-KR" sz="1600" dirty="0"/>
              <a:t>(north Korean man =&gt; the man)</a:t>
            </a:r>
            <a:r>
              <a:rPr kumimoji="1" lang="ko-KR" altLang="en-US" sz="1600" dirty="0"/>
              <a:t>은 찾지 못함</a:t>
            </a:r>
            <a:endParaRPr kumimoji="1" lang="en-US" altLang="ko-KR" sz="1600" dirty="0"/>
          </a:p>
        </p:txBody>
      </p:sp>
    </p:spTree>
    <p:extLst>
      <p:ext uri="{BB962C8B-B14F-4D97-AF65-F5344CB8AC3E}">
        <p14:creationId xmlns:p14="http://schemas.microsoft.com/office/powerpoint/2010/main" val="427002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7: </a:t>
            </a:r>
            <a:r>
              <a:rPr kumimoji="1" lang="ko-KR" altLang="en-US" sz="2000" dirty="0"/>
              <a:t>연예</a:t>
            </a:r>
            <a:r>
              <a:rPr kumimoji="1" lang="en-US" altLang="ko-KR" sz="2000" dirty="0"/>
              <a:t> </a:t>
            </a:r>
            <a:r>
              <a:rPr kumimoji="1" lang="ko-KR" altLang="en-US" sz="2000" dirty="0"/>
              <a:t>뉴스</a:t>
            </a:r>
            <a:r>
              <a:rPr kumimoji="1" lang="en-US" altLang="ko-KR" sz="2000" dirty="0"/>
              <a:t>2</a:t>
            </a:r>
          </a:p>
          <a:p>
            <a:r>
              <a:rPr kumimoji="1" lang="ko-KR" altLang="en-US" sz="1600" dirty="0"/>
              <a:t>원문</a:t>
            </a:r>
            <a:r>
              <a:rPr kumimoji="1" lang="en-US" altLang="ko-KR" sz="1600" dirty="0"/>
              <a:t>:</a:t>
            </a:r>
          </a:p>
          <a:p>
            <a:pPr lvl="2"/>
            <a:r>
              <a:rPr kumimoji="1" lang="en-US" altLang="ko-KR" sz="1600" dirty="0"/>
              <a:t>K-pop superstar BTS ranked No. 12 on the Billboard's main singles chart this week with its mega-hit single "Dynamite" while also keeping three of its albums on the main albums chart.</a:t>
            </a:r>
            <a:br>
              <a:rPr kumimoji="1" lang="en-US" altLang="ko-KR" sz="1600" dirty="0"/>
            </a:br>
            <a:r>
              <a:rPr kumimoji="1" lang="en-US" altLang="ko-KR" sz="1600" dirty="0">
                <a:highlight>
                  <a:srgbClr val="FFFF00"/>
                </a:highlight>
              </a:rPr>
              <a:t>"Dynamite" dropped five notches to come in 12th on the Hot 100 chart for the week ending this Saturday, </a:t>
            </a:r>
            <a:r>
              <a:rPr kumimoji="1" lang="en-US" altLang="ko-KR" sz="1600" dirty="0"/>
              <a:t>snapping its nine-week streak in the chart's top 10, according to the lately refreshed Billboard chart.</a:t>
            </a:r>
            <a:br>
              <a:rPr kumimoji="1" lang="en-US" altLang="ko-KR" sz="1600" dirty="0"/>
            </a:br>
            <a:r>
              <a:rPr kumimoji="1" lang="en-US" altLang="ko-KR" sz="1600" dirty="0"/>
              <a:t>The Hot 100 blends all-genre U.S. streaming, radio airplay and sales data.</a:t>
            </a:r>
            <a:br>
              <a:rPr kumimoji="1" lang="en-US" altLang="ko-KR" sz="1600" dirty="0"/>
            </a:br>
            <a:r>
              <a:rPr kumimoji="1" lang="en-US" altLang="ko-KR" sz="1600" dirty="0">
                <a:highlight>
                  <a:srgbClr val="FFFF00"/>
                </a:highlight>
              </a:rPr>
              <a:t>The septet's first English song lost its No. 1 position on the Digital Song Sales chart to place third this week.</a:t>
            </a:r>
            <a:br>
              <a:rPr kumimoji="1" lang="en-US" altLang="ko-KR" sz="1600" dirty="0"/>
            </a:br>
            <a:r>
              <a:rPr kumimoji="1" lang="en-US" altLang="ko-KR" sz="1600" dirty="0">
                <a:highlight>
                  <a:srgbClr val="FFFF00"/>
                </a:highlight>
              </a:rPr>
              <a:t>But its radio airplay performance still remained strong this week,</a:t>
            </a:r>
            <a:r>
              <a:rPr kumimoji="1" lang="en-US" altLang="ko-KR" sz="1600" dirty="0"/>
              <a:t> with "Dynamite" finishing 18th on the Radio Songs chart and ninth on the Pop Songs radio chart, which is the highest-ever ranking achieved by a K-pop act.</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kumimoji="1" lang="en-US" altLang="ko-KR" sz="1600" dirty="0"/>
              <a:t>'"Dynamite" dropped five notches to come in 12th on the Hot 100 chart for the week ending this Saturday. The song lost its No. 1 position on the Digital Song Sales chart to place third. But its radio airplay performance still remained strong this week.'</a:t>
            </a:r>
          </a:p>
          <a:p>
            <a:r>
              <a:rPr kumimoji="1" lang="ko-KR" altLang="en-US" sz="1600" dirty="0"/>
              <a:t>분석</a:t>
            </a:r>
            <a:endParaRPr kumimoji="1" lang="en-US" altLang="ko-KR" sz="1600" dirty="0"/>
          </a:p>
          <a:p>
            <a:pPr lvl="1"/>
            <a:r>
              <a:rPr kumimoji="1" lang="ko-KR" altLang="en-US" sz="1600" dirty="0"/>
              <a:t>마찬가지로 전반적으로는 잘 요약하고 있지만 핵심</a:t>
            </a:r>
            <a:r>
              <a:rPr kumimoji="1" lang="en-US" altLang="ko-KR" sz="1600" dirty="0"/>
              <a:t>(BTS)</a:t>
            </a:r>
            <a:r>
              <a:rPr kumimoji="1" lang="ko-KR" altLang="en-US" sz="1600" dirty="0"/>
              <a:t>은 찾지 못함</a:t>
            </a:r>
            <a:endParaRPr kumimoji="1" lang="en-US" altLang="ko-KR" sz="1600" dirty="0"/>
          </a:p>
        </p:txBody>
      </p:sp>
    </p:spTree>
    <p:extLst>
      <p:ext uri="{BB962C8B-B14F-4D97-AF65-F5344CB8AC3E}">
        <p14:creationId xmlns:p14="http://schemas.microsoft.com/office/powerpoint/2010/main" val="263102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8: </a:t>
            </a:r>
            <a:r>
              <a:rPr kumimoji="1" lang="ko-KR" altLang="en-US" sz="2000" dirty="0"/>
              <a:t>사회 뉴스</a:t>
            </a:r>
            <a:endParaRPr kumimoji="1" lang="en-US" altLang="ko-KR" sz="2000" dirty="0"/>
          </a:p>
          <a:p>
            <a:r>
              <a:rPr kumimoji="1" lang="ko-KR" altLang="en-US" sz="1600" dirty="0"/>
              <a:t>원문</a:t>
            </a:r>
            <a:r>
              <a:rPr kumimoji="1" lang="en-US" altLang="ko-KR" sz="1600" dirty="0"/>
              <a:t>:</a:t>
            </a:r>
          </a:p>
          <a:p>
            <a:pPr lvl="1"/>
            <a:r>
              <a:rPr kumimoji="1" lang="en-US" altLang="ko-KR" sz="1600" dirty="0"/>
              <a:t>Lee Chun-</a:t>
            </a:r>
            <a:r>
              <a:rPr kumimoji="1" lang="en-US" altLang="ko-KR" sz="1600" dirty="0" err="1"/>
              <a:t>jae</a:t>
            </a:r>
            <a:r>
              <a:rPr kumimoji="1" lang="en-US" altLang="ko-KR" sz="1600" dirty="0"/>
              <a:t>, the suspect in one of the nation's most notorious serial </a:t>
            </a:r>
            <a:r>
              <a:rPr kumimoji="1" lang="en-US" altLang="ko-KR" sz="1600" dirty="0">
                <a:highlight>
                  <a:srgbClr val="FFFF00"/>
                </a:highlight>
              </a:rPr>
              <a:t>killings</a:t>
            </a:r>
            <a:r>
              <a:rPr kumimoji="1" lang="en-US" altLang="ko-KR" sz="1600" dirty="0"/>
              <a:t>, admitted in court Monday that he murdered </a:t>
            </a:r>
            <a:r>
              <a:rPr kumimoji="1" lang="en-US" altLang="ko-KR" sz="1600" dirty="0">
                <a:highlight>
                  <a:srgbClr val="FFFF00"/>
                </a:highlight>
              </a:rPr>
              <a:t>14 women and girls</a:t>
            </a:r>
            <a:r>
              <a:rPr kumimoji="1" lang="en-US" altLang="ko-KR" sz="1600" dirty="0"/>
              <a:t> three decades earlier, including a 13-year-old girl in 1988, while attending the retrial of a man who was allegedly wrongly convicted and served 20 years in prison in the case.</a:t>
            </a:r>
            <a:br>
              <a:rPr kumimoji="1" lang="en-US" altLang="ko-KR" sz="1600" dirty="0"/>
            </a:br>
            <a:r>
              <a:rPr kumimoji="1" lang="en-US" altLang="ko-KR" sz="1600" dirty="0"/>
              <a:t>Lee, 57, was identified in September last year as a suspect in at least three of the 10 killings that took place in </a:t>
            </a:r>
            <a:r>
              <a:rPr kumimoji="1" lang="en-US" altLang="ko-KR" sz="1600" dirty="0" err="1"/>
              <a:t>Hwaseong</a:t>
            </a:r>
            <a:r>
              <a:rPr kumimoji="1" lang="en-US" altLang="ko-KR" sz="1600" dirty="0"/>
              <a:t>, south of Seoul, </a:t>
            </a:r>
            <a:r>
              <a:rPr kumimoji="1" lang="en-US" altLang="ko-KR" sz="1600" dirty="0">
                <a:highlight>
                  <a:srgbClr val="FFFF00"/>
                </a:highlight>
              </a:rPr>
              <a:t>between 1986 and 1991</a:t>
            </a:r>
            <a:r>
              <a:rPr kumimoji="1" lang="en-US" altLang="ko-KR" sz="1600" dirty="0"/>
              <a:t>. He later confessed to all the cases, including one in which another man, identified by his surname Yoon, was charged and sentenced to life imprisonment in 1989.</a:t>
            </a:r>
            <a:br>
              <a:rPr kumimoji="1" lang="en-US" altLang="ko-KR" sz="1600" dirty="0"/>
            </a:br>
            <a:r>
              <a:rPr kumimoji="1" lang="en-US" altLang="ko-KR" sz="1600" dirty="0"/>
              <a:t>Yoon, who was released on parole in 2009, filed for a retrial at a district court in Suwon, south of Seoul, in November last year.</a:t>
            </a:r>
            <a:br>
              <a:rPr kumimoji="1" lang="en-US" altLang="ko-KR" sz="1600" dirty="0"/>
            </a:br>
            <a:r>
              <a:rPr kumimoji="1" lang="en-US" altLang="ko-KR" sz="1600" dirty="0"/>
              <a:t>Lee attended the hearing as a witness and admitted that he committed 14 murders and about 30 sexual crimes.</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 altLang="ko-Kore-KR" sz="1600" dirty="0"/>
              <a:t>Lee Chun-</a:t>
            </a:r>
            <a:r>
              <a:rPr lang="en" altLang="ko-Kore-KR" sz="1600" dirty="0" err="1"/>
              <a:t>jae</a:t>
            </a:r>
            <a:r>
              <a:rPr lang="en" altLang="ko-Kore-KR" sz="1600" dirty="0"/>
              <a:t> admitted to killing 14 women and girls between 1986 and 1991. </a:t>
            </a:r>
            <a:r>
              <a:rPr lang="en" altLang="ko-Kore-KR" sz="1600" dirty="0">
                <a:solidFill>
                  <a:srgbClr val="C00000"/>
                </a:solidFill>
              </a:rPr>
              <a:t>He was sentenced to life in prison in 1989, but was released on parole in 2009.</a:t>
            </a:r>
            <a:endParaRPr kumimoji="1" lang="en-US" altLang="ko-KR" sz="1600" dirty="0">
              <a:solidFill>
                <a:srgbClr val="C00000"/>
              </a:solidFill>
            </a:endParaRPr>
          </a:p>
          <a:p>
            <a:r>
              <a:rPr kumimoji="1" lang="ko-KR" altLang="en-US" sz="1600" dirty="0"/>
              <a:t>분석</a:t>
            </a:r>
            <a:endParaRPr kumimoji="1" lang="en-US" altLang="ko-KR" sz="1600" dirty="0"/>
          </a:p>
          <a:p>
            <a:pPr lvl="1"/>
            <a:r>
              <a:rPr kumimoji="1" lang="en-US" altLang="ko-KR" sz="1600" dirty="0"/>
              <a:t>extractive</a:t>
            </a:r>
            <a:r>
              <a:rPr kumimoji="1" lang="ko-KR" altLang="en-US" sz="1600" dirty="0"/>
              <a:t>하지 않고 거의 </a:t>
            </a:r>
            <a:r>
              <a:rPr kumimoji="1" lang="en-US" altLang="ko-KR" sz="1600" dirty="0"/>
              <a:t>abstractive</a:t>
            </a:r>
            <a:r>
              <a:rPr kumimoji="1" lang="ko-KR" altLang="en-US" sz="1600" dirty="0"/>
              <a:t>하게 요약</a:t>
            </a:r>
            <a:endParaRPr kumimoji="1" lang="en-US" altLang="ko-KR" sz="1600" dirty="0"/>
          </a:p>
          <a:p>
            <a:pPr lvl="1"/>
            <a:r>
              <a:rPr kumimoji="1" lang="ko-KR" altLang="en-US" sz="1600" dirty="0"/>
              <a:t>하지만 사실 관계가 맞지 않음</a:t>
            </a:r>
            <a:endParaRPr kumimoji="1" lang="en-US" altLang="ko-KR" sz="1600" dirty="0"/>
          </a:p>
          <a:p>
            <a:pPr lvl="2"/>
            <a:r>
              <a:rPr lang="en" altLang="ko-Kore-KR" sz="1600" dirty="0"/>
              <a:t>He was sentenced to life in prison in 1989, but was released on parole in 2009.</a:t>
            </a:r>
          </a:p>
          <a:p>
            <a:pPr lvl="3"/>
            <a:r>
              <a:rPr kumimoji="1" lang="ko-KR" altLang="en-US" sz="1600" dirty="0"/>
              <a:t>이 부분은 </a:t>
            </a:r>
            <a:r>
              <a:rPr kumimoji="1" lang="ko-KR" altLang="en-US" sz="1600" dirty="0" err="1"/>
              <a:t>이춘재가</a:t>
            </a:r>
            <a:r>
              <a:rPr kumimoji="1" lang="ko-KR" altLang="en-US" sz="1600" dirty="0"/>
              <a:t> 아닌 </a:t>
            </a:r>
            <a:r>
              <a:rPr kumimoji="1" lang="en-US" altLang="ko-KR" sz="1600" dirty="0"/>
              <a:t>Yoon</a:t>
            </a:r>
            <a:r>
              <a:rPr kumimoji="1" lang="ko-KR" altLang="en-US" sz="1600" dirty="0"/>
              <a:t>에 해당하는 부분</a:t>
            </a:r>
            <a:r>
              <a:rPr kumimoji="1" lang="en-US" altLang="ko-KR" sz="1600" dirty="0"/>
              <a:t>.</a:t>
            </a:r>
          </a:p>
        </p:txBody>
      </p:sp>
    </p:spTree>
    <p:extLst>
      <p:ext uri="{BB962C8B-B14F-4D97-AF65-F5344CB8AC3E}">
        <p14:creationId xmlns:p14="http://schemas.microsoft.com/office/powerpoint/2010/main" val="402435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9: </a:t>
            </a:r>
            <a:r>
              <a:rPr kumimoji="1" lang="ko-KR" altLang="en-US" sz="2000" dirty="0"/>
              <a:t>스포츠 뉴스</a:t>
            </a:r>
            <a:endParaRPr kumimoji="1" lang="en-US" altLang="ko-KR" sz="2000" dirty="0"/>
          </a:p>
          <a:p>
            <a:r>
              <a:rPr kumimoji="1" lang="ko-KR" altLang="en-US" sz="1600" dirty="0"/>
              <a:t>원문</a:t>
            </a:r>
            <a:r>
              <a:rPr kumimoji="1" lang="en-US" altLang="ko-KR" sz="1600" dirty="0"/>
              <a:t>:</a:t>
            </a:r>
          </a:p>
          <a:p>
            <a:pPr lvl="1"/>
            <a:r>
              <a:rPr lang="en" altLang="ko-Kore-KR" sz="1600" dirty="0"/>
              <a:t>South Korean big league pitcher Ryu Hyun-</a:t>
            </a:r>
            <a:r>
              <a:rPr lang="en" altLang="ko-Kore-KR" sz="1600" dirty="0" err="1"/>
              <a:t>jin</a:t>
            </a:r>
            <a:r>
              <a:rPr lang="en" altLang="ko-Kore-KR" sz="1600" dirty="0"/>
              <a:t> has earned his second straight Cy Young Award nomination ― this time, in a different league.</a:t>
            </a:r>
            <a:br>
              <a:rPr lang="en" altLang="ko-Kore-KR" sz="1600" dirty="0"/>
            </a:br>
            <a:r>
              <a:rPr lang="en" altLang="ko-Kore-KR" sz="1600" dirty="0">
                <a:highlight>
                  <a:srgbClr val="FFFF00"/>
                </a:highlight>
              </a:rPr>
              <a:t>Ryu, the Toronto Blue Jays ace, was announced as one of three finalists for the American League (AL) Cy Young Award </a:t>
            </a:r>
            <a:r>
              <a:rPr lang="en" altLang="ko-Kore-KR" sz="1600" dirty="0"/>
              <a:t>by the Baseball Writers' Association of American (BBWAA) on Monday (U.S. local time).</a:t>
            </a:r>
            <a:br>
              <a:rPr lang="en" altLang="ko-Kore-KR" sz="1600" dirty="0"/>
            </a:br>
            <a:r>
              <a:rPr lang="en" altLang="ko-Kore-KR" sz="1600" dirty="0"/>
              <a:t>The winner will be announced Nov. 11. The voting was completed at the end of the regular season in late September, and being a finalist means Ryu, who </a:t>
            </a:r>
            <a:r>
              <a:rPr lang="en" altLang="ko-Kore-KR" sz="1600" dirty="0">
                <a:highlight>
                  <a:srgbClr val="FFFF00"/>
                </a:highlight>
              </a:rPr>
              <a:t>finished fourth in the AL with a 2.69 ERA</a:t>
            </a:r>
            <a:r>
              <a:rPr lang="en" altLang="ko-Kore-KR" sz="1600" dirty="0"/>
              <a:t>, ranked in the top three in the voting.</a:t>
            </a:r>
            <a:br>
              <a:rPr lang="en" altLang="ko-Kore-KR" sz="1600" dirty="0"/>
            </a:br>
            <a:r>
              <a:rPr lang="en" altLang="ko-Kore-KR" sz="1600" dirty="0"/>
              <a:t>While pitching for the Los Angeles Dodgers </a:t>
            </a:r>
            <a:r>
              <a:rPr lang="en" altLang="ko-Kore-KR" sz="1600" dirty="0">
                <a:highlight>
                  <a:srgbClr val="FFFF00"/>
                </a:highlight>
              </a:rPr>
              <a:t>last year</a:t>
            </a:r>
            <a:r>
              <a:rPr lang="en" altLang="ko-Kore-KR" sz="1600" dirty="0"/>
              <a:t>, Ryu finished second to Jacob deGrom of the New York Mets for the National League Cy Young Award. </a:t>
            </a:r>
            <a:r>
              <a:rPr lang="en" altLang="ko-Kore-KR" sz="1600" dirty="0">
                <a:highlight>
                  <a:srgbClr val="FFFF00"/>
                </a:highlight>
              </a:rPr>
              <a:t>Ryu was the first South Korean pitcher to even be nominated for the top annual pitching prize.</a:t>
            </a:r>
            <a:br>
              <a:rPr lang="en" altLang="ko-Kore-KR" sz="1600" dirty="0"/>
            </a:br>
            <a:r>
              <a:rPr lang="en" altLang="ko-Kore-KR" sz="1600" dirty="0"/>
              <a:t>As a free agent, Ryu signed a four-year, US$80 million deal with the Blue Jays in December to become the highest-paid pitcher in franchise history. </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 altLang="ko-Kore-KR" sz="1600" dirty="0"/>
              <a:t>'Ryu Hyun-</a:t>
            </a:r>
            <a:r>
              <a:rPr lang="en" altLang="ko-Kore-KR" sz="1600" dirty="0" err="1"/>
              <a:t>jin</a:t>
            </a:r>
            <a:r>
              <a:rPr lang="en" altLang="ko-Kore-KR" sz="1600" dirty="0"/>
              <a:t> is one of three finalists for the American League (AL) Cy Young Award. The Toronto Blue Jays ace finished fourth in the AL with a 2.69 ERA last year. Ryu was the first South Korean pitcher to even be nominated for the award.’</a:t>
            </a:r>
          </a:p>
          <a:p>
            <a:r>
              <a:rPr kumimoji="1" lang="ko-KR" altLang="en-US" sz="1600" dirty="0"/>
              <a:t>분석</a:t>
            </a:r>
            <a:endParaRPr kumimoji="1" lang="en-US" altLang="ko-KR" sz="1600" dirty="0"/>
          </a:p>
          <a:p>
            <a:pPr lvl="1"/>
            <a:r>
              <a:rPr kumimoji="1" lang="ko-Kore-KR" altLang="en-US" sz="1600" dirty="0"/>
              <a:t>전반적으로는 잘 요약하고 있지만 핵심은 찾지 못하고 있음</a:t>
            </a:r>
            <a:endParaRPr kumimoji="1" lang="en-US" altLang="ko-Kore-KR" sz="1600" dirty="0"/>
          </a:p>
          <a:p>
            <a:pPr lvl="2"/>
            <a:r>
              <a:rPr kumimoji="1" lang="en-US" altLang="ko-Kore-KR" sz="1200" dirty="0"/>
              <a:t>“</a:t>
            </a:r>
            <a:r>
              <a:rPr kumimoji="1" lang="ko-Kore-KR" altLang="en-US" sz="1200" dirty="0"/>
              <a:t>류현진이 싸이영 상에 </a:t>
            </a:r>
            <a:r>
              <a:rPr kumimoji="1" lang="en-US" altLang="ko-Kore-KR" sz="1200" dirty="0"/>
              <a:t>2</a:t>
            </a:r>
            <a:r>
              <a:rPr kumimoji="1" lang="ko-Kore-KR" altLang="en-US" sz="1200" dirty="0"/>
              <a:t>번째로 노미네이트 되었다</a:t>
            </a:r>
            <a:r>
              <a:rPr kumimoji="1" lang="en-US" altLang="ko-Kore-KR" sz="1200" dirty="0"/>
              <a:t>.</a:t>
            </a:r>
            <a:r>
              <a:rPr kumimoji="1" lang="en-US" altLang="ko-KR" sz="1200" dirty="0"/>
              <a:t>”</a:t>
            </a:r>
          </a:p>
        </p:txBody>
      </p:sp>
    </p:spTree>
    <p:extLst>
      <p:ext uri="{BB962C8B-B14F-4D97-AF65-F5344CB8AC3E}">
        <p14:creationId xmlns:p14="http://schemas.microsoft.com/office/powerpoint/2010/main" val="128109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sz="2000" dirty="0"/>
              <a:t>10: </a:t>
            </a:r>
            <a:r>
              <a:rPr kumimoji="1" lang="ko-KR" altLang="en-US" sz="2000" dirty="0"/>
              <a:t>경제 뉴스</a:t>
            </a:r>
            <a:endParaRPr kumimoji="1" lang="en-US" altLang="ko-KR" sz="2000" dirty="0"/>
          </a:p>
          <a:p>
            <a:r>
              <a:rPr kumimoji="1" lang="ko-KR" altLang="en-US" sz="1600" dirty="0"/>
              <a:t>원문</a:t>
            </a:r>
            <a:r>
              <a:rPr kumimoji="1" lang="en-US" altLang="ko-KR" sz="1600" dirty="0"/>
              <a:t>:</a:t>
            </a:r>
          </a:p>
          <a:p>
            <a:pPr lvl="1"/>
            <a:r>
              <a:rPr lang="en" altLang="ko-Kore-KR" sz="1600" dirty="0">
                <a:highlight>
                  <a:srgbClr val="FFFF00"/>
                </a:highlight>
              </a:rPr>
              <a:t>U.S. futures rose and Asia markets were mostly higher on Wednesday </a:t>
            </a:r>
            <a:r>
              <a:rPr lang="en" altLang="ko-Kore-KR" sz="1600" dirty="0"/>
              <a:t>as investors worldwide awaited the results from the U.S. presidential election. Just after 10 p.m. Eastern time, President Donald Trump and Democratic challenger Joe Biden were locked in tight races in battleground states. Most polls have predicted a Biden victory. </a:t>
            </a:r>
            <a:r>
              <a:rPr lang="en" altLang="ko-Kore-KR" sz="1600" dirty="0">
                <a:highlight>
                  <a:srgbClr val="FFFF00"/>
                </a:highlight>
              </a:rPr>
              <a:t>Many investors took forecasts of a so-called ''blue wave'' of Democratic Party wins as a signal that the U.S. economy might soon get a big, fresh infusion of help. But with the race too close to call, analysts said they also might be reassured by the prospect for a continuation of Trump's pro-market stance. </a:t>
            </a:r>
            <a:r>
              <a:rPr lang="en" altLang="ko-Kore-KR" sz="1600" dirty="0"/>
              <a:t>''Markets seem to be pricing in better chances for Trump, or at least a smaller chance of a blue wave,'' Stephen Innes of </a:t>
            </a:r>
            <a:r>
              <a:rPr lang="en" altLang="ko-Kore-KR" sz="1600" dirty="0" err="1"/>
              <a:t>Axi</a:t>
            </a:r>
            <a:r>
              <a:rPr lang="en" altLang="ko-Kore-KR" sz="1600" dirty="0"/>
              <a:t> said in a commentary. ''On the one hand with the fiscal implications of a Biden win/blue wave that's a bit of a surprise ― on the other Trump is widely considered more market-friendly, so one can see how it nets out a small positive,'' Innes said. As of midnight Eastern time, Dow futures were up 0.8% and the SP 500 futures rose 1.6%. Both initially fell as election returns began coming in. The Nasdaq futures fell back, losing 0.2% after earlier gaining 3.5%. The gains in the futures follow a strong performance in regular trading Tuesday on Wall Street. </a:t>
            </a:r>
            <a:endParaRPr kumimoji="1" lang="en-US" altLang="ko-KR" sz="1600" dirty="0"/>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lang="en" altLang="ko-Kore-KR" sz="1600" dirty="0"/>
              <a:t>"U.S. futures rose and Asia markets were mostly higher on Wednesday. Many investors took forecasts of a so-called ''blue wave'' of Democratic Party wins as a signal that the economy might soon get a big, fresh infusion of help. But with the race too close to call, analysts said they might be reassured by the prospect for a continuation of Trump's pro-market stance."</a:t>
            </a:r>
          </a:p>
          <a:p>
            <a:r>
              <a:rPr kumimoji="1" lang="ko-KR" altLang="en-US" sz="1600" dirty="0"/>
              <a:t>분석</a:t>
            </a:r>
            <a:endParaRPr kumimoji="1" lang="en-US" altLang="ko-KR" sz="1600" dirty="0"/>
          </a:p>
          <a:p>
            <a:pPr lvl="1"/>
            <a:r>
              <a:rPr kumimoji="1" lang="en-US" altLang="ko-KR" sz="1600" dirty="0"/>
              <a:t>extractive</a:t>
            </a:r>
            <a:r>
              <a:rPr kumimoji="1" lang="ko-Kore-KR" altLang="en-US" sz="1600" dirty="0"/>
              <a:t> 방식으로 요약문 생성</a:t>
            </a:r>
            <a:endParaRPr kumimoji="1" lang="en-US" altLang="ko-KR" sz="1600" dirty="0"/>
          </a:p>
        </p:txBody>
      </p:sp>
    </p:spTree>
    <p:extLst>
      <p:ext uri="{BB962C8B-B14F-4D97-AF65-F5344CB8AC3E}">
        <p14:creationId xmlns:p14="http://schemas.microsoft.com/office/powerpoint/2010/main" val="28020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536575"/>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ko-KR" altLang="en-US" sz="2000" dirty="0"/>
              <a:t>소설</a:t>
            </a:r>
            <a:endParaRPr kumimoji="1" lang="en-US" altLang="ko-KR" sz="2000" dirty="0"/>
          </a:p>
          <a:p>
            <a:r>
              <a:rPr kumimoji="1" lang="ko-KR" altLang="en-US" sz="1600" dirty="0"/>
              <a:t>원문</a:t>
            </a:r>
            <a:r>
              <a:rPr kumimoji="1" lang="en-US" altLang="ko-KR" sz="1600" dirty="0"/>
              <a:t>:</a:t>
            </a:r>
          </a:p>
          <a:p>
            <a:pPr lvl="1"/>
            <a:r>
              <a:rPr lang="en" altLang="ko-Kore-KR" sz="1600" dirty="0"/>
              <a:t>"</a:t>
            </a:r>
            <a:r>
              <a:rPr lang="en" altLang="ko-Kore-KR" sz="1600" dirty="0">
                <a:highlight>
                  <a:srgbClr val="FFFF00"/>
                </a:highlight>
              </a:rPr>
              <a:t>Alice was beginning to get very tired of sitting by her sister on the bank, and of having nothing to do</a:t>
            </a:r>
            <a:r>
              <a:rPr lang="en" altLang="ko-Kore-KR" sz="1600" dirty="0"/>
              <a:t>: once or twice she had peeped into the book her sister was reading, but it had no pictures or conversations in it, “and what is the use of a book,” thought Alice “without pictures or conversations?” So </a:t>
            </a:r>
            <a:r>
              <a:rPr lang="en" altLang="ko-Kore-KR" sz="1600" dirty="0">
                <a:highlight>
                  <a:srgbClr val="FFFF00"/>
                </a:highlight>
              </a:rPr>
              <a:t>she was considering in her own mind</a:t>
            </a:r>
            <a:r>
              <a:rPr lang="en" altLang="ko-Kore-KR" sz="1600" dirty="0"/>
              <a:t> (as well as she could, for the hot day made her feel very sleepy and stupid), </a:t>
            </a:r>
            <a:r>
              <a:rPr lang="en" altLang="ko-Kore-KR" sz="1600" dirty="0">
                <a:highlight>
                  <a:srgbClr val="FFFF00"/>
                </a:highlight>
              </a:rPr>
              <a:t>whether the pleasure of making a daisy-chain would be worth the trouble of getting up and picking the daisies, when suddenly a White Rabbit with pink eyes ran close by her</a:t>
            </a:r>
            <a:r>
              <a:rPr lang="en" altLang="ko-Kore-KR" sz="1600" dirty="0"/>
              <a:t>.”</a:t>
            </a:r>
          </a:p>
          <a:p>
            <a:r>
              <a:rPr kumimoji="1" lang="ko-KR" altLang="en-US" sz="2000" dirty="0"/>
              <a:t>요약문</a:t>
            </a:r>
            <a:r>
              <a:rPr kumimoji="1" lang="en-US" altLang="ko-KR" sz="2000" dirty="0"/>
              <a:t>:</a:t>
            </a:r>
            <a:r>
              <a:rPr kumimoji="1" lang="ko-KR" altLang="en-US" sz="2000" dirty="0"/>
              <a:t> </a:t>
            </a:r>
            <a:endParaRPr kumimoji="1" lang="en-US" altLang="ko-KR" sz="2000" dirty="0"/>
          </a:p>
          <a:p>
            <a:pPr lvl="1"/>
            <a:r>
              <a:rPr lang="en" altLang="ko-Kore-KR" sz="1600" dirty="0"/>
              <a:t>Alice was beginning to get very tired of sitting by her sister on the bank, and of having nothing to do. She was considering in her own mind whether the pleasure of making a daisy-chain would be worth the trouble of getting up and picking the daisies. Suddenly a White Rabbit with pink eyes ran close by her.</a:t>
            </a:r>
          </a:p>
          <a:p>
            <a:r>
              <a:rPr kumimoji="1" lang="ko-KR" altLang="en-US" sz="2000" dirty="0"/>
              <a:t>분석</a:t>
            </a:r>
            <a:endParaRPr kumimoji="1" lang="en-US" altLang="ko-KR" sz="2000" dirty="0"/>
          </a:p>
          <a:p>
            <a:pPr lvl="1"/>
            <a:r>
              <a:rPr kumimoji="1" lang="en-US" altLang="ko-KR" sz="1600" dirty="0"/>
              <a:t>extractive</a:t>
            </a:r>
            <a:r>
              <a:rPr kumimoji="1" lang="ko-Kore-KR" altLang="en-US" sz="1600" dirty="0"/>
              <a:t> 방식으로 요약문 생성</a:t>
            </a:r>
            <a:endParaRPr kumimoji="1" lang="en-US" altLang="ko-KR" sz="1600" dirty="0"/>
          </a:p>
        </p:txBody>
      </p:sp>
    </p:spTree>
    <p:extLst>
      <p:ext uri="{BB962C8B-B14F-4D97-AF65-F5344CB8AC3E}">
        <p14:creationId xmlns:p14="http://schemas.microsoft.com/office/powerpoint/2010/main" val="109946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5DC727-BD8E-5040-A0C6-7C9BE9E4A607}"/>
              </a:ext>
            </a:extLst>
          </p:cNvPr>
          <p:cNvSpPr>
            <a:spLocks noGrp="1"/>
          </p:cNvSpPr>
          <p:nvPr>
            <p:ph type="title"/>
          </p:nvPr>
        </p:nvSpPr>
        <p:spPr/>
        <p:txBody>
          <a:bodyPr/>
          <a:lstStyle/>
          <a:p>
            <a:r>
              <a:rPr kumimoji="1" lang="en-US" altLang="ko-Kore-KR" dirty="0"/>
              <a:t>Competition	</a:t>
            </a:r>
            <a:endParaRPr kumimoji="1" lang="ko-Kore-KR" altLang="en-US" dirty="0"/>
          </a:p>
        </p:txBody>
      </p:sp>
      <p:sp>
        <p:nvSpPr>
          <p:cNvPr id="3" name="내용 개체 틀 2">
            <a:extLst>
              <a:ext uri="{FF2B5EF4-FFF2-40B4-BE49-F238E27FC236}">
                <a16:creationId xmlns:a16="http://schemas.microsoft.com/office/drawing/2014/main" id="{DCCBE529-3641-354D-AF00-782BB6E7DA8D}"/>
              </a:ext>
            </a:extLst>
          </p:cNvPr>
          <p:cNvSpPr>
            <a:spLocks noGrp="1"/>
          </p:cNvSpPr>
          <p:nvPr>
            <p:ph idx="1"/>
          </p:nvPr>
        </p:nvSpPr>
        <p:spPr>
          <a:xfrm>
            <a:off x="838200" y="1429017"/>
            <a:ext cx="10916798" cy="4894664"/>
          </a:xfrm>
        </p:spPr>
        <p:txBody>
          <a:bodyPr>
            <a:normAutofit/>
          </a:bodyPr>
          <a:lstStyle/>
          <a:p>
            <a:r>
              <a:rPr kumimoji="1" lang="en-US" altLang="ko-Kore-KR" sz="2000" dirty="0"/>
              <a:t>Text Analysis Conference(TAC)</a:t>
            </a:r>
          </a:p>
          <a:p>
            <a:pPr lvl="1"/>
            <a:r>
              <a:rPr kumimoji="1" lang="en" altLang="ko-Kore-KR" sz="1800" dirty="0">
                <a:hlinkClick r:id="rId3"/>
              </a:rPr>
              <a:t>https://tac.nist.gov//</a:t>
            </a:r>
            <a:endParaRPr kumimoji="1" lang="en" altLang="ko-Kore-KR" sz="1800" dirty="0"/>
          </a:p>
          <a:p>
            <a:pPr lvl="1"/>
            <a:r>
              <a:rPr kumimoji="1" lang="ko-Kore-KR" altLang="en-US" sz="1800" dirty="0"/>
              <a:t>요약은 </a:t>
            </a:r>
            <a:r>
              <a:rPr kumimoji="1" lang="en-US" altLang="ko-Kore-KR" sz="1800" dirty="0"/>
              <a:t>2008</a:t>
            </a:r>
            <a:r>
              <a:rPr kumimoji="1" lang="en-US" altLang="ko-KR" sz="1800" dirty="0"/>
              <a:t>, </a:t>
            </a:r>
            <a:r>
              <a:rPr kumimoji="1" lang="en-US" altLang="ko-Kore-KR" sz="1800" dirty="0"/>
              <a:t>2009</a:t>
            </a:r>
            <a:r>
              <a:rPr kumimoji="1" lang="en-US" altLang="ko-KR" sz="1800" dirty="0"/>
              <a:t>, </a:t>
            </a:r>
            <a:r>
              <a:rPr kumimoji="1" lang="en-US" altLang="ko-Kore-KR" sz="1800" dirty="0"/>
              <a:t>2010</a:t>
            </a:r>
            <a:r>
              <a:rPr kumimoji="1" lang="en-US" altLang="ko-KR" sz="1800" dirty="0"/>
              <a:t>,</a:t>
            </a:r>
            <a:r>
              <a:rPr kumimoji="1" lang="en-US" altLang="ko-Kore-KR" sz="1800" dirty="0"/>
              <a:t> 2011</a:t>
            </a:r>
            <a:r>
              <a:rPr kumimoji="1" lang="en-US" altLang="ko-KR" sz="1800" dirty="0"/>
              <a:t>, </a:t>
            </a:r>
            <a:r>
              <a:rPr kumimoji="1" lang="en-US" altLang="ko-Kore-KR" sz="1800" dirty="0"/>
              <a:t>2014</a:t>
            </a:r>
            <a:r>
              <a:rPr kumimoji="1" lang="ko-Kore-KR" altLang="en-US" sz="1800" dirty="0"/>
              <a:t>에 열림</a:t>
            </a:r>
            <a:endParaRPr kumimoji="1" lang="en-US" altLang="ko-Kore-KR" sz="1800" dirty="0"/>
          </a:p>
          <a:p>
            <a:pPr lvl="2"/>
            <a:r>
              <a:rPr kumimoji="1" lang="en-US" altLang="ko-Kore-KR" sz="1600" dirty="0"/>
              <a:t>TAC2014: </a:t>
            </a:r>
            <a:r>
              <a:rPr kumimoji="1" lang="en-US" altLang="ko-Kore-KR" sz="1600" dirty="0">
                <a:hlinkClick r:id="rId4"/>
              </a:rPr>
              <a:t>https://tac.nist.gov//2014/BiomedSumm/</a:t>
            </a:r>
            <a:endParaRPr kumimoji="1" lang="en-US" altLang="ko-Kore-KR" sz="1600" dirty="0"/>
          </a:p>
          <a:p>
            <a:pPr lvl="3"/>
            <a:r>
              <a:rPr kumimoji="1" lang="en-US" altLang="ko-Kore-KR" sz="1400" dirty="0"/>
              <a:t>biomedical </a:t>
            </a:r>
            <a:r>
              <a:rPr kumimoji="1" lang="ko-KR" altLang="en-US" sz="1400" dirty="0"/>
              <a:t>분야의 논문 요약</a:t>
            </a:r>
            <a:endParaRPr kumimoji="1" lang="en-US" altLang="ko-KR" sz="1400" dirty="0"/>
          </a:p>
          <a:p>
            <a:pPr lvl="3"/>
            <a:r>
              <a:rPr kumimoji="1" lang="en-US" altLang="ko-KR" sz="1400" dirty="0"/>
              <a:t>CL-</a:t>
            </a:r>
            <a:r>
              <a:rPr kumimoji="1" lang="en-US" altLang="ko-KR" sz="1400" dirty="0" err="1"/>
              <a:t>SciSumm</a:t>
            </a:r>
            <a:r>
              <a:rPr kumimoji="1" lang="ko-KR" altLang="en-US" sz="1400" dirty="0"/>
              <a:t>의 </a:t>
            </a:r>
            <a:r>
              <a:rPr kumimoji="1" lang="en-US" altLang="ko-KR" sz="1400" dirty="0"/>
              <a:t>Pilot Task</a:t>
            </a:r>
          </a:p>
          <a:p>
            <a:pPr lvl="3"/>
            <a:r>
              <a:rPr kumimoji="1" lang="ko-KR" altLang="en-US" sz="1400" dirty="0" err="1"/>
              <a:t>데이터셋</a:t>
            </a:r>
            <a:r>
              <a:rPr kumimoji="1" lang="ko-KR" altLang="en-US" sz="1400" dirty="0"/>
              <a:t> 포맷 오류로 평가 진행되지 않음</a:t>
            </a:r>
            <a:r>
              <a:rPr kumimoji="1" lang="en-US" altLang="ko-KR" sz="1400" dirty="0"/>
              <a:t>(http://</a:t>
            </a:r>
            <a:r>
              <a:rPr kumimoji="1" lang="en-US" altLang="ko-KR" sz="1400" dirty="0" err="1"/>
              <a:t>ceur-ws.org</a:t>
            </a:r>
            <a:r>
              <a:rPr kumimoji="1" lang="en-US" altLang="ko-KR" sz="1400" dirty="0"/>
              <a:t>/Vol-1610/paper11.pdf)</a:t>
            </a:r>
            <a:endParaRPr kumimoji="1" lang="en-US" altLang="ko-Kore-KR" sz="1400" dirty="0"/>
          </a:p>
          <a:p>
            <a:r>
              <a:rPr kumimoji="1" lang="en" altLang="ko-Kore-KR" sz="2000" dirty="0"/>
              <a:t>Document Understanding Conference(DUC)</a:t>
            </a:r>
          </a:p>
          <a:p>
            <a:pPr lvl="1"/>
            <a:r>
              <a:rPr kumimoji="1" lang="en" altLang="ko-Kore-KR" sz="1800" dirty="0"/>
              <a:t>2001 ~ 2007</a:t>
            </a:r>
          </a:p>
          <a:p>
            <a:r>
              <a:rPr lang="en" altLang="ko-Kore-KR" sz="2000" dirty="0"/>
              <a:t>DocEng’2020 Competition on Extractive Text Summarization</a:t>
            </a:r>
          </a:p>
          <a:p>
            <a:pPr lvl="1"/>
            <a:r>
              <a:rPr kumimoji="1" lang="en" altLang="ko-Kore-KR" sz="1800" dirty="0">
                <a:hlinkClick r:id="rId5"/>
              </a:rPr>
              <a:t>https://dl.acm.org/doi/pdf/10.1145/3395027.3419579</a:t>
            </a:r>
            <a:endParaRPr kumimoji="1" lang="en" altLang="ko-Kore-KR" sz="1800" dirty="0"/>
          </a:p>
          <a:p>
            <a:r>
              <a:rPr lang="en" altLang="ko-Kore-KR" sz="2000" dirty="0"/>
              <a:t>CL-</a:t>
            </a:r>
            <a:r>
              <a:rPr lang="en" altLang="ko-Kore-KR" sz="2000" dirty="0" err="1"/>
              <a:t>SciSumm</a:t>
            </a:r>
            <a:r>
              <a:rPr lang="en" altLang="ko-Kore-KR" sz="2000" dirty="0"/>
              <a:t> 2020(EMNLP20)</a:t>
            </a:r>
          </a:p>
          <a:p>
            <a:pPr lvl="1"/>
            <a:r>
              <a:rPr lang="en" altLang="ko-Kore-KR" sz="1800" dirty="0"/>
              <a:t>2014</a:t>
            </a:r>
            <a:r>
              <a:rPr lang="ko-KR" altLang="en-US" sz="1800" dirty="0"/>
              <a:t>년부터 열리기 시작</a:t>
            </a:r>
            <a:endParaRPr lang="en" altLang="ko-Kore-KR" sz="1800" dirty="0"/>
          </a:p>
          <a:p>
            <a:pPr lvl="1"/>
            <a:r>
              <a:rPr lang="en" altLang="ko-Kore-KR" sz="1800" dirty="0"/>
              <a:t>https://</a:t>
            </a:r>
            <a:r>
              <a:rPr lang="en" altLang="ko-Kore-KR" sz="1800" dirty="0" err="1"/>
              <a:t>ornlcda.github.io</a:t>
            </a:r>
            <a:r>
              <a:rPr lang="en" altLang="ko-Kore-KR" sz="1800" dirty="0"/>
              <a:t>/</a:t>
            </a:r>
            <a:r>
              <a:rPr lang="en" altLang="ko-Kore-KR" sz="1800" dirty="0" err="1"/>
              <a:t>SDProc</a:t>
            </a:r>
            <a:r>
              <a:rPr lang="en" altLang="ko-Kore-KR" sz="1800" dirty="0"/>
              <a:t>/</a:t>
            </a:r>
            <a:r>
              <a:rPr lang="en" altLang="ko-Kore-KR" sz="1800" dirty="0" err="1"/>
              <a:t>sharedtasks.html</a:t>
            </a:r>
            <a:endParaRPr lang="en" altLang="ko-Kore-KR" sz="1800" dirty="0"/>
          </a:p>
        </p:txBody>
      </p:sp>
    </p:spTree>
    <p:extLst>
      <p:ext uri="{BB962C8B-B14F-4D97-AF65-F5344CB8AC3E}">
        <p14:creationId xmlns:p14="http://schemas.microsoft.com/office/powerpoint/2010/main" val="388499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1785462"/>
          </a:xfrm>
        </p:spPr>
        <p:txBody>
          <a:bodyPr>
            <a:normAutofit/>
          </a:bodyPr>
          <a:lstStyle/>
          <a:p>
            <a:r>
              <a:rPr kumimoji="1" lang="en-US" altLang="ko-Kore-KR" sz="1800" dirty="0" err="1"/>
              <a:t>bert</a:t>
            </a:r>
            <a:r>
              <a:rPr kumimoji="1" lang="en-US" altLang="ko-Kore-KR" sz="1800" dirty="0"/>
              <a:t>-extractive-summarizer </a:t>
            </a:r>
            <a:r>
              <a:rPr kumimoji="1" lang="ko-Kore-KR" altLang="en-US" sz="1800" dirty="0"/>
              <a:t>이용해 </a:t>
            </a:r>
            <a:r>
              <a:rPr kumimoji="1" lang="en-US" altLang="ko-Kore-KR" sz="1800" dirty="0"/>
              <a:t>3</a:t>
            </a:r>
            <a:r>
              <a:rPr kumimoji="1" lang="en-US" altLang="ko-KR" sz="1800" dirty="0"/>
              <a:t>000</a:t>
            </a:r>
            <a:r>
              <a:rPr kumimoji="1" lang="ko-KR" altLang="en-US" sz="1800" dirty="0"/>
              <a:t>개 문장 </a:t>
            </a:r>
            <a:r>
              <a:rPr kumimoji="1" lang="ko-KR" altLang="en-US" sz="1800" dirty="0" err="1"/>
              <a:t>추려냄</a:t>
            </a:r>
            <a:endParaRPr kumimoji="1" lang="en-US" altLang="ko-KR" sz="1800" dirty="0"/>
          </a:p>
          <a:p>
            <a:r>
              <a:rPr kumimoji="1" lang="ko-KR" altLang="en-US" sz="1800" dirty="0"/>
              <a:t>그 문장들을 가지고 </a:t>
            </a:r>
            <a:r>
              <a:rPr kumimoji="1" lang="en-US" altLang="ko-KR" sz="1800" dirty="0"/>
              <a:t>pipeline </a:t>
            </a:r>
            <a:r>
              <a:rPr kumimoji="1" lang="ko-KR" altLang="en-US" sz="1800" dirty="0"/>
              <a:t>적용</a:t>
            </a:r>
            <a:endParaRPr kumimoji="1" lang="en-US" altLang="ko-KR" sz="1800" dirty="0"/>
          </a:p>
          <a:p>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5801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ko-KR" altLang="en-US" sz="1800" dirty="0">
                <a:latin typeface="NanumBarunGothic" panose="020B0603020101020101" pitchFamily="34" charset="-127"/>
                <a:ea typeface="NanumBarunGothic" panose="020B0603020101020101" pitchFamily="34" charset="-127"/>
              </a:rPr>
              <a:t>소설</a:t>
            </a:r>
            <a:endParaRPr kumimoji="1" lang="en-US" altLang="ko-KR" sz="1800" dirty="0">
              <a:latin typeface="NanumBarunGothic" panose="020B0603020101020101" pitchFamily="34" charset="-127"/>
              <a:ea typeface="NanumBarunGothic" panose="020B0603020101020101" pitchFamily="34" charset="-127"/>
            </a:endParaRPr>
          </a:p>
          <a:p>
            <a:r>
              <a:rPr kumimoji="1" lang="ko-KR" altLang="en-US" sz="1800" dirty="0">
                <a:latin typeface="NanumBarunGothic" panose="020B0603020101020101" pitchFamily="34" charset="-127"/>
                <a:ea typeface="NanumBarunGothic" panose="020B0603020101020101" pitchFamily="34" charset="-127"/>
              </a:rPr>
              <a:t>원문</a:t>
            </a:r>
            <a:r>
              <a:rPr kumimoji="1" lang="en-US" altLang="ko-KR" sz="1800" dirty="0">
                <a:latin typeface="NanumBarunGothic" panose="020B0603020101020101" pitchFamily="34" charset="-127"/>
                <a:ea typeface="NanumBarunGothic" panose="020B0603020101020101" pitchFamily="34" charset="-127"/>
              </a:rPr>
              <a:t>: Jane Austin ‘</a:t>
            </a:r>
            <a:r>
              <a:rPr kumimoji="1" lang="ko-KR" altLang="en-US" sz="1800" dirty="0">
                <a:latin typeface="NanumBarunGothic" panose="020B0603020101020101" pitchFamily="34" charset="-127"/>
                <a:ea typeface="NanumBarunGothic" panose="020B0603020101020101" pitchFamily="34" charset="-127"/>
              </a:rPr>
              <a:t>이성과 감성</a:t>
            </a:r>
            <a:r>
              <a:rPr kumimoji="1" lang="en-US" altLang="ko-KR" sz="1800" dirty="0">
                <a:latin typeface="NanumBarunGothic" panose="020B0603020101020101" pitchFamily="34" charset="-127"/>
                <a:ea typeface="NanumBarunGothic" panose="020B0603020101020101" pitchFamily="34" charset="-127"/>
              </a:rPr>
              <a:t>’</a:t>
            </a:r>
          </a:p>
          <a:p>
            <a:r>
              <a:rPr kumimoji="1" lang="ko-KR" altLang="en-US" sz="1800" dirty="0">
                <a:latin typeface="NanumBarunGothic" panose="020B0603020101020101" pitchFamily="34" charset="-127"/>
                <a:ea typeface="NanumBarunGothic" panose="020B0603020101020101" pitchFamily="34" charset="-127"/>
              </a:rPr>
              <a:t>요약문</a:t>
            </a:r>
            <a:r>
              <a:rPr kumimoji="1" lang="en-US" altLang="ko-KR" sz="1800" dirty="0">
                <a:latin typeface="NanumBarunGothic" panose="020B0603020101020101" pitchFamily="34" charset="-127"/>
                <a:ea typeface="NanumBarunGothic" panose="020B0603020101020101" pitchFamily="34" charset="-127"/>
              </a:rPr>
              <a:t>(</a:t>
            </a:r>
            <a:r>
              <a:rPr kumimoji="1" lang="ko-KR" altLang="en-US" sz="1800" dirty="0">
                <a:latin typeface="NanumBarunGothic" panose="020B0603020101020101" pitchFamily="34" charset="-127"/>
                <a:ea typeface="NanumBarunGothic" panose="020B0603020101020101" pitchFamily="34" charset="-127"/>
              </a:rPr>
              <a:t>전체에서 </a:t>
            </a:r>
            <a:r>
              <a:rPr kumimoji="1" lang="en-US" altLang="ko-KR" sz="1800" dirty="0">
                <a:latin typeface="NanumBarunGothic" panose="020B0603020101020101" pitchFamily="34" charset="-127"/>
                <a:ea typeface="NanumBarunGothic" panose="020B0603020101020101" pitchFamily="34" charset="-127"/>
              </a:rPr>
              <a:t>15</a:t>
            </a:r>
            <a:r>
              <a:rPr kumimoji="1" lang="ko-KR" altLang="en-US" sz="1800" dirty="0">
                <a:latin typeface="NanumBarunGothic" panose="020B0603020101020101" pitchFamily="34" charset="-127"/>
                <a:ea typeface="NanumBarunGothic" panose="020B0603020101020101" pitchFamily="34" charset="-127"/>
              </a:rPr>
              <a:t>문장 가져오기 </a:t>
            </a:r>
            <a:r>
              <a:rPr kumimoji="1" lang="en-US" altLang="ko-KR" sz="1800" dirty="0">
                <a:latin typeface="NanumBarunGothic" panose="020B0603020101020101" pitchFamily="34" charset="-127"/>
                <a:ea typeface="NanumBarunGothic" panose="020B0603020101020101" pitchFamily="34" charset="-127"/>
              </a:rPr>
              <a:t>=&gt; abstractive):</a:t>
            </a:r>
            <a:r>
              <a:rPr kumimoji="1" lang="ko-KR" altLang="en-US" sz="1800" dirty="0">
                <a:latin typeface="NanumBarunGothic" panose="020B0603020101020101" pitchFamily="34" charset="-127"/>
                <a:ea typeface="NanumBarunGothic" panose="020B0603020101020101" pitchFamily="34" charset="-127"/>
              </a:rPr>
              <a:t> </a:t>
            </a:r>
            <a:endParaRPr kumimoji="1" lang="en-US" altLang="ko-KR" sz="1800" dirty="0">
              <a:latin typeface="NanumBarunGothic" panose="020B0603020101020101" pitchFamily="34" charset="-127"/>
              <a:ea typeface="NanumBarunGothic" panose="020B0603020101020101" pitchFamily="34" charset="-127"/>
            </a:endParaRPr>
          </a:p>
          <a:p>
            <a:pPr lvl="1"/>
            <a:r>
              <a:rPr lang="en" altLang="ko-Kore-KR" sz="1800" dirty="0">
                <a:latin typeface="NanumBarunGothic" panose="020B0603020101020101" pitchFamily="34" charset="-127"/>
                <a:ea typeface="NanumBarunGothic" panose="020B0603020101020101" pitchFamily="34" charset="-127"/>
              </a:rPr>
              <a:t>The family of Dashwood had long been settled in Sussex but the indelicacy of her conduct was so much the greater . The sudden termination of Colonel </a:t>
            </a:r>
            <a:r>
              <a:rPr lang="en" altLang="ko-Kore-KR" sz="1800" dirty="0" err="1">
                <a:latin typeface="NanumBarunGothic" panose="020B0603020101020101" pitchFamily="34" charset="-127"/>
                <a:ea typeface="NanumBarunGothic" panose="020B0603020101020101" pitchFamily="34" charset="-127"/>
              </a:rPr>
              <a:t>Brandons</a:t>
            </a:r>
            <a:r>
              <a:rPr lang="en" altLang="ko-Kore-KR" sz="1800" dirty="0">
                <a:latin typeface="NanumBarunGothic" panose="020B0603020101020101" pitchFamily="34" charset="-127"/>
                <a:ea typeface="NanumBarunGothic" panose="020B0603020101020101" pitchFamily="34" charset="-127"/>
              </a:rPr>
              <a:t> visit at the park with his steadiness in concealing its cause filled the mind and raised the wonder of </a:t>
            </a:r>
            <a:r>
              <a:rPr lang="en" altLang="ko-Kore-KR" sz="1800" dirty="0" err="1">
                <a:latin typeface="NanumBarunGothic" panose="020B0603020101020101" pitchFamily="34" charset="-127"/>
                <a:ea typeface="NanumBarunGothic" panose="020B0603020101020101" pitchFamily="34" charset="-127"/>
              </a:rPr>
              <a:t>Mrs</a:t>
            </a:r>
            <a:r>
              <a:rPr lang="en" altLang="ko-Kore-KR" sz="1800" dirty="0">
                <a:latin typeface="NanumBarunGothic" panose="020B0603020101020101" pitchFamily="34" charset="-127"/>
                <a:ea typeface="NanumBarunGothic" panose="020B0603020101020101" pitchFamily="34" charset="-127"/>
              </a:rPr>
              <a:t> Jennings for two or three days she was a great wonderer as every one must be .</a:t>
            </a:r>
          </a:p>
          <a:p>
            <a:r>
              <a:rPr lang="ko-Kore-KR" altLang="en-US" sz="2200" dirty="0">
                <a:latin typeface="NanumBarunGothic" panose="020B0603020101020101" pitchFamily="34" charset="-127"/>
                <a:ea typeface="NanumBarunGothic" panose="020B0603020101020101" pitchFamily="34" charset="-127"/>
              </a:rPr>
              <a:t>분석</a:t>
            </a:r>
            <a:endParaRPr lang="en-US" altLang="ko-Kore-KR" sz="2200" dirty="0">
              <a:latin typeface="NanumBarunGothic" panose="020B0603020101020101" pitchFamily="34" charset="-127"/>
              <a:ea typeface="NanumBarunGothic" panose="020B0603020101020101" pitchFamily="34" charset="-127"/>
            </a:endParaRPr>
          </a:p>
          <a:p>
            <a:pPr lvl="1"/>
            <a:r>
              <a:rPr lang="ko-Kore-KR" altLang="en-US" sz="1800" dirty="0">
                <a:latin typeface="NanumBarunGothic" panose="020B0603020101020101" pitchFamily="34" charset="-127"/>
                <a:ea typeface="NanumBarunGothic" panose="020B0603020101020101" pitchFamily="34" charset="-127"/>
              </a:rPr>
              <a:t>내용이 매끄럽게 이어지지 못하고 내용이 끊김</a:t>
            </a:r>
            <a:endParaRPr lang="en-US" altLang="ko-Kore-KR" sz="1800" dirty="0">
              <a:latin typeface="NanumBarunGothic" panose="020B0603020101020101" pitchFamily="34" charset="-127"/>
              <a:ea typeface="NanumBarunGothic" panose="020B0603020101020101" pitchFamily="34" charset="-127"/>
            </a:endParaRPr>
          </a:p>
          <a:p>
            <a:pPr lvl="1"/>
            <a:r>
              <a:rPr lang="ko-Kore-KR" altLang="en-US" sz="1800" dirty="0">
                <a:latin typeface="NanumBarunGothic" panose="020B0603020101020101" pitchFamily="34" charset="-127"/>
                <a:ea typeface="NanumBarunGothic" panose="020B0603020101020101" pitchFamily="34" charset="-127"/>
              </a:rPr>
              <a:t>소설 전체를 요약 </a:t>
            </a:r>
            <a:r>
              <a:rPr lang="en-US" altLang="ko-Kore-KR" sz="1800" dirty="0">
                <a:latin typeface="NanumBarunGothic" panose="020B0603020101020101" pitchFamily="34" charset="-127"/>
                <a:ea typeface="NanumBarunGothic" panose="020B0603020101020101" pitchFamily="34" charset="-127"/>
              </a:rPr>
              <a:t>X</a:t>
            </a:r>
            <a:endParaRPr lang="en" altLang="ko-Kore-KR" sz="18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755923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6"/>
            <a:ext cx="10515600" cy="10105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ko-KR" altLang="en-US" sz="1400" dirty="0">
                <a:latin typeface="+mn-ea"/>
              </a:rPr>
              <a:t>소설</a:t>
            </a:r>
            <a:endParaRPr kumimoji="1" lang="en-US" altLang="ko-KR" sz="1400" dirty="0">
              <a:latin typeface="+mn-ea"/>
            </a:endParaRPr>
          </a:p>
          <a:p>
            <a:r>
              <a:rPr kumimoji="1" lang="ko-KR" altLang="en-US" sz="1400" dirty="0">
                <a:latin typeface="+mn-ea"/>
              </a:rPr>
              <a:t>원문</a:t>
            </a:r>
            <a:r>
              <a:rPr kumimoji="1" lang="en-US" altLang="ko-KR" sz="1400" dirty="0">
                <a:latin typeface="+mn-ea"/>
              </a:rPr>
              <a:t>: Jane Austin ‘</a:t>
            </a:r>
            <a:r>
              <a:rPr kumimoji="1" lang="ko-KR" altLang="en-US" sz="1400" dirty="0">
                <a:latin typeface="+mn-ea"/>
              </a:rPr>
              <a:t>오만과 편견</a:t>
            </a:r>
            <a:r>
              <a:rPr kumimoji="1" lang="en-US" altLang="ko-KR" sz="1400" dirty="0">
                <a:latin typeface="+mn-ea"/>
              </a:rPr>
              <a:t>’</a:t>
            </a:r>
          </a:p>
          <a:p>
            <a:r>
              <a:rPr kumimoji="1" lang="en-US" altLang="ko-KR" sz="1400" dirty="0">
                <a:latin typeface="+mn-ea"/>
              </a:rPr>
              <a:t>Chapter1</a:t>
            </a:r>
            <a:r>
              <a:rPr kumimoji="1" lang="ko-KR" altLang="en-US" sz="1400" dirty="0">
                <a:latin typeface="+mn-ea"/>
              </a:rPr>
              <a:t>만 요약</a:t>
            </a:r>
            <a:endParaRPr kumimoji="1" lang="en-US" altLang="ko-KR" sz="1400" dirty="0">
              <a:latin typeface="+mn-ea"/>
            </a:endParaRPr>
          </a:p>
          <a:p>
            <a:pPr lvl="1"/>
            <a:r>
              <a:rPr kumimoji="1" lang="ko-KR" altLang="en-US" sz="1400" dirty="0">
                <a:latin typeface="+mn-ea"/>
              </a:rPr>
              <a:t>내용</a:t>
            </a:r>
            <a:r>
              <a:rPr kumimoji="1" lang="en-US" altLang="ko-KR" sz="1400" dirty="0">
                <a:latin typeface="+mn-ea"/>
              </a:rPr>
              <a:t>: </a:t>
            </a:r>
            <a:r>
              <a:rPr kumimoji="1" lang="ko-KR" altLang="en-US" sz="1400" dirty="0" err="1">
                <a:latin typeface="+mn-ea"/>
              </a:rPr>
              <a:t>베넷씨와</a:t>
            </a:r>
            <a:r>
              <a:rPr kumimoji="1" lang="ko-KR" altLang="en-US" sz="1400" dirty="0">
                <a:latin typeface="+mn-ea"/>
              </a:rPr>
              <a:t> </a:t>
            </a:r>
            <a:r>
              <a:rPr kumimoji="1" lang="ko-KR" altLang="en-US" sz="1400" dirty="0" err="1">
                <a:latin typeface="+mn-ea"/>
              </a:rPr>
              <a:t>베넷부인이</a:t>
            </a:r>
            <a:r>
              <a:rPr kumimoji="1" lang="ko-KR" altLang="en-US" sz="1400" dirty="0">
                <a:latin typeface="+mn-ea"/>
              </a:rPr>
              <a:t> </a:t>
            </a:r>
            <a:r>
              <a:rPr kumimoji="1" lang="ko-KR" altLang="en-US" sz="1400" dirty="0" err="1">
                <a:latin typeface="+mn-ea"/>
              </a:rPr>
              <a:t>네더필드</a:t>
            </a:r>
            <a:r>
              <a:rPr kumimoji="1" lang="ko-KR" altLang="en-US" sz="1400" dirty="0">
                <a:latin typeface="+mn-ea"/>
              </a:rPr>
              <a:t> 파크에 새로 이사 올 남자</a:t>
            </a:r>
            <a:r>
              <a:rPr kumimoji="1" lang="en-US" altLang="ko-KR" sz="1400" dirty="0">
                <a:latin typeface="+mn-ea"/>
              </a:rPr>
              <a:t>(</a:t>
            </a:r>
            <a:r>
              <a:rPr kumimoji="1" lang="ko-KR" altLang="en-US" sz="1400" dirty="0" err="1">
                <a:latin typeface="+mn-ea"/>
              </a:rPr>
              <a:t>빙리</a:t>
            </a:r>
            <a:r>
              <a:rPr kumimoji="1" lang="en-US" altLang="ko-KR" sz="1400" dirty="0">
                <a:latin typeface="+mn-ea"/>
              </a:rPr>
              <a:t>)</a:t>
            </a:r>
            <a:r>
              <a:rPr kumimoji="1" lang="ko-KR" altLang="en-US" sz="1400" dirty="0">
                <a:latin typeface="+mn-ea"/>
              </a:rPr>
              <a:t>에 대해 대화를 나누고 있음</a:t>
            </a:r>
            <a:r>
              <a:rPr kumimoji="1" lang="en-US" altLang="ko-KR" sz="1400" dirty="0">
                <a:latin typeface="+mn-ea"/>
              </a:rPr>
              <a:t>. </a:t>
            </a:r>
            <a:r>
              <a:rPr kumimoji="1" lang="ko-KR" altLang="en-US" sz="1400" dirty="0" err="1">
                <a:latin typeface="+mn-ea"/>
              </a:rPr>
              <a:t>베넷부인은</a:t>
            </a:r>
            <a:r>
              <a:rPr kumimoji="1" lang="ko-KR" altLang="en-US" sz="1400" dirty="0">
                <a:latin typeface="+mn-ea"/>
              </a:rPr>
              <a:t> 그 남자와 자신의 딸들 중 </a:t>
            </a:r>
            <a:r>
              <a:rPr kumimoji="1" lang="ko-KR" altLang="en-US" sz="1400" dirty="0" err="1">
                <a:latin typeface="+mn-ea"/>
              </a:rPr>
              <a:t>한명을</a:t>
            </a:r>
            <a:r>
              <a:rPr kumimoji="1" lang="ko-KR" altLang="en-US" sz="1400" dirty="0">
                <a:latin typeface="+mn-ea"/>
              </a:rPr>
              <a:t> 결혼시켜야 한다고 하면서 </a:t>
            </a:r>
            <a:r>
              <a:rPr kumimoji="1" lang="ko-KR" altLang="en-US" sz="1400" dirty="0" err="1">
                <a:latin typeface="+mn-ea"/>
              </a:rPr>
              <a:t>베넷씨에게</a:t>
            </a:r>
            <a:r>
              <a:rPr kumimoji="1" lang="ko-KR" altLang="en-US" sz="1400" dirty="0">
                <a:latin typeface="+mn-ea"/>
              </a:rPr>
              <a:t> </a:t>
            </a:r>
            <a:r>
              <a:rPr kumimoji="1" lang="ko-KR" altLang="en-US" sz="1400" dirty="0" err="1">
                <a:latin typeface="+mn-ea"/>
              </a:rPr>
              <a:t>빙리한테</a:t>
            </a:r>
            <a:r>
              <a:rPr kumimoji="1" lang="ko-KR" altLang="en-US" sz="1400" dirty="0">
                <a:latin typeface="+mn-ea"/>
              </a:rPr>
              <a:t> 인사를 가야 한다고 말하는 장면</a:t>
            </a:r>
            <a:endParaRPr kumimoji="1" lang="en-US" altLang="ko-KR" sz="1400" dirty="0">
              <a:latin typeface="+mn-ea"/>
            </a:endParaRPr>
          </a:p>
          <a:p>
            <a:pPr lvl="1"/>
            <a:r>
              <a:rPr kumimoji="1" lang="en-US" altLang="ko-KR" sz="1400" dirty="0">
                <a:latin typeface="+mn-ea"/>
              </a:rPr>
              <a:t>Extractive</a:t>
            </a:r>
          </a:p>
          <a:p>
            <a:pPr lvl="2"/>
            <a:r>
              <a:rPr lang="en" altLang="ko-Kore-KR" sz="1400" dirty="0">
                <a:latin typeface="+mn-ea"/>
              </a:rPr>
              <a:t>It is a truth universally acknowledged, that a single man in possession of a good fortune, must be in want of a wife. Why, my dear, you must know, Mrs. Long says that </a:t>
            </a:r>
            <a:r>
              <a:rPr lang="en" altLang="ko-Kore-KR" sz="1400" dirty="0" err="1">
                <a:latin typeface="+mn-ea"/>
              </a:rPr>
              <a:t>Netherfield</a:t>
            </a:r>
            <a:r>
              <a:rPr lang="en" altLang="ko-Kore-KR" sz="1400" dirty="0">
                <a:latin typeface="+mn-ea"/>
              </a:rPr>
              <a:t> is taken by a young man of large fortune from the north of England; that he came down on Monday in a chaise and four to see the place, and was so much delighted with it, that he agreed with Mr. Morris immediately; that he is to take possession before </a:t>
            </a:r>
            <a:r>
              <a:rPr lang="en" altLang="ko-Kore-KR" sz="1400" dirty="0" err="1">
                <a:latin typeface="+mn-ea"/>
              </a:rPr>
              <a:t>Michaelmas</a:t>
            </a:r>
            <a:r>
              <a:rPr lang="en" altLang="ko-Kore-KR" sz="1400" dirty="0">
                <a:latin typeface="+mn-ea"/>
              </a:rPr>
              <a:t>, and some of his servants are to be in the house by the end of next week.” “ A single man of large fortune; four or five thousand a year. Lizzy is not a bit better than the others; and I am sure she is not half so handsome as Jane, nor half so </a:t>
            </a:r>
            <a:r>
              <a:rPr lang="en" altLang="ko-Kore-KR" sz="1400" dirty="0" err="1">
                <a:latin typeface="+mn-ea"/>
              </a:rPr>
              <a:t>good-humoured</a:t>
            </a:r>
            <a:r>
              <a:rPr lang="en" altLang="ko-Kore-KR" sz="1400" dirty="0">
                <a:latin typeface="+mn-ea"/>
              </a:rPr>
              <a:t> as Lydia. Mr. Bennet, how can you abuse your own children in such a way? But I hope you will get over it, and live to see many young men of four thousand a year come into the </a:t>
            </a:r>
            <a:r>
              <a:rPr lang="en" altLang="ko-Kore-KR" sz="1400" dirty="0" err="1">
                <a:latin typeface="+mn-ea"/>
              </a:rPr>
              <a:t>neighbourhood</a:t>
            </a:r>
            <a:r>
              <a:rPr lang="en" altLang="ko-Kore-KR" sz="1400" dirty="0">
                <a:latin typeface="+mn-ea"/>
              </a:rPr>
              <a:t>.” “ She was a woman of mean understanding, little information, and uncertain temper.</a:t>
            </a:r>
          </a:p>
          <a:p>
            <a:pPr lvl="1"/>
            <a:r>
              <a:rPr kumimoji="1" lang="en-US" altLang="ko-KR" sz="1400" dirty="0">
                <a:latin typeface="+mn-ea"/>
              </a:rPr>
              <a:t>Abstractive</a:t>
            </a:r>
          </a:p>
          <a:p>
            <a:pPr lvl="2"/>
            <a:r>
              <a:rPr lang="en" altLang="ko-Kore-KR" sz="1400" dirty="0">
                <a:latin typeface="+mn-ea"/>
              </a:rPr>
              <a:t>Mrs. Long</a:t>
            </a:r>
            <a:r>
              <a:rPr lang="en-US" altLang="ko-KR" sz="1400" dirty="0">
                <a:latin typeface="+mn-ea"/>
              </a:rPr>
              <a:t>(</a:t>
            </a:r>
            <a:r>
              <a:rPr lang="ko-KR" altLang="en-US" sz="1400" dirty="0">
                <a:latin typeface="+mn-ea"/>
              </a:rPr>
              <a:t>이웃주민</a:t>
            </a:r>
            <a:r>
              <a:rPr lang="en-US" altLang="ko-KR" sz="1400" dirty="0">
                <a:latin typeface="+mn-ea"/>
              </a:rPr>
              <a:t>)</a:t>
            </a:r>
            <a:r>
              <a:rPr lang="en" altLang="ko-Kore-KR" sz="1400" dirty="0">
                <a:latin typeface="+mn-ea"/>
              </a:rPr>
              <a:t> says </a:t>
            </a:r>
            <a:r>
              <a:rPr lang="en" altLang="ko-Kore-KR" sz="1400" dirty="0" err="1">
                <a:latin typeface="+mn-ea"/>
              </a:rPr>
              <a:t>Netherfield</a:t>
            </a:r>
            <a:r>
              <a:rPr lang="en" altLang="ko-Kore-KR" sz="1400" dirty="0">
                <a:latin typeface="+mn-ea"/>
              </a:rPr>
              <a:t> is taken by a young man of large fortune from the north of England . Lizzy is not a bit better than the others; and I am sure she is not half so handsome as Jane, nor half so </a:t>
            </a:r>
            <a:r>
              <a:rPr lang="en" altLang="ko-Kore-KR" sz="1400" dirty="0" err="1">
                <a:latin typeface="+mn-ea"/>
              </a:rPr>
              <a:t>good-humoured</a:t>
            </a:r>
            <a:r>
              <a:rPr lang="en" altLang="ko-Kore-KR" sz="1400" dirty="0">
                <a:latin typeface="+mn-ea"/>
              </a:rPr>
              <a:t> as Lydia . Mr. Bennet, how can you abuse your own children in such a way?</a:t>
            </a:r>
          </a:p>
          <a:p>
            <a:r>
              <a:rPr kumimoji="1" lang="ko-KR" altLang="en-US" sz="1400" dirty="0">
                <a:latin typeface="+mn-ea"/>
              </a:rPr>
              <a:t>대화체로 구성된 챕터</a:t>
            </a:r>
            <a:r>
              <a:rPr kumimoji="1" lang="en-US" altLang="ko-KR" sz="1400" dirty="0">
                <a:latin typeface="+mn-ea"/>
              </a:rPr>
              <a:t>. </a:t>
            </a:r>
            <a:r>
              <a:rPr kumimoji="1" lang="ko-KR" altLang="en-US" sz="1400" dirty="0">
                <a:latin typeface="+mn-ea"/>
              </a:rPr>
              <a:t>요약문의 내용은 </a:t>
            </a:r>
            <a:r>
              <a:rPr kumimoji="1" lang="en-US" altLang="ko-KR" sz="1400" dirty="0">
                <a:latin typeface="+mn-ea"/>
              </a:rPr>
              <a:t>true</a:t>
            </a:r>
            <a:r>
              <a:rPr kumimoji="1" lang="ko-KR" altLang="en-US" sz="1400" dirty="0">
                <a:latin typeface="+mn-ea"/>
              </a:rPr>
              <a:t>이지만 약간 어색 </a:t>
            </a:r>
            <a:r>
              <a:rPr kumimoji="1" lang="en-US" altLang="ko-KR" sz="1400" dirty="0">
                <a:latin typeface="+mn-ea"/>
              </a:rPr>
              <a:t>+ </a:t>
            </a:r>
            <a:r>
              <a:rPr kumimoji="1" lang="ko-KR" altLang="en-US" sz="1400" dirty="0">
                <a:latin typeface="+mn-ea"/>
              </a:rPr>
              <a:t>문장 형식이 어색함</a:t>
            </a:r>
            <a:endParaRPr kumimoji="1" lang="en-US" altLang="ko-KR" sz="1400" dirty="0">
              <a:latin typeface="+mn-ea"/>
            </a:endParaRPr>
          </a:p>
        </p:txBody>
      </p:sp>
    </p:spTree>
    <p:extLst>
      <p:ext uri="{BB962C8B-B14F-4D97-AF65-F5344CB8AC3E}">
        <p14:creationId xmlns:p14="http://schemas.microsoft.com/office/powerpoint/2010/main" val="267921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AA4C8-FFB8-934F-8BE7-2647570038BD}"/>
              </a:ext>
            </a:extLst>
          </p:cNvPr>
          <p:cNvSpPr>
            <a:spLocks noGrp="1"/>
          </p:cNvSpPr>
          <p:nvPr>
            <p:ph type="title"/>
          </p:nvPr>
        </p:nvSpPr>
        <p:spPr/>
        <p:txBody>
          <a:bodyPr/>
          <a:lstStyle/>
          <a:p>
            <a:endParaRPr kumimoji="1" lang="ko-Kore-KR" altLang="en-US"/>
          </a:p>
        </p:txBody>
      </p:sp>
      <p:sp>
        <p:nvSpPr>
          <p:cNvPr id="3" name="내용 개체 틀 2">
            <a:extLst>
              <a:ext uri="{FF2B5EF4-FFF2-40B4-BE49-F238E27FC236}">
                <a16:creationId xmlns:a16="http://schemas.microsoft.com/office/drawing/2014/main" id="{F7C12F49-C596-A145-B876-B1BDD5999138}"/>
              </a:ext>
            </a:extLst>
          </p:cNvPr>
          <p:cNvSpPr>
            <a:spLocks noGrp="1"/>
          </p:cNvSpPr>
          <p:nvPr>
            <p:ph idx="1"/>
          </p:nvPr>
        </p:nvSpPr>
        <p:spPr/>
        <p:txBody>
          <a:bodyPr/>
          <a:lstStyle/>
          <a:p>
            <a:endParaRPr kumimoji="1" lang="ko-Kore-KR" altLang="en-US"/>
          </a:p>
        </p:txBody>
      </p:sp>
    </p:spTree>
    <p:extLst>
      <p:ext uri="{BB962C8B-B14F-4D97-AF65-F5344CB8AC3E}">
        <p14:creationId xmlns:p14="http://schemas.microsoft.com/office/powerpoint/2010/main" val="182147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0D1C8-511F-834E-91FE-5E1852F00832}"/>
              </a:ext>
            </a:extLst>
          </p:cNvPr>
          <p:cNvSpPr>
            <a:spLocks noGrp="1"/>
          </p:cNvSpPr>
          <p:nvPr>
            <p:ph type="title"/>
          </p:nvPr>
        </p:nvSpPr>
        <p:spPr/>
        <p:txBody>
          <a:bodyPr/>
          <a:lstStyle/>
          <a:p>
            <a:endParaRPr kumimoji="1" lang="ko-Kore-KR" altLang="en-US"/>
          </a:p>
        </p:txBody>
      </p:sp>
      <p:sp>
        <p:nvSpPr>
          <p:cNvPr id="4" name="직사각형 3">
            <a:extLst>
              <a:ext uri="{FF2B5EF4-FFF2-40B4-BE49-F238E27FC236}">
                <a16:creationId xmlns:a16="http://schemas.microsoft.com/office/drawing/2014/main" id="{C38D9A19-DC88-764C-AA25-24949EE2D5E9}"/>
              </a:ext>
            </a:extLst>
          </p:cNvPr>
          <p:cNvSpPr/>
          <p:nvPr/>
        </p:nvSpPr>
        <p:spPr>
          <a:xfrm>
            <a:off x="838200" y="4414844"/>
            <a:ext cx="8064708" cy="1477328"/>
          </a:xfrm>
          <a:prstGeom prst="rect">
            <a:avLst/>
          </a:prstGeom>
        </p:spPr>
        <p:txBody>
          <a:bodyPr wrap="square">
            <a:spAutoFit/>
          </a:bodyPr>
          <a:lstStyle/>
          <a:p>
            <a:r>
              <a:rPr lang="en" altLang="ko-Kore-KR" dirty="0"/>
              <a:t>python3 </a:t>
            </a:r>
            <a:r>
              <a:rPr lang="en" altLang="ko-Kore-KR" dirty="0" err="1"/>
              <a:t>main.py</a:t>
            </a:r>
            <a:r>
              <a:rPr lang="en" altLang="ko-Kore-KR" dirty="0"/>
              <a:t> --</a:t>
            </a:r>
            <a:r>
              <a:rPr lang="en" altLang="ko-Kore-KR" dirty="0" err="1"/>
              <a:t>train_input</a:t>
            </a:r>
            <a:r>
              <a:rPr lang="en" altLang="ko-Kore-KR" dirty="0"/>
              <a:t> example-</a:t>
            </a:r>
            <a:r>
              <a:rPr lang="en" altLang="ko-Kore-KR" dirty="0" err="1"/>
              <a:t>input.json</a:t>
            </a:r>
            <a:r>
              <a:rPr lang="en" altLang="ko-Kore-KR" dirty="0"/>
              <a:t>  --</a:t>
            </a:r>
            <a:r>
              <a:rPr lang="en" altLang="ko-Kore-KR" dirty="0" err="1"/>
              <a:t>train_label</a:t>
            </a:r>
            <a:r>
              <a:rPr lang="en" altLang="ko-Kore-KR" dirty="0"/>
              <a:t> example-</a:t>
            </a:r>
            <a:r>
              <a:rPr lang="en" altLang="ko-Kore-KR" dirty="0" err="1"/>
              <a:t>label.json</a:t>
            </a:r>
            <a:r>
              <a:rPr lang="en" altLang="ko-Kore-KR" dirty="0"/>
              <a:t> --</a:t>
            </a:r>
            <a:r>
              <a:rPr lang="en" altLang="ko-Kore-KR" dirty="0" err="1"/>
              <a:t>val_input</a:t>
            </a:r>
            <a:r>
              <a:rPr lang="en" altLang="ko-Kore-KR" dirty="0"/>
              <a:t> example-</a:t>
            </a:r>
            <a:r>
              <a:rPr lang="en" altLang="ko-Kore-KR" dirty="0" err="1"/>
              <a:t>input.json</a:t>
            </a:r>
            <a:r>
              <a:rPr lang="en" altLang="ko-Kore-KR" dirty="0"/>
              <a:t>  --</a:t>
            </a:r>
            <a:r>
              <a:rPr lang="en" altLang="ko-Kore-KR" dirty="0" err="1"/>
              <a:t>val_label</a:t>
            </a:r>
            <a:r>
              <a:rPr lang="en" altLang="ko-Kore-KR" dirty="0"/>
              <a:t> example-</a:t>
            </a:r>
            <a:r>
              <a:rPr lang="en" altLang="ko-Kore-KR" dirty="0" err="1"/>
              <a:t>label.json</a:t>
            </a:r>
            <a:r>
              <a:rPr lang="en" altLang="ko-Kore-KR" dirty="0"/>
              <a:t>  --</a:t>
            </a:r>
            <a:r>
              <a:rPr lang="en" altLang="ko-Kore-KR" dirty="0" err="1"/>
              <a:t>refpath</a:t>
            </a:r>
            <a:r>
              <a:rPr lang="en" altLang="ko-Kore-KR" dirty="0"/>
              <a:t> example-</a:t>
            </a:r>
            <a:r>
              <a:rPr lang="en" altLang="ko-Kore-KR" dirty="0" err="1"/>
              <a:t>abstract.txt</a:t>
            </a:r>
            <a:r>
              <a:rPr lang="en" altLang="ko-Kore-KR" dirty="0"/>
              <a:t>  --</a:t>
            </a:r>
            <a:r>
              <a:rPr lang="en" altLang="ko-Kore-KR" dirty="0" err="1"/>
              <a:t>gloveDir</a:t>
            </a:r>
            <a:r>
              <a:rPr lang="en" altLang="ko-Kore-KR" dirty="0"/>
              <a:t> glove.6B.300d.txt --</a:t>
            </a:r>
            <a:r>
              <a:rPr lang="en" altLang="ko-Kore-KR" dirty="0" err="1"/>
              <a:t>length_limit</a:t>
            </a:r>
            <a:r>
              <a:rPr lang="en" altLang="ko-Kore-KR" dirty="0"/>
              <a:t> 200 --dataset </a:t>
            </a:r>
            <a:r>
              <a:rPr lang="en" altLang="ko-Kore-KR" dirty="0" err="1"/>
              <a:t>arxiv</a:t>
            </a:r>
            <a:r>
              <a:rPr lang="en" altLang="ko-Kore-KR" dirty="0"/>
              <a:t> --device 2 --model </a:t>
            </a:r>
            <a:r>
              <a:rPr lang="en" altLang="ko-Kore-KR" dirty="0" err="1"/>
              <a:t>attentive_context</a:t>
            </a:r>
            <a:endParaRPr lang="en" altLang="ko-Kore-KR" dirty="0"/>
          </a:p>
          <a:p>
            <a:endParaRPr lang="ko-Kore-KR" altLang="en-US" dirty="0"/>
          </a:p>
        </p:txBody>
      </p:sp>
      <p:sp>
        <p:nvSpPr>
          <p:cNvPr id="5" name="직사각형 4">
            <a:extLst>
              <a:ext uri="{FF2B5EF4-FFF2-40B4-BE49-F238E27FC236}">
                <a16:creationId xmlns:a16="http://schemas.microsoft.com/office/drawing/2014/main" id="{33679178-55DF-B747-A260-BCECCC6469AE}"/>
              </a:ext>
            </a:extLst>
          </p:cNvPr>
          <p:cNvSpPr/>
          <p:nvPr/>
        </p:nvSpPr>
        <p:spPr>
          <a:xfrm>
            <a:off x="1231692" y="2288739"/>
            <a:ext cx="8064708" cy="1200329"/>
          </a:xfrm>
          <a:prstGeom prst="rect">
            <a:avLst/>
          </a:prstGeom>
        </p:spPr>
        <p:txBody>
          <a:bodyPr wrap="square">
            <a:spAutoFit/>
          </a:bodyPr>
          <a:lstStyle/>
          <a:p>
            <a:r>
              <a:rPr lang="en" altLang="ko-Kore-KR" dirty="0"/>
              <a:t>python3 </a:t>
            </a:r>
            <a:r>
              <a:rPr lang="en" altLang="ko-Kore-KR" dirty="0" err="1"/>
              <a:t>main.py</a:t>
            </a:r>
            <a:r>
              <a:rPr lang="en" altLang="ko-Kore-KR" dirty="0"/>
              <a:t> --</a:t>
            </a:r>
            <a:r>
              <a:rPr lang="en" altLang="ko-Kore-KR" dirty="0" err="1"/>
              <a:t>train_input</a:t>
            </a:r>
            <a:r>
              <a:rPr lang="en" altLang="ko-Kore-KR" dirty="0"/>
              <a:t> ./</a:t>
            </a:r>
            <a:r>
              <a:rPr lang="en" altLang="ko-Kore-KR" dirty="0" err="1"/>
              <a:t>arxiv</a:t>
            </a:r>
            <a:r>
              <a:rPr lang="en" altLang="ko-Kore-KR" dirty="0"/>
              <a:t>/inputs/train --</a:t>
            </a:r>
            <a:r>
              <a:rPr lang="en" altLang="ko-Kore-KR" dirty="0" err="1"/>
              <a:t>train_label</a:t>
            </a:r>
            <a:r>
              <a:rPr lang="en" altLang="ko-Kore-KR" dirty="0"/>
              <a:t> ./</a:t>
            </a:r>
            <a:r>
              <a:rPr lang="en" altLang="ko-Kore-KR" dirty="0" err="1"/>
              <a:t>arxiv</a:t>
            </a:r>
            <a:r>
              <a:rPr lang="en" altLang="ko-Kore-KR" dirty="0"/>
              <a:t>/labels/train --</a:t>
            </a:r>
            <a:r>
              <a:rPr lang="en" altLang="ko-Kore-KR" dirty="0" err="1"/>
              <a:t>val_input</a:t>
            </a:r>
            <a:r>
              <a:rPr lang="en" altLang="ko-Kore-KR" dirty="0"/>
              <a:t> ./</a:t>
            </a:r>
            <a:r>
              <a:rPr lang="en" altLang="ko-Kore-KR" dirty="0" err="1"/>
              <a:t>arxiv</a:t>
            </a:r>
            <a:r>
              <a:rPr lang="en" altLang="ko-Kore-KR" dirty="0"/>
              <a:t>/inputs/</a:t>
            </a:r>
            <a:r>
              <a:rPr lang="en" altLang="ko-Kore-KR" dirty="0" err="1"/>
              <a:t>val</a:t>
            </a:r>
            <a:r>
              <a:rPr lang="en" altLang="ko-Kore-KR" dirty="0"/>
              <a:t> --</a:t>
            </a:r>
            <a:r>
              <a:rPr lang="en" altLang="ko-Kore-KR" dirty="0" err="1"/>
              <a:t>val_label</a:t>
            </a:r>
            <a:r>
              <a:rPr lang="en" altLang="ko-Kore-KR" dirty="0"/>
              <a:t> ./</a:t>
            </a:r>
            <a:r>
              <a:rPr lang="en" altLang="ko-Kore-KR" dirty="0" err="1"/>
              <a:t>arxiv</a:t>
            </a:r>
            <a:r>
              <a:rPr lang="en" altLang="ko-Kore-KR" dirty="0"/>
              <a:t>/labels/</a:t>
            </a:r>
            <a:r>
              <a:rPr lang="en" altLang="ko-Kore-KR" dirty="0" err="1"/>
              <a:t>val</a:t>
            </a:r>
            <a:r>
              <a:rPr lang="en" altLang="ko-Kore-KR" dirty="0"/>
              <a:t> --</a:t>
            </a:r>
            <a:r>
              <a:rPr lang="en" altLang="ko-Kore-KR" dirty="0" err="1"/>
              <a:t>refpath</a:t>
            </a:r>
            <a:r>
              <a:rPr lang="en" altLang="ko-Kore-KR" dirty="0"/>
              <a:t> ./</a:t>
            </a:r>
            <a:r>
              <a:rPr lang="en" altLang="ko-Kore-KR" dirty="0" err="1"/>
              <a:t>arxiv</a:t>
            </a:r>
            <a:r>
              <a:rPr lang="en" altLang="ko-Kore-KR" dirty="0"/>
              <a:t>/human-abstracts/</a:t>
            </a:r>
            <a:r>
              <a:rPr lang="en" altLang="ko-Kore-KR" dirty="0" err="1"/>
              <a:t>val</a:t>
            </a:r>
            <a:r>
              <a:rPr lang="en" altLang="ko-Kore-KR" dirty="0"/>
              <a:t> --</a:t>
            </a:r>
            <a:r>
              <a:rPr lang="en" altLang="ko-Kore-KR" dirty="0" err="1"/>
              <a:t>gloveDir</a:t>
            </a:r>
            <a:r>
              <a:rPr lang="en" altLang="ko-Kore-KR" dirty="0"/>
              <a:t> </a:t>
            </a:r>
            <a:r>
              <a:rPr lang="en-US" altLang="ko-KR" dirty="0"/>
              <a:t>./</a:t>
            </a:r>
            <a:r>
              <a:rPr lang="en" altLang="ko-Kore-KR" dirty="0"/>
              <a:t>glove.6B.100d.txt --</a:t>
            </a:r>
            <a:r>
              <a:rPr lang="en" altLang="ko-Kore-KR" dirty="0" err="1"/>
              <a:t>length_limit</a:t>
            </a:r>
            <a:r>
              <a:rPr lang="en" altLang="ko-Kore-KR" dirty="0"/>
              <a:t> 200 --dataset </a:t>
            </a:r>
            <a:r>
              <a:rPr lang="en" altLang="ko-Kore-KR" dirty="0" err="1"/>
              <a:t>arxiv</a:t>
            </a:r>
            <a:r>
              <a:rPr lang="en" altLang="ko-Kore-KR" dirty="0"/>
              <a:t>  --model </a:t>
            </a:r>
            <a:r>
              <a:rPr lang="en" altLang="ko-Kore-KR" dirty="0" err="1"/>
              <a:t>attentive_context</a:t>
            </a:r>
            <a:endParaRPr lang="ko-Kore-KR" altLang="en-US" dirty="0"/>
          </a:p>
        </p:txBody>
      </p:sp>
    </p:spTree>
    <p:extLst>
      <p:ext uri="{BB962C8B-B14F-4D97-AF65-F5344CB8AC3E}">
        <p14:creationId xmlns:p14="http://schemas.microsoft.com/office/powerpoint/2010/main" val="114624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CBCABF-6D61-D941-9CAF-C81E6B5D2BBA}"/>
              </a:ext>
            </a:extLst>
          </p:cNvPr>
          <p:cNvSpPr>
            <a:spLocks noGrp="1"/>
          </p:cNvSpPr>
          <p:nvPr>
            <p:ph type="title"/>
          </p:nvPr>
        </p:nvSpPr>
        <p:spPr/>
        <p:txBody>
          <a:bodyPr/>
          <a:lstStyle/>
          <a:p>
            <a:r>
              <a:rPr kumimoji="1" lang="en-US" altLang="ko-Kore-KR" dirty="0"/>
              <a:t>CNN/Mail(</a:t>
            </a:r>
            <a:r>
              <a:rPr kumimoji="1" lang="ko-Kore-KR" altLang="en-US" dirty="0"/>
              <a:t>익명화 된 버전</a:t>
            </a:r>
            <a:r>
              <a:rPr kumimoji="1" lang="en-US" altLang="ko-Kore-KR" dirty="0"/>
              <a:t>)</a:t>
            </a:r>
            <a:endParaRPr kumimoji="1" lang="ko-Kore-KR" altLang="en-US" dirty="0"/>
          </a:p>
        </p:txBody>
      </p:sp>
      <p:pic>
        <p:nvPicPr>
          <p:cNvPr id="4" name="그림 3">
            <a:extLst>
              <a:ext uri="{FF2B5EF4-FFF2-40B4-BE49-F238E27FC236}">
                <a16:creationId xmlns:a16="http://schemas.microsoft.com/office/drawing/2014/main" id="{6699CA55-C6AB-144F-BFA0-BEBE184F1C66}"/>
              </a:ext>
            </a:extLst>
          </p:cNvPr>
          <p:cNvPicPr>
            <a:picLocks noChangeAspect="1"/>
          </p:cNvPicPr>
          <p:nvPr/>
        </p:nvPicPr>
        <p:blipFill>
          <a:blip r:embed="rId3"/>
          <a:stretch>
            <a:fillRect/>
          </a:stretch>
        </p:blipFill>
        <p:spPr>
          <a:xfrm>
            <a:off x="929096" y="1384174"/>
            <a:ext cx="5249952" cy="5039954"/>
          </a:xfrm>
          <a:prstGeom prst="rect">
            <a:avLst/>
          </a:prstGeom>
        </p:spPr>
      </p:pic>
      <p:sp>
        <p:nvSpPr>
          <p:cNvPr id="5" name="직사각형 4">
            <a:extLst>
              <a:ext uri="{FF2B5EF4-FFF2-40B4-BE49-F238E27FC236}">
                <a16:creationId xmlns:a16="http://schemas.microsoft.com/office/drawing/2014/main" id="{82B59292-EA45-D84A-B149-E9D98BB58861}"/>
              </a:ext>
            </a:extLst>
          </p:cNvPr>
          <p:cNvSpPr/>
          <p:nvPr/>
        </p:nvSpPr>
        <p:spPr>
          <a:xfrm>
            <a:off x="929467" y="2804338"/>
            <a:ext cx="2114681" cy="261610"/>
          </a:xfrm>
          <a:prstGeom prst="rect">
            <a:avLst/>
          </a:prstGeom>
        </p:spPr>
        <p:txBody>
          <a:bodyPr wrap="none">
            <a:spAutoFit/>
          </a:bodyPr>
          <a:lstStyle/>
          <a:p>
            <a:r>
              <a:rPr lang="ko-Kore-KR" altLang="en-US" sz="1100" dirty="0"/>
              <a:t>https://arxiv.org/abs/1804.07036</a:t>
            </a:r>
          </a:p>
        </p:txBody>
      </p:sp>
      <p:sp>
        <p:nvSpPr>
          <p:cNvPr id="6" name="직사각형 5">
            <a:extLst>
              <a:ext uri="{FF2B5EF4-FFF2-40B4-BE49-F238E27FC236}">
                <a16:creationId xmlns:a16="http://schemas.microsoft.com/office/drawing/2014/main" id="{7C6E4BEA-EA17-8043-8E4B-F32B9B0D7BA5}"/>
              </a:ext>
            </a:extLst>
          </p:cNvPr>
          <p:cNvSpPr/>
          <p:nvPr/>
        </p:nvSpPr>
        <p:spPr>
          <a:xfrm>
            <a:off x="929096" y="4388514"/>
            <a:ext cx="3047629" cy="430887"/>
          </a:xfrm>
          <a:prstGeom prst="rect">
            <a:avLst/>
          </a:prstGeom>
        </p:spPr>
        <p:txBody>
          <a:bodyPr wrap="square">
            <a:spAutoFit/>
          </a:bodyPr>
          <a:lstStyle/>
          <a:p>
            <a:r>
              <a:rPr lang="ko-Kore-KR" altLang="en-US" sz="1100" dirty="0"/>
              <a:t>https://github.com/aishj10/swap-net/tree/master/swap-net-summer</a:t>
            </a:r>
          </a:p>
        </p:txBody>
      </p:sp>
      <p:sp>
        <p:nvSpPr>
          <p:cNvPr id="7" name="직사각형 6">
            <a:extLst>
              <a:ext uri="{FF2B5EF4-FFF2-40B4-BE49-F238E27FC236}">
                <a16:creationId xmlns:a16="http://schemas.microsoft.com/office/drawing/2014/main" id="{D36A861F-A8E3-224C-9383-B5234DBFEC77}"/>
              </a:ext>
            </a:extLst>
          </p:cNvPr>
          <p:cNvSpPr/>
          <p:nvPr/>
        </p:nvSpPr>
        <p:spPr>
          <a:xfrm>
            <a:off x="929467" y="4171865"/>
            <a:ext cx="3047629" cy="261610"/>
          </a:xfrm>
          <a:prstGeom prst="rect">
            <a:avLst/>
          </a:prstGeom>
        </p:spPr>
        <p:txBody>
          <a:bodyPr wrap="none">
            <a:spAutoFit/>
          </a:bodyPr>
          <a:lstStyle/>
          <a:p>
            <a:r>
              <a:rPr lang="ko-Kore-KR" altLang="en-US" sz="1100" dirty="0"/>
              <a:t>https://www.aclweb.org/anthology/P18-1014.pdf</a:t>
            </a:r>
          </a:p>
        </p:txBody>
      </p:sp>
      <p:sp>
        <p:nvSpPr>
          <p:cNvPr id="9" name="직사각형 8">
            <a:extLst>
              <a:ext uri="{FF2B5EF4-FFF2-40B4-BE49-F238E27FC236}">
                <a16:creationId xmlns:a16="http://schemas.microsoft.com/office/drawing/2014/main" id="{04D6FFCE-388B-C246-A01E-729352B79F55}"/>
              </a:ext>
            </a:extLst>
          </p:cNvPr>
          <p:cNvSpPr/>
          <p:nvPr/>
        </p:nvSpPr>
        <p:spPr>
          <a:xfrm>
            <a:off x="929096" y="5636918"/>
            <a:ext cx="2335896" cy="261610"/>
          </a:xfrm>
          <a:prstGeom prst="rect">
            <a:avLst/>
          </a:prstGeom>
        </p:spPr>
        <p:txBody>
          <a:bodyPr wrap="none">
            <a:spAutoFit/>
          </a:bodyPr>
          <a:lstStyle/>
          <a:p>
            <a:r>
              <a:rPr lang="ko-Kore-KR" altLang="en-US" sz="1100" dirty="0"/>
              <a:t>https://arxiv.org/pdf/1805.07799.pdf</a:t>
            </a:r>
          </a:p>
        </p:txBody>
      </p:sp>
      <p:sp>
        <p:nvSpPr>
          <p:cNvPr id="10" name="직사각형 9">
            <a:extLst>
              <a:ext uri="{FF2B5EF4-FFF2-40B4-BE49-F238E27FC236}">
                <a16:creationId xmlns:a16="http://schemas.microsoft.com/office/drawing/2014/main" id="{BC1A3499-FDDE-8F45-82FB-C764BC4F190D}"/>
              </a:ext>
            </a:extLst>
          </p:cNvPr>
          <p:cNvSpPr/>
          <p:nvPr/>
        </p:nvSpPr>
        <p:spPr>
          <a:xfrm>
            <a:off x="929097" y="5829657"/>
            <a:ext cx="2335896" cy="430887"/>
          </a:xfrm>
          <a:prstGeom prst="rect">
            <a:avLst/>
          </a:prstGeom>
        </p:spPr>
        <p:txBody>
          <a:bodyPr wrap="square">
            <a:spAutoFit/>
          </a:bodyPr>
          <a:lstStyle/>
          <a:p>
            <a:r>
              <a:rPr lang="ko-Kore-KR" altLang="en-US" sz="1100" dirty="0"/>
              <a:t>https://github.com/koren88i/NLP-ExtractiveTextSummarization</a:t>
            </a:r>
          </a:p>
        </p:txBody>
      </p:sp>
      <p:pic>
        <p:nvPicPr>
          <p:cNvPr id="11" name="그림 10">
            <a:extLst>
              <a:ext uri="{FF2B5EF4-FFF2-40B4-BE49-F238E27FC236}">
                <a16:creationId xmlns:a16="http://schemas.microsoft.com/office/drawing/2014/main" id="{7EEFB255-B4A8-2F41-8F23-4C44F7CF6626}"/>
              </a:ext>
            </a:extLst>
          </p:cNvPr>
          <p:cNvPicPr>
            <a:picLocks noChangeAspect="1"/>
          </p:cNvPicPr>
          <p:nvPr/>
        </p:nvPicPr>
        <p:blipFill>
          <a:blip r:embed="rId4"/>
          <a:stretch>
            <a:fillRect/>
          </a:stretch>
        </p:blipFill>
        <p:spPr>
          <a:xfrm>
            <a:off x="6269944" y="1979474"/>
            <a:ext cx="5411560" cy="4444653"/>
          </a:xfrm>
          <a:prstGeom prst="rect">
            <a:avLst/>
          </a:prstGeom>
        </p:spPr>
      </p:pic>
      <p:sp>
        <p:nvSpPr>
          <p:cNvPr id="12" name="직사각형 11">
            <a:extLst>
              <a:ext uri="{FF2B5EF4-FFF2-40B4-BE49-F238E27FC236}">
                <a16:creationId xmlns:a16="http://schemas.microsoft.com/office/drawing/2014/main" id="{0F843994-B6B7-BE42-A023-7304A1C0D1EB}"/>
              </a:ext>
            </a:extLst>
          </p:cNvPr>
          <p:cNvSpPr/>
          <p:nvPr/>
        </p:nvSpPr>
        <p:spPr>
          <a:xfrm>
            <a:off x="6294202" y="5375308"/>
            <a:ext cx="2683748" cy="261610"/>
          </a:xfrm>
          <a:prstGeom prst="rect">
            <a:avLst/>
          </a:prstGeom>
        </p:spPr>
        <p:txBody>
          <a:bodyPr wrap="none">
            <a:spAutoFit/>
          </a:bodyPr>
          <a:lstStyle/>
          <a:p>
            <a:r>
              <a:rPr lang="ko-Kore-KR" altLang="en-US" sz="1100" dirty="0"/>
              <a:t>https://github.com/hpzhao/SummaRuNNer</a:t>
            </a:r>
          </a:p>
        </p:txBody>
      </p:sp>
      <p:sp>
        <p:nvSpPr>
          <p:cNvPr id="14" name="직사각형 13">
            <a:extLst>
              <a:ext uri="{FF2B5EF4-FFF2-40B4-BE49-F238E27FC236}">
                <a16:creationId xmlns:a16="http://schemas.microsoft.com/office/drawing/2014/main" id="{330F0993-F248-F146-823D-8768DA2CAAFC}"/>
              </a:ext>
            </a:extLst>
          </p:cNvPr>
          <p:cNvSpPr/>
          <p:nvPr/>
        </p:nvSpPr>
        <p:spPr>
          <a:xfrm>
            <a:off x="7052108" y="234643"/>
            <a:ext cx="4979470" cy="1600438"/>
          </a:xfrm>
          <a:prstGeom prst="rect">
            <a:avLst/>
          </a:prstGeom>
        </p:spPr>
        <p:txBody>
          <a:bodyPr wrap="square">
            <a:spAutoFit/>
          </a:bodyPr>
          <a:lstStyle/>
          <a:p>
            <a:pPr marL="285750" indent="-285750">
              <a:buFont typeface="Arial" panose="020B0604020202020204" pitchFamily="34" charset="0"/>
              <a:buChar char="•"/>
            </a:pPr>
            <a:r>
              <a:rPr lang="en" altLang="ko-Kore-KR" sz="1400" b="0" i="0" u="none" strike="noStrike" dirty="0">
                <a:solidFill>
                  <a:srgbClr val="0F79D0"/>
                </a:solidFill>
                <a:effectLst/>
                <a:latin typeface="Myriad Pro"/>
                <a:hlinkClick r:id="rId5"/>
              </a:rPr>
              <a:t>Nallapati et al. (2016)</a:t>
            </a:r>
            <a:r>
              <a:rPr lang="en" altLang="ko-Kore-KR" sz="1400" b="0" i="0" dirty="0">
                <a:solidFill>
                  <a:srgbClr val="373737"/>
                </a:solidFill>
                <a:effectLst/>
                <a:latin typeface="Myriad Pro"/>
              </a:rPr>
              <a:t> </a:t>
            </a:r>
          </a:p>
          <a:p>
            <a:pPr marL="285750" indent="-285750">
              <a:buFont typeface="Arial" panose="020B0604020202020204" pitchFamily="34" charset="0"/>
              <a:buChar char="•"/>
            </a:pPr>
            <a:r>
              <a:rPr lang="ko-Kore-KR" altLang="en-US" sz="1400" b="0" i="0" dirty="0">
                <a:solidFill>
                  <a:srgbClr val="373737"/>
                </a:solidFill>
                <a:effectLst/>
                <a:latin typeface="Myriad Pro"/>
              </a:rPr>
              <a:t>온라인 뉴스기사</a:t>
            </a:r>
            <a:r>
              <a:rPr lang="en-US" altLang="ko-Kore-KR" sz="1400" b="0" i="0" dirty="0">
                <a:solidFill>
                  <a:srgbClr val="373737"/>
                </a:solidFill>
                <a:effectLst/>
                <a:latin typeface="Myriad Pro"/>
              </a:rPr>
              <a:t>(</a:t>
            </a:r>
            <a:r>
              <a:rPr lang="ko-Kore-KR" altLang="en-US" sz="1400" b="0" i="0" dirty="0">
                <a:solidFill>
                  <a:srgbClr val="373737"/>
                </a:solidFill>
                <a:effectLst/>
                <a:latin typeface="Myriad Pro"/>
              </a:rPr>
              <a:t>평균 </a:t>
            </a:r>
            <a:r>
              <a:rPr lang="en-US" altLang="ko-Kore-KR" sz="1400" b="0" i="0" dirty="0">
                <a:solidFill>
                  <a:srgbClr val="373737"/>
                </a:solidFill>
                <a:effectLst/>
                <a:latin typeface="Myriad Pro"/>
              </a:rPr>
              <a:t>7</a:t>
            </a:r>
            <a:r>
              <a:rPr lang="en-US" altLang="ko-KR" sz="1400" b="0" i="0" dirty="0">
                <a:solidFill>
                  <a:srgbClr val="373737"/>
                </a:solidFill>
                <a:effectLst/>
                <a:latin typeface="Myriad Pro"/>
              </a:rPr>
              <a:t>81</a:t>
            </a:r>
            <a:r>
              <a:rPr lang="ko-KR" altLang="en-US" sz="1400" b="0" i="0" dirty="0">
                <a:solidFill>
                  <a:srgbClr val="373737"/>
                </a:solidFill>
                <a:effectLst/>
                <a:latin typeface="Myriad Pro"/>
              </a:rPr>
              <a:t>토큰</a:t>
            </a:r>
            <a:r>
              <a:rPr lang="en-US" altLang="ko-KR" sz="1400" b="0" i="0" dirty="0">
                <a:solidFill>
                  <a:srgbClr val="373737"/>
                </a:solidFill>
                <a:effectLst/>
                <a:latin typeface="Myriad Pro"/>
              </a:rPr>
              <a:t>)</a:t>
            </a:r>
            <a:r>
              <a:rPr lang="en" altLang="ko-Kore-KR" sz="1400" b="0" i="0" dirty="0">
                <a:solidFill>
                  <a:srgbClr val="373737"/>
                </a:solidFill>
                <a:effectLst/>
                <a:latin typeface="Myriad Pro"/>
              </a:rPr>
              <a:t> </a:t>
            </a:r>
            <a:r>
              <a:rPr lang="en-US" altLang="ko-KR" sz="1400" b="0" i="0" dirty="0">
                <a:solidFill>
                  <a:srgbClr val="373737"/>
                </a:solidFill>
                <a:effectLst/>
                <a:latin typeface="Myriad Pro"/>
              </a:rPr>
              <a:t>&amp; 2</a:t>
            </a:r>
            <a:r>
              <a:rPr lang="ko-KR" altLang="en-US" sz="1400" b="0" i="0" dirty="0">
                <a:solidFill>
                  <a:srgbClr val="373737"/>
                </a:solidFill>
                <a:effectLst/>
                <a:latin typeface="Myriad Pro"/>
              </a:rPr>
              <a:t>개 이상의 문장으로 이뤄진 요약문</a:t>
            </a:r>
            <a:r>
              <a:rPr lang="en-US" altLang="ko-KR" sz="1400" b="0" i="0" dirty="0">
                <a:solidFill>
                  <a:srgbClr val="373737"/>
                </a:solidFill>
                <a:effectLst/>
                <a:latin typeface="Myriad Pro"/>
              </a:rPr>
              <a:t>(</a:t>
            </a:r>
            <a:r>
              <a:rPr lang="ko-KR" altLang="en-US" sz="1400" b="0" i="0" dirty="0">
                <a:solidFill>
                  <a:srgbClr val="373737"/>
                </a:solidFill>
                <a:effectLst/>
                <a:latin typeface="Myriad Pro"/>
              </a:rPr>
              <a:t>평균 </a:t>
            </a:r>
            <a:r>
              <a:rPr lang="en-US" altLang="ko-KR" sz="1400" b="0" i="0" dirty="0">
                <a:solidFill>
                  <a:srgbClr val="373737"/>
                </a:solidFill>
                <a:effectLst/>
                <a:latin typeface="Myriad Pro"/>
              </a:rPr>
              <a:t>3.75</a:t>
            </a:r>
            <a:r>
              <a:rPr lang="ko-KR" altLang="en-US" sz="1400" b="0" i="0" dirty="0">
                <a:solidFill>
                  <a:srgbClr val="373737"/>
                </a:solidFill>
                <a:effectLst/>
                <a:latin typeface="Myriad Pro"/>
              </a:rPr>
              <a:t>개의 문장</a:t>
            </a:r>
            <a:r>
              <a:rPr lang="en-US" altLang="ko-KR" sz="1400" b="0" i="0" dirty="0">
                <a:solidFill>
                  <a:srgbClr val="373737"/>
                </a:solidFill>
                <a:effectLst/>
                <a:latin typeface="Myriad Pro"/>
              </a:rPr>
              <a:t>, 56</a:t>
            </a:r>
            <a:r>
              <a:rPr lang="ko-KR" altLang="en-US" sz="1400" b="0" i="0" dirty="0">
                <a:solidFill>
                  <a:srgbClr val="373737"/>
                </a:solidFill>
                <a:effectLst/>
                <a:latin typeface="Myriad Pro"/>
              </a:rPr>
              <a:t>개의 토큰</a:t>
            </a:r>
            <a:r>
              <a:rPr lang="en-US" altLang="ko-KR" sz="1400" b="0" i="0" dirty="0">
                <a:solidFill>
                  <a:srgbClr val="373737"/>
                </a:solidFill>
                <a:effectLst/>
                <a:latin typeface="Myriad Pro"/>
              </a:rPr>
              <a:t>)</a:t>
            </a:r>
            <a:r>
              <a:rPr lang="en" altLang="ko-Kore-KR" sz="1400" b="0" i="0" dirty="0">
                <a:solidFill>
                  <a:srgbClr val="373737"/>
                </a:solidFill>
                <a:effectLst/>
                <a:latin typeface="Myriad Pro"/>
              </a:rPr>
              <a:t> </a:t>
            </a:r>
          </a:p>
          <a:p>
            <a:pPr marL="285750" indent="-285750">
              <a:buFont typeface="Arial" panose="020B0604020202020204" pitchFamily="34" charset="0"/>
              <a:buChar char="•"/>
            </a:pPr>
            <a:r>
              <a:rPr lang="en" altLang="ko-Kore-KR" sz="1400" b="0" i="0" dirty="0">
                <a:solidFill>
                  <a:srgbClr val="373737"/>
                </a:solidFill>
                <a:effectLst/>
                <a:latin typeface="Myriad Pro"/>
              </a:rPr>
              <a:t>287,226 training pairs, 13,368 validation pairs and 11,490 test pairs. </a:t>
            </a:r>
          </a:p>
          <a:p>
            <a:pPr marL="285750" indent="-285750">
              <a:buFont typeface="Arial" panose="020B0604020202020204" pitchFamily="34" charset="0"/>
              <a:buChar char="•"/>
            </a:pPr>
            <a:r>
              <a:rPr lang="en" altLang="ko-Kore-KR" sz="1400" b="0" i="0" dirty="0">
                <a:solidFill>
                  <a:srgbClr val="373737"/>
                </a:solidFill>
                <a:effectLst/>
                <a:latin typeface="Myriad Pro"/>
              </a:rPr>
              <a:t>full-length F1-scores of ROUGE-1, ROUGE-2, ROUGE-L, and METEOR (optional).</a:t>
            </a:r>
            <a:endParaRPr lang="ko-Kore-KR" altLang="en-US" sz="1400" dirty="0"/>
          </a:p>
        </p:txBody>
      </p:sp>
    </p:spTree>
    <p:extLst>
      <p:ext uri="{BB962C8B-B14F-4D97-AF65-F5344CB8AC3E}">
        <p14:creationId xmlns:p14="http://schemas.microsoft.com/office/powerpoint/2010/main" val="190524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CBCABF-6D61-D941-9CAF-C81E6B5D2BBA}"/>
              </a:ext>
            </a:extLst>
          </p:cNvPr>
          <p:cNvSpPr>
            <a:spLocks noGrp="1"/>
          </p:cNvSpPr>
          <p:nvPr>
            <p:ph type="title"/>
          </p:nvPr>
        </p:nvSpPr>
        <p:spPr/>
        <p:txBody>
          <a:bodyPr/>
          <a:lstStyle/>
          <a:p>
            <a:r>
              <a:rPr kumimoji="1" lang="en-US" altLang="ko-Kore-KR" dirty="0"/>
              <a:t>CNN/Mail(</a:t>
            </a:r>
            <a:r>
              <a:rPr kumimoji="1" lang="ko-Kore-KR" altLang="en-US" dirty="0"/>
              <a:t>익명화 </a:t>
            </a:r>
            <a:r>
              <a:rPr kumimoji="1" lang="en-US" altLang="ko-Kore-KR" dirty="0"/>
              <a:t>X</a:t>
            </a:r>
            <a:r>
              <a:rPr kumimoji="1" lang="ko-Kore-KR" altLang="en-US" dirty="0"/>
              <a:t> 버전</a:t>
            </a:r>
            <a:r>
              <a:rPr kumimoji="1" lang="en-US" altLang="ko-Kore-KR" dirty="0"/>
              <a:t>): Extractive</a:t>
            </a:r>
            <a:endParaRPr kumimoji="1" lang="ko-Kore-KR" altLang="en-US" dirty="0"/>
          </a:p>
        </p:txBody>
      </p:sp>
      <p:pic>
        <p:nvPicPr>
          <p:cNvPr id="3" name="그림 2">
            <a:extLst>
              <a:ext uri="{FF2B5EF4-FFF2-40B4-BE49-F238E27FC236}">
                <a16:creationId xmlns:a16="http://schemas.microsoft.com/office/drawing/2014/main" id="{F4E8533C-4AB2-134C-99EF-2C51EDF4EF13}"/>
              </a:ext>
            </a:extLst>
          </p:cNvPr>
          <p:cNvPicPr>
            <a:picLocks noChangeAspect="1"/>
          </p:cNvPicPr>
          <p:nvPr/>
        </p:nvPicPr>
        <p:blipFill>
          <a:blip r:embed="rId2"/>
          <a:stretch>
            <a:fillRect/>
          </a:stretch>
        </p:blipFill>
        <p:spPr>
          <a:xfrm>
            <a:off x="838200" y="1989070"/>
            <a:ext cx="5566897" cy="3863089"/>
          </a:xfrm>
          <a:prstGeom prst="rect">
            <a:avLst/>
          </a:prstGeom>
        </p:spPr>
      </p:pic>
      <p:sp>
        <p:nvSpPr>
          <p:cNvPr id="13" name="직사각형 12">
            <a:extLst>
              <a:ext uri="{FF2B5EF4-FFF2-40B4-BE49-F238E27FC236}">
                <a16:creationId xmlns:a16="http://schemas.microsoft.com/office/drawing/2014/main" id="{35DA3100-83DA-FB46-A04C-7B74A0B8E906}"/>
              </a:ext>
            </a:extLst>
          </p:cNvPr>
          <p:cNvSpPr/>
          <p:nvPr/>
        </p:nvSpPr>
        <p:spPr>
          <a:xfrm>
            <a:off x="1767000" y="3152001"/>
            <a:ext cx="2659382" cy="276999"/>
          </a:xfrm>
          <a:prstGeom prst="rect">
            <a:avLst/>
          </a:prstGeom>
        </p:spPr>
        <p:txBody>
          <a:bodyPr wrap="none">
            <a:spAutoFit/>
          </a:bodyPr>
          <a:lstStyle/>
          <a:p>
            <a:r>
              <a:rPr lang="en" altLang="ko-Kore-KR" sz="1200" dirty="0"/>
              <a:t>https://</a:t>
            </a:r>
            <a:r>
              <a:rPr lang="en" altLang="ko-Kore-KR" sz="1200" dirty="0" err="1"/>
              <a:t>arxiv.org</a:t>
            </a:r>
            <a:r>
              <a:rPr lang="en" altLang="ko-Kore-KR" sz="1200" dirty="0"/>
              <a:t>/pdf/2004.08795v1.pdf</a:t>
            </a:r>
            <a:endParaRPr lang="ko-Kore-KR" altLang="en-US" sz="1200" dirty="0"/>
          </a:p>
        </p:txBody>
      </p:sp>
      <p:sp>
        <p:nvSpPr>
          <p:cNvPr id="14" name="직사각형 13">
            <a:extLst>
              <a:ext uri="{FF2B5EF4-FFF2-40B4-BE49-F238E27FC236}">
                <a16:creationId xmlns:a16="http://schemas.microsoft.com/office/drawing/2014/main" id="{4D75B0D2-F9CE-274C-9518-BE3068A16B11}"/>
              </a:ext>
            </a:extLst>
          </p:cNvPr>
          <p:cNvSpPr/>
          <p:nvPr/>
        </p:nvSpPr>
        <p:spPr>
          <a:xfrm>
            <a:off x="1767000" y="3356537"/>
            <a:ext cx="2860078" cy="261610"/>
          </a:xfrm>
          <a:prstGeom prst="rect">
            <a:avLst/>
          </a:prstGeom>
        </p:spPr>
        <p:txBody>
          <a:bodyPr wrap="none">
            <a:spAutoFit/>
          </a:bodyPr>
          <a:lstStyle/>
          <a:p>
            <a:r>
              <a:rPr lang="ko-Kore-KR" altLang="en-US" sz="1100" dirty="0"/>
              <a:t>https://github.com/maszhongming/MatchSum</a:t>
            </a:r>
          </a:p>
        </p:txBody>
      </p:sp>
      <p:sp>
        <p:nvSpPr>
          <p:cNvPr id="15" name="직사각형 14">
            <a:extLst>
              <a:ext uri="{FF2B5EF4-FFF2-40B4-BE49-F238E27FC236}">
                <a16:creationId xmlns:a16="http://schemas.microsoft.com/office/drawing/2014/main" id="{674B7693-E554-6B43-8A98-AE1FC2140BC7}"/>
              </a:ext>
            </a:extLst>
          </p:cNvPr>
          <p:cNvSpPr/>
          <p:nvPr/>
        </p:nvSpPr>
        <p:spPr>
          <a:xfrm>
            <a:off x="1767000" y="4534857"/>
            <a:ext cx="2634054" cy="261610"/>
          </a:xfrm>
          <a:prstGeom prst="rect">
            <a:avLst/>
          </a:prstGeom>
        </p:spPr>
        <p:txBody>
          <a:bodyPr wrap="none">
            <a:spAutoFit/>
          </a:bodyPr>
          <a:lstStyle/>
          <a:p>
            <a:r>
              <a:rPr lang="ko-Kore-KR" altLang="en-US" sz="1100" dirty="0"/>
              <a:t>https://github.com/jiacheng-xu/DiscoBERT</a:t>
            </a:r>
          </a:p>
        </p:txBody>
      </p:sp>
      <p:sp>
        <p:nvSpPr>
          <p:cNvPr id="16" name="직사각형 15">
            <a:extLst>
              <a:ext uri="{FF2B5EF4-FFF2-40B4-BE49-F238E27FC236}">
                <a16:creationId xmlns:a16="http://schemas.microsoft.com/office/drawing/2014/main" id="{695F45F0-BD61-FA4F-80B7-7B90F36AF5ED}"/>
              </a:ext>
            </a:extLst>
          </p:cNvPr>
          <p:cNvSpPr/>
          <p:nvPr/>
        </p:nvSpPr>
        <p:spPr>
          <a:xfrm>
            <a:off x="1767000" y="4280971"/>
            <a:ext cx="2511906" cy="276999"/>
          </a:xfrm>
          <a:prstGeom prst="rect">
            <a:avLst/>
          </a:prstGeom>
        </p:spPr>
        <p:txBody>
          <a:bodyPr wrap="none">
            <a:spAutoFit/>
          </a:bodyPr>
          <a:lstStyle/>
          <a:p>
            <a:r>
              <a:rPr lang="ko-Kore-KR" altLang="en-US" sz="1200" dirty="0"/>
              <a:t>https://arxiv.org/pdf/1910.14142.pdf</a:t>
            </a:r>
          </a:p>
        </p:txBody>
      </p:sp>
      <p:sp>
        <p:nvSpPr>
          <p:cNvPr id="17" name="직사각형 16">
            <a:extLst>
              <a:ext uri="{FF2B5EF4-FFF2-40B4-BE49-F238E27FC236}">
                <a16:creationId xmlns:a16="http://schemas.microsoft.com/office/drawing/2014/main" id="{80770162-B3B5-3643-A7E8-79CD45D77BF4}"/>
              </a:ext>
            </a:extLst>
          </p:cNvPr>
          <p:cNvSpPr/>
          <p:nvPr/>
        </p:nvSpPr>
        <p:spPr>
          <a:xfrm>
            <a:off x="1767000" y="5220794"/>
            <a:ext cx="2271135" cy="276999"/>
          </a:xfrm>
          <a:prstGeom prst="rect">
            <a:avLst/>
          </a:prstGeom>
        </p:spPr>
        <p:txBody>
          <a:bodyPr wrap="none">
            <a:spAutoFit/>
          </a:bodyPr>
          <a:lstStyle/>
          <a:p>
            <a:r>
              <a:rPr lang="ko-Kore-KR" altLang="en-US" sz="1200" dirty="0"/>
              <a:t>https://arxiv.org/abs/1908.08345</a:t>
            </a:r>
          </a:p>
        </p:txBody>
      </p:sp>
      <p:sp>
        <p:nvSpPr>
          <p:cNvPr id="18" name="직사각형 17">
            <a:extLst>
              <a:ext uri="{FF2B5EF4-FFF2-40B4-BE49-F238E27FC236}">
                <a16:creationId xmlns:a16="http://schemas.microsoft.com/office/drawing/2014/main" id="{39D686C6-9190-464D-B3E7-5F9487CD17F4}"/>
              </a:ext>
            </a:extLst>
          </p:cNvPr>
          <p:cNvSpPr/>
          <p:nvPr/>
        </p:nvSpPr>
        <p:spPr>
          <a:xfrm>
            <a:off x="1767000" y="5474680"/>
            <a:ext cx="2387192" cy="261610"/>
          </a:xfrm>
          <a:prstGeom prst="rect">
            <a:avLst/>
          </a:prstGeom>
        </p:spPr>
        <p:txBody>
          <a:bodyPr wrap="none">
            <a:spAutoFit/>
          </a:bodyPr>
          <a:lstStyle/>
          <a:p>
            <a:r>
              <a:rPr lang="ko-Kore-KR" altLang="en-US" sz="1100" dirty="0"/>
              <a:t>https://github.com/nlpyang/PreSumm</a:t>
            </a:r>
          </a:p>
        </p:txBody>
      </p:sp>
      <p:pic>
        <p:nvPicPr>
          <p:cNvPr id="19" name="그림 18">
            <a:extLst>
              <a:ext uri="{FF2B5EF4-FFF2-40B4-BE49-F238E27FC236}">
                <a16:creationId xmlns:a16="http://schemas.microsoft.com/office/drawing/2014/main" id="{E523B773-29DC-524B-ACEF-E53DD01422C6}"/>
              </a:ext>
            </a:extLst>
          </p:cNvPr>
          <p:cNvPicPr>
            <a:picLocks noChangeAspect="1"/>
          </p:cNvPicPr>
          <p:nvPr/>
        </p:nvPicPr>
        <p:blipFill>
          <a:blip r:embed="rId3"/>
          <a:stretch>
            <a:fillRect/>
          </a:stretch>
        </p:blipFill>
        <p:spPr>
          <a:xfrm>
            <a:off x="6749649" y="1690688"/>
            <a:ext cx="4896920" cy="4699830"/>
          </a:xfrm>
          <a:prstGeom prst="rect">
            <a:avLst/>
          </a:prstGeom>
        </p:spPr>
      </p:pic>
      <p:sp>
        <p:nvSpPr>
          <p:cNvPr id="20" name="직사각형 19">
            <a:extLst>
              <a:ext uri="{FF2B5EF4-FFF2-40B4-BE49-F238E27FC236}">
                <a16:creationId xmlns:a16="http://schemas.microsoft.com/office/drawing/2014/main" id="{3BA1B316-CEBC-114E-A37A-750A3BAD5DAE}"/>
              </a:ext>
            </a:extLst>
          </p:cNvPr>
          <p:cNvSpPr/>
          <p:nvPr/>
        </p:nvSpPr>
        <p:spPr>
          <a:xfrm>
            <a:off x="7538984" y="2026231"/>
            <a:ext cx="2271135" cy="276999"/>
          </a:xfrm>
          <a:prstGeom prst="rect">
            <a:avLst/>
          </a:prstGeom>
        </p:spPr>
        <p:txBody>
          <a:bodyPr wrap="none">
            <a:spAutoFit/>
          </a:bodyPr>
          <a:lstStyle/>
          <a:p>
            <a:r>
              <a:rPr lang="ko-Kore-KR" altLang="en-US" sz="1200" dirty="0"/>
              <a:t>https://arxiv.org/abs/1909.08752</a:t>
            </a:r>
          </a:p>
        </p:txBody>
      </p:sp>
      <p:sp>
        <p:nvSpPr>
          <p:cNvPr id="21" name="직사각형 20">
            <a:extLst>
              <a:ext uri="{FF2B5EF4-FFF2-40B4-BE49-F238E27FC236}">
                <a16:creationId xmlns:a16="http://schemas.microsoft.com/office/drawing/2014/main" id="{2C49F63A-BAFF-6A40-A9DF-421A65F56D85}"/>
              </a:ext>
            </a:extLst>
          </p:cNvPr>
          <p:cNvSpPr/>
          <p:nvPr/>
        </p:nvSpPr>
        <p:spPr>
          <a:xfrm>
            <a:off x="7538984" y="3366163"/>
            <a:ext cx="2271135" cy="276999"/>
          </a:xfrm>
          <a:prstGeom prst="rect">
            <a:avLst/>
          </a:prstGeom>
        </p:spPr>
        <p:txBody>
          <a:bodyPr wrap="none">
            <a:spAutoFit/>
          </a:bodyPr>
          <a:lstStyle/>
          <a:p>
            <a:r>
              <a:rPr lang="ko-Kore-KR" altLang="en-US" sz="1200" dirty="0"/>
              <a:t>https://arxiv.org/abs/1907.03491</a:t>
            </a:r>
          </a:p>
        </p:txBody>
      </p:sp>
      <p:sp>
        <p:nvSpPr>
          <p:cNvPr id="22" name="직사각형 21">
            <a:extLst>
              <a:ext uri="{FF2B5EF4-FFF2-40B4-BE49-F238E27FC236}">
                <a16:creationId xmlns:a16="http://schemas.microsoft.com/office/drawing/2014/main" id="{B8361285-EAF5-E54E-A0CA-AFF40F935E2D}"/>
              </a:ext>
            </a:extLst>
          </p:cNvPr>
          <p:cNvSpPr/>
          <p:nvPr/>
        </p:nvSpPr>
        <p:spPr>
          <a:xfrm>
            <a:off x="7538984" y="3643162"/>
            <a:ext cx="2271135" cy="430887"/>
          </a:xfrm>
          <a:prstGeom prst="rect">
            <a:avLst/>
          </a:prstGeom>
        </p:spPr>
        <p:txBody>
          <a:bodyPr wrap="square">
            <a:spAutoFit/>
          </a:bodyPr>
          <a:lstStyle/>
          <a:p>
            <a:r>
              <a:rPr lang="ko-Kore-KR" altLang="en-US" sz="1100" dirty="0"/>
              <a:t>https://github.com/maszhongming/Effective_Extractive_Summarization</a:t>
            </a:r>
          </a:p>
        </p:txBody>
      </p:sp>
      <p:sp>
        <p:nvSpPr>
          <p:cNvPr id="23" name="직사각형 22">
            <a:extLst>
              <a:ext uri="{FF2B5EF4-FFF2-40B4-BE49-F238E27FC236}">
                <a16:creationId xmlns:a16="http://schemas.microsoft.com/office/drawing/2014/main" id="{0887D7C1-AD9A-0841-ABBF-84240AA5EB2F}"/>
              </a:ext>
            </a:extLst>
          </p:cNvPr>
          <p:cNvSpPr/>
          <p:nvPr/>
        </p:nvSpPr>
        <p:spPr>
          <a:xfrm>
            <a:off x="7538983" y="4998221"/>
            <a:ext cx="2271135" cy="276999"/>
          </a:xfrm>
          <a:prstGeom prst="rect">
            <a:avLst/>
          </a:prstGeom>
        </p:spPr>
        <p:txBody>
          <a:bodyPr wrap="none">
            <a:spAutoFit/>
          </a:bodyPr>
          <a:lstStyle/>
          <a:p>
            <a:r>
              <a:rPr lang="ko-Kore-KR" altLang="en-US" sz="1200" dirty="0"/>
              <a:t>https://arxiv.org/abs/1905.06566</a:t>
            </a:r>
          </a:p>
        </p:txBody>
      </p:sp>
      <p:sp>
        <p:nvSpPr>
          <p:cNvPr id="24" name="직사각형 23">
            <a:extLst>
              <a:ext uri="{FF2B5EF4-FFF2-40B4-BE49-F238E27FC236}">
                <a16:creationId xmlns:a16="http://schemas.microsoft.com/office/drawing/2014/main" id="{A322F9CF-7E1C-B648-BEA6-F037E1C93F6D}"/>
              </a:ext>
            </a:extLst>
          </p:cNvPr>
          <p:cNvSpPr/>
          <p:nvPr/>
        </p:nvSpPr>
        <p:spPr>
          <a:xfrm>
            <a:off x="8022777" y="178174"/>
            <a:ext cx="3892284" cy="307777"/>
          </a:xfrm>
          <a:prstGeom prst="rect">
            <a:avLst/>
          </a:prstGeom>
        </p:spPr>
        <p:txBody>
          <a:bodyPr wrap="none">
            <a:spAutoFit/>
          </a:bodyPr>
          <a:lstStyle/>
          <a:p>
            <a:pPr marL="285750" indent="-285750">
              <a:buFont typeface="Arial" panose="020B0604020202020204" pitchFamily="34" charset="0"/>
              <a:buChar char="•"/>
            </a:pPr>
            <a:r>
              <a:rPr lang="ko-Kore-KR" altLang="en-US" sz="1400" dirty="0"/>
              <a:t>https://www.aclweb.org/anthology/P17-1099/</a:t>
            </a:r>
          </a:p>
        </p:txBody>
      </p:sp>
    </p:spTree>
    <p:extLst>
      <p:ext uri="{BB962C8B-B14F-4D97-AF65-F5344CB8AC3E}">
        <p14:creationId xmlns:p14="http://schemas.microsoft.com/office/powerpoint/2010/main" val="354576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622959-AF98-4F41-9EE4-25689E70A91E}"/>
              </a:ext>
            </a:extLst>
          </p:cNvPr>
          <p:cNvSpPr>
            <a:spLocks noGrp="1"/>
          </p:cNvSpPr>
          <p:nvPr>
            <p:ph type="title"/>
          </p:nvPr>
        </p:nvSpPr>
        <p:spPr/>
        <p:txBody>
          <a:bodyPr/>
          <a:lstStyle/>
          <a:p>
            <a:r>
              <a:rPr kumimoji="1" lang="en-US" altLang="ko-Kore-KR" dirty="0"/>
              <a:t>CNN/Mail(</a:t>
            </a:r>
            <a:r>
              <a:rPr kumimoji="1" lang="ko-Kore-KR" altLang="en-US" dirty="0"/>
              <a:t>익명화 </a:t>
            </a:r>
            <a:r>
              <a:rPr kumimoji="1" lang="en-US" altLang="ko-Kore-KR" dirty="0"/>
              <a:t>X</a:t>
            </a:r>
            <a:r>
              <a:rPr kumimoji="1" lang="ko-Kore-KR" altLang="en-US" dirty="0"/>
              <a:t> 버전</a:t>
            </a:r>
            <a:r>
              <a:rPr kumimoji="1" lang="en-US" altLang="ko-Kore-KR" dirty="0"/>
              <a:t>): </a:t>
            </a:r>
            <a:r>
              <a:rPr kumimoji="1" lang="en-US" altLang="ko-Kore-KR" sz="4000" dirty="0"/>
              <a:t>Abstractive &amp; Mixed</a:t>
            </a:r>
            <a:endParaRPr kumimoji="1" lang="ko-Kore-KR" altLang="en-US" dirty="0"/>
          </a:p>
        </p:txBody>
      </p:sp>
      <p:pic>
        <p:nvPicPr>
          <p:cNvPr id="4" name="그림 3">
            <a:extLst>
              <a:ext uri="{FF2B5EF4-FFF2-40B4-BE49-F238E27FC236}">
                <a16:creationId xmlns:a16="http://schemas.microsoft.com/office/drawing/2014/main" id="{90F2164F-5647-8341-B3C9-7E77B8CDCA86}"/>
              </a:ext>
            </a:extLst>
          </p:cNvPr>
          <p:cNvPicPr>
            <a:picLocks noChangeAspect="1"/>
          </p:cNvPicPr>
          <p:nvPr/>
        </p:nvPicPr>
        <p:blipFill>
          <a:blip r:embed="rId2"/>
          <a:stretch>
            <a:fillRect/>
          </a:stretch>
        </p:blipFill>
        <p:spPr>
          <a:xfrm>
            <a:off x="959719" y="1462706"/>
            <a:ext cx="5015504" cy="5030169"/>
          </a:xfrm>
          <a:prstGeom prst="rect">
            <a:avLst/>
          </a:prstGeom>
        </p:spPr>
      </p:pic>
      <p:pic>
        <p:nvPicPr>
          <p:cNvPr id="5" name="그림 4">
            <a:extLst>
              <a:ext uri="{FF2B5EF4-FFF2-40B4-BE49-F238E27FC236}">
                <a16:creationId xmlns:a16="http://schemas.microsoft.com/office/drawing/2014/main" id="{58AF5E82-5D99-AC46-9579-7E58405BAFB3}"/>
              </a:ext>
            </a:extLst>
          </p:cNvPr>
          <p:cNvPicPr>
            <a:picLocks noChangeAspect="1"/>
          </p:cNvPicPr>
          <p:nvPr/>
        </p:nvPicPr>
        <p:blipFill>
          <a:blip r:embed="rId3"/>
          <a:stretch>
            <a:fillRect/>
          </a:stretch>
        </p:blipFill>
        <p:spPr>
          <a:xfrm>
            <a:off x="6216779" y="1930166"/>
            <a:ext cx="5440153" cy="4562709"/>
          </a:xfrm>
          <a:prstGeom prst="rect">
            <a:avLst/>
          </a:prstGeom>
        </p:spPr>
      </p:pic>
      <p:sp>
        <p:nvSpPr>
          <p:cNvPr id="6" name="직사각형 5">
            <a:extLst>
              <a:ext uri="{FF2B5EF4-FFF2-40B4-BE49-F238E27FC236}">
                <a16:creationId xmlns:a16="http://schemas.microsoft.com/office/drawing/2014/main" id="{77A55CA2-919C-6B48-9B2C-ED72793F4C6A}"/>
              </a:ext>
            </a:extLst>
          </p:cNvPr>
          <p:cNvSpPr/>
          <p:nvPr/>
        </p:nvSpPr>
        <p:spPr>
          <a:xfrm>
            <a:off x="1016330" y="2926700"/>
            <a:ext cx="2811475" cy="276999"/>
          </a:xfrm>
          <a:prstGeom prst="rect">
            <a:avLst/>
          </a:prstGeom>
        </p:spPr>
        <p:txBody>
          <a:bodyPr wrap="none">
            <a:spAutoFit/>
          </a:bodyPr>
          <a:lstStyle/>
          <a:p>
            <a:r>
              <a:rPr lang="ko-Kore-KR" altLang="en-US" sz="1200" dirty="0"/>
              <a:t>https://github.com/microsoft/ProphetNet</a:t>
            </a:r>
          </a:p>
        </p:txBody>
      </p:sp>
      <p:sp>
        <p:nvSpPr>
          <p:cNvPr id="7" name="직사각형 6">
            <a:extLst>
              <a:ext uri="{FF2B5EF4-FFF2-40B4-BE49-F238E27FC236}">
                <a16:creationId xmlns:a16="http://schemas.microsoft.com/office/drawing/2014/main" id="{D8DD5EFF-4F4A-5E4D-8858-329180498527}"/>
              </a:ext>
            </a:extLst>
          </p:cNvPr>
          <p:cNvSpPr/>
          <p:nvPr/>
        </p:nvSpPr>
        <p:spPr>
          <a:xfrm>
            <a:off x="1016330" y="2738630"/>
            <a:ext cx="2511906" cy="276999"/>
          </a:xfrm>
          <a:prstGeom prst="rect">
            <a:avLst/>
          </a:prstGeom>
        </p:spPr>
        <p:txBody>
          <a:bodyPr wrap="none">
            <a:spAutoFit/>
          </a:bodyPr>
          <a:lstStyle/>
          <a:p>
            <a:r>
              <a:rPr lang="ko-Kore-KR" altLang="en-US" sz="1200" dirty="0"/>
              <a:t>https://arxiv.org/pdf/2001.04063.pdf</a:t>
            </a:r>
          </a:p>
        </p:txBody>
      </p:sp>
      <p:sp>
        <p:nvSpPr>
          <p:cNvPr id="8" name="직사각형 7">
            <a:extLst>
              <a:ext uri="{FF2B5EF4-FFF2-40B4-BE49-F238E27FC236}">
                <a16:creationId xmlns:a16="http://schemas.microsoft.com/office/drawing/2014/main" id="{B1569A2A-CEDE-C248-BCA3-CFC0E55FE78D}"/>
              </a:ext>
            </a:extLst>
          </p:cNvPr>
          <p:cNvSpPr/>
          <p:nvPr/>
        </p:nvSpPr>
        <p:spPr>
          <a:xfrm>
            <a:off x="1016330" y="4122697"/>
            <a:ext cx="2988447" cy="276999"/>
          </a:xfrm>
          <a:prstGeom prst="rect">
            <a:avLst/>
          </a:prstGeom>
        </p:spPr>
        <p:txBody>
          <a:bodyPr wrap="none">
            <a:spAutoFit/>
          </a:bodyPr>
          <a:lstStyle/>
          <a:p>
            <a:r>
              <a:rPr lang="ko-Kore-KR" altLang="en-US" sz="1200" dirty="0"/>
              <a:t>https://github.com/google-research/pegasus</a:t>
            </a:r>
          </a:p>
        </p:txBody>
      </p:sp>
      <p:sp>
        <p:nvSpPr>
          <p:cNvPr id="9" name="직사각형 8">
            <a:extLst>
              <a:ext uri="{FF2B5EF4-FFF2-40B4-BE49-F238E27FC236}">
                <a16:creationId xmlns:a16="http://schemas.microsoft.com/office/drawing/2014/main" id="{063F68B2-080C-5D40-9410-B3D3F476E0B0}"/>
              </a:ext>
            </a:extLst>
          </p:cNvPr>
          <p:cNvSpPr/>
          <p:nvPr/>
        </p:nvSpPr>
        <p:spPr>
          <a:xfrm>
            <a:off x="1016330" y="3913757"/>
            <a:ext cx="2511906" cy="276999"/>
          </a:xfrm>
          <a:prstGeom prst="rect">
            <a:avLst/>
          </a:prstGeom>
        </p:spPr>
        <p:txBody>
          <a:bodyPr wrap="none">
            <a:spAutoFit/>
          </a:bodyPr>
          <a:lstStyle/>
          <a:p>
            <a:r>
              <a:rPr lang="ko-Kore-KR" altLang="en-US" sz="1200" dirty="0"/>
              <a:t>https://arxiv.org/pdf/1912.08777.pdf</a:t>
            </a:r>
          </a:p>
        </p:txBody>
      </p:sp>
      <p:sp>
        <p:nvSpPr>
          <p:cNvPr id="10" name="직사각형 9">
            <a:extLst>
              <a:ext uri="{FF2B5EF4-FFF2-40B4-BE49-F238E27FC236}">
                <a16:creationId xmlns:a16="http://schemas.microsoft.com/office/drawing/2014/main" id="{5E40A533-E130-CA4C-855A-946ECE9DC176}"/>
              </a:ext>
            </a:extLst>
          </p:cNvPr>
          <p:cNvSpPr/>
          <p:nvPr/>
        </p:nvSpPr>
        <p:spPr>
          <a:xfrm>
            <a:off x="1063315" y="5068457"/>
            <a:ext cx="2511906" cy="276999"/>
          </a:xfrm>
          <a:prstGeom prst="rect">
            <a:avLst/>
          </a:prstGeom>
        </p:spPr>
        <p:txBody>
          <a:bodyPr wrap="none">
            <a:spAutoFit/>
          </a:bodyPr>
          <a:lstStyle/>
          <a:p>
            <a:r>
              <a:rPr lang="ko-Kore-KR" altLang="en-US" sz="1200" dirty="0"/>
              <a:t>https://arxiv.org/pdf/1910.13461.pdf</a:t>
            </a:r>
          </a:p>
        </p:txBody>
      </p:sp>
      <p:sp>
        <p:nvSpPr>
          <p:cNvPr id="11" name="직사각형 10">
            <a:extLst>
              <a:ext uri="{FF2B5EF4-FFF2-40B4-BE49-F238E27FC236}">
                <a16:creationId xmlns:a16="http://schemas.microsoft.com/office/drawing/2014/main" id="{E8F57CFD-8FC6-8B4F-B7E0-40E97183707B}"/>
              </a:ext>
            </a:extLst>
          </p:cNvPr>
          <p:cNvSpPr/>
          <p:nvPr/>
        </p:nvSpPr>
        <p:spPr>
          <a:xfrm>
            <a:off x="1063315" y="5370784"/>
            <a:ext cx="3345056" cy="461665"/>
          </a:xfrm>
          <a:prstGeom prst="rect">
            <a:avLst/>
          </a:prstGeom>
        </p:spPr>
        <p:txBody>
          <a:bodyPr wrap="square">
            <a:spAutoFit/>
          </a:bodyPr>
          <a:lstStyle/>
          <a:p>
            <a:r>
              <a:rPr lang="ko-Kore-KR" altLang="en-US" sz="1200" dirty="0"/>
              <a:t>https://github.com/pytorch/fairseq/tree/master/examples/bart</a:t>
            </a:r>
          </a:p>
        </p:txBody>
      </p:sp>
      <p:sp>
        <p:nvSpPr>
          <p:cNvPr id="12" name="직사각형 11">
            <a:extLst>
              <a:ext uri="{FF2B5EF4-FFF2-40B4-BE49-F238E27FC236}">
                <a16:creationId xmlns:a16="http://schemas.microsoft.com/office/drawing/2014/main" id="{116E708F-F7F0-C047-833A-F0FBC86A095A}"/>
              </a:ext>
            </a:extLst>
          </p:cNvPr>
          <p:cNvSpPr/>
          <p:nvPr/>
        </p:nvSpPr>
        <p:spPr>
          <a:xfrm>
            <a:off x="6334104" y="2877129"/>
            <a:ext cx="3252658" cy="461665"/>
          </a:xfrm>
          <a:prstGeom prst="rect">
            <a:avLst/>
          </a:prstGeom>
        </p:spPr>
        <p:txBody>
          <a:bodyPr wrap="square">
            <a:spAutoFit/>
          </a:bodyPr>
          <a:lstStyle/>
          <a:p>
            <a:r>
              <a:rPr lang="ko-Kore-KR" altLang="en-US" sz="1200" dirty="0"/>
              <a:t>https://github.com/google-research/text-to-text-transfer-transformer</a:t>
            </a:r>
          </a:p>
        </p:txBody>
      </p:sp>
      <p:sp>
        <p:nvSpPr>
          <p:cNvPr id="13" name="직사각형 12">
            <a:extLst>
              <a:ext uri="{FF2B5EF4-FFF2-40B4-BE49-F238E27FC236}">
                <a16:creationId xmlns:a16="http://schemas.microsoft.com/office/drawing/2014/main" id="{3B7A457D-6617-8C4A-A362-BA20188667F2}"/>
              </a:ext>
            </a:extLst>
          </p:cNvPr>
          <p:cNvSpPr/>
          <p:nvPr/>
        </p:nvSpPr>
        <p:spPr>
          <a:xfrm>
            <a:off x="6334104" y="2546163"/>
            <a:ext cx="2511906" cy="276999"/>
          </a:xfrm>
          <a:prstGeom prst="rect">
            <a:avLst/>
          </a:prstGeom>
        </p:spPr>
        <p:txBody>
          <a:bodyPr wrap="none">
            <a:spAutoFit/>
          </a:bodyPr>
          <a:lstStyle/>
          <a:p>
            <a:r>
              <a:rPr lang="ko-Kore-KR" altLang="en-US" sz="1200" dirty="0"/>
              <a:t>https://arxiv.org/pdf/1910.10683.pdf</a:t>
            </a:r>
          </a:p>
        </p:txBody>
      </p:sp>
      <p:sp>
        <p:nvSpPr>
          <p:cNvPr id="14" name="직사각형 13">
            <a:extLst>
              <a:ext uri="{FF2B5EF4-FFF2-40B4-BE49-F238E27FC236}">
                <a16:creationId xmlns:a16="http://schemas.microsoft.com/office/drawing/2014/main" id="{5C23D790-02E3-A846-A807-6C9F7F17B5C6}"/>
              </a:ext>
            </a:extLst>
          </p:cNvPr>
          <p:cNvSpPr/>
          <p:nvPr/>
        </p:nvSpPr>
        <p:spPr>
          <a:xfrm>
            <a:off x="6370588" y="4777335"/>
            <a:ext cx="2438937" cy="276999"/>
          </a:xfrm>
          <a:prstGeom prst="rect">
            <a:avLst/>
          </a:prstGeom>
        </p:spPr>
        <p:txBody>
          <a:bodyPr wrap="none">
            <a:spAutoFit/>
          </a:bodyPr>
          <a:lstStyle/>
          <a:p>
            <a:r>
              <a:rPr lang="ko-Kore-KR" altLang="en-US" sz="1200" dirty="0"/>
              <a:t>https://github.com/microsoft/unilm</a:t>
            </a:r>
          </a:p>
        </p:txBody>
      </p:sp>
      <p:sp>
        <p:nvSpPr>
          <p:cNvPr id="15" name="직사각형 14">
            <a:extLst>
              <a:ext uri="{FF2B5EF4-FFF2-40B4-BE49-F238E27FC236}">
                <a16:creationId xmlns:a16="http://schemas.microsoft.com/office/drawing/2014/main" id="{7910CC72-B794-974C-8672-B36B66BB9208}"/>
              </a:ext>
            </a:extLst>
          </p:cNvPr>
          <p:cNvSpPr/>
          <p:nvPr/>
        </p:nvSpPr>
        <p:spPr>
          <a:xfrm>
            <a:off x="6370588" y="4500336"/>
            <a:ext cx="2511906" cy="276999"/>
          </a:xfrm>
          <a:prstGeom prst="rect">
            <a:avLst/>
          </a:prstGeom>
        </p:spPr>
        <p:txBody>
          <a:bodyPr wrap="none">
            <a:spAutoFit/>
          </a:bodyPr>
          <a:lstStyle/>
          <a:p>
            <a:r>
              <a:rPr lang="ko-Kore-KR" altLang="en-US" sz="1200" dirty="0"/>
              <a:t>https://arxiv.org/pdf/1905.03197.pdf</a:t>
            </a:r>
          </a:p>
        </p:txBody>
      </p:sp>
      <p:sp>
        <p:nvSpPr>
          <p:cNvPr id="16" name="직사각형 15">
            <a:extLst>
              <a:ext uri="{FF2B5EF4-FFF2-40B4-BE49-F238E27FC236}">
                <a16:creationId xmlns:a16="http://schemas.microsoft.com/office/drawing/2014/main" id="{89AEC1C5-8D76-0549-909D-272CCBF572E6}"/>
              </a:ext>
            </a:extLst>
          </p:cNvPr>
          <p:cNvSpPr/>
          <p:nvPr/>
        </p:nvSpPr>
        <p:spPr>
          <a:xfrm>
            <a:off x="6707559" y="5837013"/>
            <a:ext cx="3302571" cy="276999"/>
          </a:xfrm>
          <a:prstGeom prst="rect">
            <a:avLst/>
          </a:prstGeom>
        </p:spPr>
        <p:txBody>
          <a:bodyPr wrap="none">
            <a:spAutoFit/>
          </a:bodyPr>
          <a:lstStyle/>
          <a:p>
            <a:r>
              <a:rPr lang="ko-Kore-KR" altLang="en-US" sz="1200" dirty="0"/>
              <a:t>https://www.mdpi.com/2076-3417/9/8/1665/pdf</a:t>
            </a:r>
          </a:p>
        </p:txBody>
      </p:sp>
    </p:spTree>
    <p:extLst>
      <p:ext uri="{BB962C8B-B14F-4D97-AF65-F5344CB8AC3E}">
        <p14:creationId xmlns:p14="http://schemas.microsoft.com/office/powerpoint/2010/main" val="356655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28623A-BD96-FA4A-BB72-F3648570EF4F}"/>
              </a:ext>
            </a:extLst>
          </p:cNvPr>
          <p:cNvSpPr>
            <a:spLocks noGrp="1"/>
          </p:cNvSpPr>
          <p:nvPr>
            <p:ph type="title"/>
          </p:nvPr>
        </p:nvSpPr>
        <p:spPr/>
        <p:txBody>
          <a:bodyPr/>
          <a:lstStyle/>
          <a:p>
            <a:r>
              <a:rPr kumimoji="1" lang="en-US" altLang="ko-Kore-KR" dirty="0" err="1"/>
              <a:t>Gigaword</a:t>
            </a:r>
            <a:endParaRPr kumimoji="1" lang="ko-Kore-KR" altLang="en-US" dirty="0"/>
          </a:p>
        </p:txBody>
      </p:sp>
      <p:pic>
        <p:nvPicPr>
          <p:cNvPr id="4" name="그림 3">
            <a:extLst>
              <a:ext uri="{FF2B5EF4-FFF2-40B4-BE49-F238E27FC236}">
                <a16:creationId xmlns:a16="http://schemas.microsoft.com/office/drawing/2014/main" id="{86FB89FB-158E-B248-8542-4056DF7BA04D}"/>
              </a:ext>
            </a:extLst>
          </p:cNvPr>
          <p:cNvPicPr>
            <a:picLocks noChangeAspect="1"/>
          </p:cNvPicPr>
          <p:nvPr/>
        </p:nvPicPr>
        <p:blipFill>
          <a:blip r:embed="rId2"/>
          <a:stretch>
            <a:fillRect/>
          </a:stretch>
        </p:blipFill>
        <p:spPr>
          <a:xfrm>
            <a:off x="838200" y="1727734"/>
            <a:ext cx="4859956" cy="5063105"/>
          </a:xfrm>
          <a:prstGeom prst="rect">
            <a:avLst/>
          </a:prstGeom>
        </p:spPr>
      </p:pic>
      <p:pic>
        <p:nvPicPr>
          <p:cNvPr id="5" name="그림 4">
            <a:extLst>
              <a:ext uri="{FF2B5EF4-FFF2-40B4-BE49-F238E27FC236}">
                <a16:creationId xmlns:a16="http://schemas.microsoft.com/office/drawing/2014/main" id="{FEC3857E-7C89-8544-AA38-F09FF63C2774}"/>
              </a:ext>
            </a:extLst>
          </p:cNvPr>
          <p:cNvPicPr>
            <a:picLocks noChangeAspect="1"/>
          </p:cNvPicPr>
          <p:nvPr/>
        </p:nvPicPr>
        <p:blipFill>
          <a:blip r:embed="rId3"/>
          <a:stretch>
            <a:fillRect/>
          </a:stretch>
        </p:blipFill>
        <p:spPr>
          <a:xfrm>
            <a:off x="5770144" y="2337267"/>
            <a:ext cx="4990899" cy="4441739"/>
          </a:xfrm>
          <a:prstGeom prst="rect">
            <a:avLst/>
          </a:prstGeom>
        </p:spPr>
      </p:pic>
      <p:sp>
        <p:nvSpPr>
          <p:cNvPr id="6" name="직사각형 5">
            <a:extLst>
              <a:ext uri="{FF2B5EF4-FFF2-40B4-BE49-F238E27FC236}">
                <a16:creationId xmlns:a16="http://schemas.microsoft.com/office/drawing/2014/main" id="{29B61462-F31E-3D4D-AB4C-49C3C517341B}"/>
              </a:ext>
            </a:extLst>
          </p:cNvPr>
          <p:cNvSpPr/>
          <p:nvPr/>
        </p:nvSpPr>
        <p:spPr>
          <a:xfrm>
            <a:off x="943957" y="2914797"/>
            <a:ext cx="2511906" cy="276999"/>
          </a:xfrm>
          <a:prstGeom prst="rect">
            <a:avLst/>
          </a:prstGeom>
        </p:spPr>
        <p:txBody>
          <a:bodyPr wrap="none">
            <a:spAutoFit/>
          </a:bodyPr>
          <a:lstStyle/>
          <a:p>
            <a:r>
              <a:rPr lang="ko-Kore-KR" altLang="en-US" sz="1200" dirty="0"/>
              <a:t>https://arxiv.org/pdf/1911.10390.pdf</a:t>
            </a:r>
          </a:p>
        </p:txBody>
      </p:sp>
      <p:sp>
        <p:nvSpPr>
          <p:cNvPr id="7" name="직사각형 6">
            <a:extLst>
              <a:ext uri="{FF2B5EF4-FFF2-40B4-BE49-F238E27FC236}">
                <a16:creationId xmlns:a16="http://schemas.microsoft.com/office/drawing/2014/main" id="{A840AD40-22DA-6846-9BD4-D7416621C9F2}"/>
              </a:ext>
            </a:extLst>
          </p:cNvPr>
          <p:cNvSpPr/>
          <p:nvPr/>
        </p:nvSpPr>
        <p:spPr>
          <a:xfrm>
            <a:off x="943957" y="3191796"/>
            <a:ext cx="3165354" cy="276999"/>
          </a:xfrm>
          <a:prstGeom prst="rect">
            <a:avLst/>
          </a:prstGeom>
        </p:spPr>
        <p:txBody>
          <a:bodyPr wrap="none">
            <a:spAutoFit/>
          </a:bodyPr>
          <a:lstStyle/>
          <a:p>
            <a:r>
              <a:rPr lang="ko-Kore-KR" altLang="en-US" sz="1200" dirty="0"/>
              <a:t>https://github.com/ucfnlp/control-over-copying</a:t>
            </a:r>
          </a:p>
        </p:txBody>
      </p:sp>
      <p:sp>
        <p:nvSpPr>
          <p:cNvPr id="8" name="직사각형 7">
            <a:extLst>
              <a:ext uri="{FF2B5EF4-FFF2-40B4-BE49-F238E27FC236}">
                <a16:creationId xmlns:a16="http://schemas.microsoft.com/office/drawing/2014/main" id="{352E9FCF-F73D-3E4F-93E5-15D0507DD482}"/>
              </a:ext>
            </a:extLst>
          </p:cNvPr>
          <p:cNvSpPr/>
          <p:nvPr/>
        </p:nvSpPr>
        <p:spPr>
          <a:xfrm>
            <a:off x="5770144" y="4504084"/>
            <a:ext cx="3298532" cy="276999"/>
          </a:xfrm>
          <a:prstGeom prst="rect">
            <a:avLst/>
          </a:prstGeom>
        </p:spPr>
        <p:txBody>
          <a:bodyPr wrap="none">
            <a:spAutoFit/>
          </a:bodyPr>
          <a:lstStyle/>
          <a:p>
            <a:r>
              <a:rPr lang="ko-Kore-KR" altLang="en-US" sz="1200" dirty="0"/>
              <a:t>https://www.aclweb.org/anthology/P19-1207.pdf</a:t>
            </a:r>
          </a:p>
        </p:txBody>
      </p:sp>
      <p:sp>
        <p:nvSpPr>
          <p:cNvPr id="9" name="직사각형 8">
            <a:extLst>
              <a:ext uri="{FF2B5EF4-FFF2-40B4-BE49-F238E27FC236}">
                <a16:creationId xmlns:a16="http://schemas.microsoft.com/office/drawing/2014/main" id="{F0520ABA-CD52-7045-B61B-33D0E7FD9C77}"/>
              </a:ext>
            </a:extLst>
          </p:cNvPr>
          <p:cNvSpPr/>
          <p:nvPr/>
        </p:nvSpPr>
        <p:spPr>
          <a:xfrm>
            <a:off x="5770144" y="4781083"/>
            <a:ext cx="2418098" cy="276999"/>
          </a:xfrm>
          <a:prstGeom prst="rect">
            <a:avLst/>
          </a:prstGeom>
        </p:spPr>
        <p:txBody>
          <a:bodyPr wrap="none">
            <a:spAutoFit/>
          </a:bodyPr>
          <a:lstStyle/>
          <a:p>
            <a:r>
              <a:rPr lang="ko-Kore-KR" altLang="en-US" sz="1200" dirty="0"/>
              <a:t>https://github.com/InitialBug/BiSET</a:t>
            </a:r>
          </a:p>
        </p:txBody>
      </p:sp>
      <p:sp>
        <p:nvSpPr>
          <p:cNvPr id="10" name="직사각형 9">
            <a:extLst>
              <a:ext uri="{FF2B5EF4-FFF2-40B4-BE49-F238E27FC236}">
                <a16:creationId xmlns:a16="http://schemas.microsoft.com/office/drawing/2014/main" id="{AC64F35B-DF97-C349-BDEC-73B4A5EA8955}"/>
              </a:ext>
            </a:extLst>
          </p:cNvPr>
          <p:cNvSpPr/>
          <p:nvPr/>
        </p:nvSpPr>
        <p:spPr>
          <a:xfrm>
            <a:off x="5770144" y="5929783"/>
            <a:ext cx="2659382" cy="276999"/>
          </a:xfrm>
          <a:prstGeom prst="rect">
            <a:avLst/>
          </a:prstGeom>
        </p:spPr>
        <p:txBody>
          <a:bodyPr wrap="none">
            <a:spAutoFit/>
          </a:bodyPr>
          <a:lstStyle/>
          <a:p>
            <a:r>
              <a:rPr lang="ko-Kore-KR" altLang="en-US" sz="1200" dirty="0"/>
              <a:t>https://arxiv.org/pdf/1905.02450v5.pdf</a:t>
            </a:r>
          </a:p>
        </p:txBody>
      </p:sp>
      <p:sp>
        <p:nvSpPr>
          <p:cNvPr id="11" name="직사각형 10">
            <a:extLst>
              <a:ext uri="{FF2B5EF4-FFF2-40B4-BE49-F238E27FC236}">
                <a16:creationId xmlns:a16="http://schemas.microsoft.com/office/drawing/2014/main" id="{055DDE79-85C1-5348-AA5D-C51E47D5BAB7}"/>
              </a:ext>
            </a:extLst>
          </p:cNvPr>
          <p:cNvSpPr/>
          <p:nvPr/>
        </p:nvSpPr>
        <p:spPr>
          <a:xfrm>
            <a:off x="5770144" y="6152730"/>
            <a:ext cx="2446952" cy="276999"/>
          </a:xfrm>
          <a:prstGeom prst="rect">
            <a:avLst/>
          </a:prstGeom>
        </p:spPr>
        <p:txBody>
          <a:bodyPr wrap="none">
            <a:spAutoFit/>
          </a:bodyPr>
          <a:lstStyle/>
          <a:p>
            <a:r>
              <a:rPr lang="ko-Kore-KR" altLang="en-US" sz="1200" dirty="0"/>
              <a:t>https://github.com/microsoft/MASS</a:t>
            </a:r>
          </a:p>
        </p:txBody>
      </p:sp>
      <p:sp>
        <p:nvSpPr>
          <p:cNvPr id="12" name="직사각형 11">
            <a:extLst>
              <a:ext uri="{FF2B5EF4-FFF2-40B4-BE49-F238E27FC236}">
                <a16:creationId xmlns:a16="http://schemas.microsoft.com/office/drawing/2014/main" id="{78503D24-79CA-AF40-A613-947EBA1134FA}"/>
              </a:ext>
            </a:extLst>
          </p:cNvPr>
          <p:cNvSpPr/>
          <p:nvPr/>
        </p:nvSpPr>
        <p:spPr>
          <a:xfrm>
            <a:off x="7419410" y="376672"/>
            <a:ext cx="4535167" cy="1169551"/>
          </a:xfrm>
          <a:prstGeom prst="rect">
            <a:avLst/>
          </a:prstGeom>
        </p:spPr>
        <p:txBody>
          <a:bodyPr wrap="square">
            <a:spAutoFit/>
          </a:bodyPr>
          <a:lstStyle/>
          <a:p>
            <a:pPr marL="285750" indent="-285750">
              <a:buFontTx/>
              <a:buChar char="-"/>
            </a:pPr>
            <a:r>
              <a:rPr lang="en" altLang="ko-Kore-KR" sz="1400" b="0" i="0" dirty="0">
                <a:solidFill>
                  <a:srgbClr val="0F79D0"/>
                </a:solidFill>
                <a:effectLst/>
                <a:latin typeface="Myriad Pro"/>
                <a:hlinkClick r:id="rId4"/>
              </a:rPr>
              <a:t>Rush et al., 2015</a:t>
            </a:r>
            <a:endParaRPr lang="en" altLang="ko-Kore-KR" sz="1400" b="0" i="0" dirty="0">
              <a:solidFill>
                <a:srgbClr val="0F79D0"/>
              </a:solidFill>
              <a:effectLst/>
              <a:latin typeface="Myriad Pro"/>
            </a:endParaRPr>
          </a:p>
          <a:p>
            <a:pPr marL="285750" indent="-285750">
              <a:buFontTx/>
              <a:buChar char="-"/>
            </a:pPr>
            <a:r>
              <a:rPr lang="en" altLang="ko-Kore-KR" sz="1400" dirty="0">
                <a:solidFill>
                  <a:srgbClr val="373737"/>
                </a:solidFill>
                <a:latin typeface="Myriad Pro"/>
              </a:rPr>
              <a:t>a sentence summarization / headline generation task with very short input documents (31.4 tokens) and summaries (8.3 tokens).</a:t>
            </a:r>
          </a:p>
          <a:p>
            <a:endParaRPr lang="ko-Kore-KR" altLang="en-US" sz="1400" dirty="0"/>
          </a:p>
        </p:txBody>
      </p:sp>
    </p:spTree>
    <p:extLst>
      <p:ext uri="{BB962C8B-B14F-4D97-AF65-F5344CB8AC3E}">
        <p14:creationId xmlns:p14="http://schemas.microsoft.com/office/powerpoint/2010/main" val="377765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17A1B8-28A3-E04A-9EA6-6DAF85DD3F7A}"/>
              </a:ext>
            </a:extLst>
          </p:cNvPr>
          <p:cNvSpPr>
            <a:spLocks noGrp="1"/>
          </p:cNvSpPr>
          <p:nvPr>
            <p:ph type="title"/>
          </p:nvPr>
        </p:nvSpPr>
        <p:spPr/>
        <p:txBody>
          <a:bodyPr/>
          <a:lstStyle/>
          <a:p>
            <a:r>
              <a:rPr kumimoji="1" lang="en-US" altLang="ko-Kore-KR" dirty="0"/>
              <a:t>X-Sum(Extreme Summarization)</a:t>
            </a:r>
            <a:endParaRPr kumimoji="1" lang="ko-Kore-KR" altLang="en-US" dirty="0"/>
          </a:p>
        </p:txBody>
      </p:sp>
      <p:pic>
        <p:nvPicPr>
          <p:cNvPr id="4" name="그림 3">
            <a:extLst>
              <a:ext uri="{FF2B5EF4-FFF2-40B4-BE49-F238E27FC236}">
                <a16:creationId xmlns:a16="http://schemas.microsoft.com/office/drawing/2014/main" id="{3E37B934-7826-3047-88B1-37055C3007A3}"/>
              </a:ext>
            </a:extLst>
          </p:cNvPr>
          <p:cNvPicPr>
            <a:picLocks noChangeAspect="1"/>
          </p:cNvPicPr>
          <p:nvPr/>
        </p:nvPicPr>
        <p:blipFill>
          <a:blip r:embed="rId2"/>
          <a:stretch>
            <a:fillRect/>
          </a:stretch>
        </p:blipFill>
        <p:spPr>
          <a:xfrm>
            <a:off x="743685" y="1690688"/>
            <a:ext cx="5647490" cy="4365544"/>
          </a:xfrm>
          <a:prstGeom prst="rect">
            <a:avLst/>
          </a:prstGeom>
        </p:spPr>
      </p:pic>
      <p:pic>
        <p:nvPicPr>
          <p:cNvPr id="5" name="그림 4">
            <a:extLst>
              <a:ext uri="{FF2B5EF4-FFF2-40B4-BE49-F238E27FC236}">
                <a16:creationId xmlns:a16="http://schemas.microsoft.com/office/drawing/2014/main" id="{8FC44344-C40D-0B4D-B34A-A5D63137D340}"/>
              </a:ext>
            </a:extLst>
          </p:cNvPr>
          <p:cNvPicPr>
            <a:picLocks noChangeAspect="1"/>
          </p:cNvPicPr>
          <p:nvPr/>
        </p:nvPicPr>
        <p:blipFill>
          <a:blip r:embed="rId3"/>
          <a:stretch>
            <a:fillRect/>
          </a:stretch>
        </p:blipFill>
        <p:spPr>
          <a:xfrm>
            <a:off x="6545179" y="3729324"/>
            <a:ext cx="5187066" cy="2326908"/>
          </a:xfrm>
          <a:prstGeom prst="rect">
            <a:avLst/>
          </a:prstGeom>
        </p:spPr>
      </p:pic>
      <p:sp>
        <p:nvSpPr>
          <p:cNvPr id="6" name="직사각형 5">
            <a:extLst>
              <a:ext uri="{FF2B5EF4-FFF2-40B4-BE49-F238E27FC236}">
                <a16:creationId xmlns:a16="http://schemas.microsoft.com/office/drawing/2014/main" id="{01EC48F4-FE7F-1943-8952-44C3DF87E52F}"/>
              </a:ext>
            </a:extLst>
          </p:cNvPr>
          <p:cNvSpPr/>
          <p:nvPr/>
        </p:nvSpPr>
        <p:spPr>
          <a:xfrm>
            <a:off x="6477802" y="6060973"/>
            <a:ext cx="2511906" cy="276999"/>
          </a:xfrm>
          <a:prstGeom prst="rect">
            <a:avLst/>
          </a:prstGeom>
        </p:spPr>
        <p:txBody>
          <a:bodyPr wrap="none">
            <a:spAutoFit/>
          </a:bodyPr>
          <a:lstStyle/>
          <a:p>
            <a:r>
              <a:rPr lang="ko-Kore-KR" altLang="en-US" sz="1200" dirty="0"/>
              <a:t>https://arxiv.org/pdf/1808.08745.pdf</a:t>
            </a:r>
          </a:p>
        </p:txBody>
      </p:sp>
      <p:sp>
        <p:nvSpPr>
          <p:cNvPr id="7" name="직사각형 6">
            <a:extLst>
              <a:ext uri="{FF2B5EF4-FFF2-40B4-BE49-F238E27FC236}">
                <a16:creationId xmlns:a16="http://schemas.microsoft.com/office/drawing/2014/main" id="{0203FAE2-773B-584E-A663-3DC3A7B4CE15}"/>
              </a:ext>
            </a:extLst>
          </p:cNvPr>
          <p:cNvSpPr/>
          <p:nvPr/>
        </p:nvSpPr>
        <p:spPr>
          <a:xfrm>
            <a:off x="6516303" y="6337972"/>
            <a:ext cx="2707985" cy="276999"/>
          </a:xfrm>
          <a:prstGeom prst="rect">
            <a:avLst/>
          </a:prstGeom>
        </p:spPr>
        <p:txBody>
          <a:bodyPr wrap="none">
            <a:spAutoFit/>
          </a:bodyPr>
          <a:lstStyle/>
          <a:p>
            <a:r>
              <a:rPr lang="ko-Kore-KR" altLang="en-US" sz="1200" dirty="0"/>
              <a:t>https://github.com/EdinburghNLP/XSum</a:t>
            </a:r>
          </a:p>
        </p:txBody>
      </p:sp>
      <p:sp>
        <p:nvSpPr>
          <p:cNvPr id="8" name="직사각형 7">
            <a:extLst>
              <a:ext uri="{FF2B5EF4-FFF2-40B4-BE49-F238E27FC236}">
                <a16:creationId xmlns:a16="http://schemas.microsoft.com/office/drawing/2014/main" id="{47728ADF-BE40-904F-9DD6-E3F501D561DD}"/>
              </a:ext>
            </a:extLst>
          </p:cNvPr>
          <p:cNvSpPr/>
          <p:nvPr/>
        </p:nvSpPr>
        <p:spPr>
          <a:xfrm>
            <a:off x="7192993" y="1448762"/>
            <a:ext cx="4463201" cy="2031325"/>
          </a:xfrm>
          <a:prstGeom prst="rect">
            <a:avLst/>
          </a:prstGeom>
        </p:spPr>
        <p:txBody>
          <a:bodyPr wrap="square">
            <a:spAutoFit/>
          </a:bodyPr>
          <a:lstStyle/>
          <a:p>
            <a:pPr marL="285750" indent="-285750">
              <a:buFont typeface="Arial" panose="020B0604020202020204" pitchFamily="34" charset="0"/>
              <a:buChar char="•"/>
            </a:pPr>
            <a:r>
              <a:rPr lang="en" altLang="ko-Kore-KR" sz="1400" b="0" i="0" u="none" strike="noStrike" dirty="0">
                <a:solidFill>
                  <a:srgbClr val="0F79D0"/>
                </a:solidFill>
                <a:effectLst/>
                <a:latin typeface="Myriad Pro"/>
                <a:hlinkClick r:id="rId4"/>
              </a:rPr>
              <a:t>Narayan et al., 2018</a:t>
            </a:r>
            <a:endParaRPr lang="en" altLang="ko-Kore-KR" sz="1400" b="0" i="0" u="none" strike="noStrike" dirty="0">
              <a:solidFill>
                <a:srgbClr val="0F79D0"/>
              </a:solidFill>
              <a:effectLst/>
              <a:latin typeface="Myriad Pro"/>
            </a:endParaRPr>
          </a:p>
          <a:p>
            <a:pPr marL="285750" indent="-285750">
              <a:buFont typeface="Arial" panose="020B0604020202020204" pitchFamily="34" charset="0"/>
              <a:buChar char="•"/>
            </a:pPr>
            <a:r>
              <a:rPr lang="en" altLang="ko-Kore-KR" sz="1400" b="0" i="0" dirty="0">
                <a:solidFill>
                  <a:srgbClr val="373737"/>
                </a:solidFill>
                <a:effectLst/>
                <a:latin typeface="Myriad Pro"/>
              </a:rPr>
              <a:t>dataset for abstractive modeling approach</a:t>
            </a:r>
          </a:p>
          <a:p>
            <a:pPr marL="285750" indent="-285750">
              <a:buFont typeface="Arial" panose="020B0604020202020204" pitchFamily="34" charset="0"/>
              <a:buChar char="•"/>
            </a:pPr>
            <a:r>
              <a:rPr lang="ko-Kore-KR" altLang="en-US" sz="1400" dirty="0">
                <a:solidFill>
                  <a:srgbClr val="373737"/>
                </a:solidFill>
                <a:latin typeface="Myriad Pro"/>
              </a:rPr>
              <a:t>하나의 문장으로 이뤄진 뉴스 요약 만들기</a:t>
            </a:r>
            <a:endParaRPr lang="en" altLang="ko-Kore-KR" sz="1400" b="0" i="0" dirty="0">
              <a:solidFill>
                <a:srgbClr val="373737"/>
              </a:solidFill>
              <a:effectLst/>
              <a:latin typeface="Myriad Pro"/>
            </a:endParaRPr>
          </a:p>
          <a:p>
            <a:pPr marL="285750" indent="-285750">
              <a:buFont typeface="Arial" panose="020B0604020202020204" pitchFamily="34" charset="0"/>
              <a:buChar char="•"/>
            </a:pPr>
            <a:r>
              <a:rPr lang="en" altLang="ko-Kore-KR" sz="1400" dirty="0"/>
              <a:t>BBC </a:t>
            </a:r>
            <a:r>
              <a:rPr lang="ko-Kore-KR" altLang="en-US" sz="1400" dirty="0"/>
              <a:t>온라인 뉴스에서 수집된 뉴스 기사</a:t>
            </a:r>
            <a:endParaRPr lang="en-US" altLang="ko-Kore-KR" sz="1400" dirty="0"/>
          </a:p>
          <a:p>
            <a:pPr marL="742950" lvl="1" indent="-285750">
              <a:buFont typeface="Arial" panose="020B0604020202020204" pitchFamily="34" charset="0"/>
              <a:buChar char="•"/>
            </a:pPr>
            <a:r>
              <a:rPr lang="en" altLang="ko-Kore-KR" sz="1400" b="1" i="0" dirty="0">
                <a:solidFill>
                  <a:srgbClr val="373737"/>
                </a:solidFill>
                <a:effectLst/>
                <a:latin typeface="Myriad Pro"/>
              </a:rPr>
              <a:t>204</a:t>
            </a:r>
            <a:r>
              <a:rPr lang="en-US" altLang="ko-KR" sz="1400" b="1" i="0" dirty="0">
                <a:solidFill>
                  <a:srgbClr val="373737"/>
                </a:solidFill>
                <a:effectLst/>
                <a:latin typeface="Myriad Pro"/>
              </a:rPr>
              <a:t>,</a:t>
            </a:r>
            <a:r>
              <a:rPr lang="en" altLang="ko-Kore-KR" sz="1400" b="1" i="0" dirty="0">
                <a:solidFill>
                  <a:srgbClr val="373737"/>
                </a:solidFill>
                <a:effectLst/>
                <a:latin typeface="Myriad Pro"/>
              </a:rPr>
              <a:t>045</a:t>
            </a:r>
            <a:r>
              <a:rPr lang="en" altLang="ko-Kore-KR" sz="1400" b="0" i="0" dirty="0">
                <a:solidFill>
                  <a:srgbClr val="373737"/>
                </a:solidFill>
                <a:effectLst/>
                <a:latin typeface="Myriad Pro"/>
              </a:rPr>
              <a:t> samples for the training set</a:t>
            </a:r>
          </a:p>
          <a:p>
            <a:pPr marL="742950" lvl="1" indent="-285750">
              <a:buFont typeface="Arial" panose="020B0604020202020204" pitchFamily="34" charset="0"/>
              <a:buChar char="•"/>
            </a:pPr>
            <a:r>
              <a:rPr lang="en" altLang="ko-Kore-KR" sz="1400" b="1" i="0" dirty="0">
                <a:solidFill>
                  <a:srgbClr val="373737"/>
                </a:solidFill>
                <a:effectLst/>
                <a:latin typeface="Myriad Pro"/>
              </a:rPr>
              <a:t>11</a:t>
            </a:r>
            <a:r>
              <a:rPr lang="en-US" altLang="ko-KR" sz="1400" b="1" i="0" dirty="0">
                <a:solidFill>
                  <a:srgbClr val="373737"/>
                </a:solidFill>
                <a:effectLst/>
                <a:latin typeface="Myriad Pro"/>
              </a:rPr>
              <a:t>,</a:t>
            </a:r>
            <a:r>
              <a:rPr lang="en" altLang="ko-Kore-KR" sz="1400" b="1" i="0" dirty="0">
                <a:solidFill>
                  <a:srgbClr val="373737"/>
                </a:solidFill>
                <a:effectLst/>
                <a:latin typeface="Myriad Pro"/>
              </a:rPr>
              <a:t>332</a:t>
            </a:r>
            <a:r>
              <a:rPr lang="en" altLang="ko-Kore-KR" sz="1400" b="0" i="0" dirty="0">
                <a:solidFill>
                  <a:srgbClr val="373737"/>
                </a:solidFill>
                <a:effectLst/>
                <a:latin typeface="Myriad Pro"/>
              </a:rPr>
              <a:t> for the validation set</a:t>
            </a:r>
          </a:p>
          <a:p>
            <a:pPr marL="742950" lvl="1" indent="-285750">
              <a:buFont typeface="Arial" panose="020B0604020202020204" pitchFamily="34" charset="0"/>
              <a:buChar char="•"/>
            </a:pPr>
            <a:r>
              <a:rPr lang="en" altLang="ko-Kore-KR" sz="1400" b="1" i="0" dirty="0">
                <a:solidFill>
                  <a:srgbClr val="373737"/>
                </a:solidFill>
                <a:effectLst/>
                <a:latin typeface="Myriad Pro"/>
              </a:rPr>
              <a:t>11</a:t>
            </a:r>
            <a:r>
              <a:rPr lang="en-US" altLang="ko-KR" sz="1400" b="1" i="0" dirty="0">
                <a:solidFill>
                  <a:srgbClr val="373737"/>
                </a:solidFill>
                <a:effectLst/>
                <a:latin typeface="Myriad Pro"/>
              </a:rPr>
              <a:t>,</a:t>
            </a:r>
            <a:r>
              <a:rPr lang="en" altLang="ko-Kore-KR" sz="1400" b="1" i="0" dirty="0">
                <a:solidFill>
                  <a:srgbClr val="373737"/>
                </a:solidFill>
                <a:effectLst/>
                <a:latin typeface="Myriad Pro"/>
              </a:rPr>
              <a:t>334</a:t>
            </a:r>
            <a:r>
              <a:rPr lang="en" altLang="ko-Kore-KR" sz="1400" b="0" i="0" dirty="0">
                <a:solidFill>
                  <a:srgbClr val="373737"/>
                </a:solidFill>
                <a:effectLst/>
                <a:latin typeface="Myriad Pro"/>
              </a:rPr>
              <a:t> for the test set. </a:t>
            </a:r>
          </a:p>
          <a:p>
            <a:pPr marL="742950" lvl="1" indent="-285750">
              <a:buFont typeface="Arial" panose="020B0604020202020204" pitchFamily="34" charset="0"/>
              <a:buChar char="•"/>
            </a:pPr>
            <a:r>
              <a:rPr lang="ko-Kore-KR" altLang="en-US" sz="1400" b="0" i="0" dirty="0">
                <a:solidFill>
                  <a:srgbClr val="373737"/>
                </a:solidFill>
                <a:effectLst/>
                <a:latin typeface="Myriad Pro"/>
              </a:rPr>
              <a:t>평균 기사 길이</a:t>
            </a:r>
            <a:r>
              <a:rPr lang="en-US" altLang="ko-Kore-KR" sz="1400" b="0" i="0" dirty="0">
                <a:solidFill>
                  <a:srgbClr val="373737"/>
                </a:solidFill>
                <a:effectLst/>
                <a:latin typeface="Myriad Pro"/>
              </a:rPr>
              <a:t>: </a:t>
            </a:r>
            <a:r>
              <a:rPr lang="en" altLang="ko-Kore-KR" sz="1400" b="0" i="0" dirty="0">
                <a:solidFill>
                  <a:srgbClr val="373737"/>
                </a:solidFill>
                <a:effectLst/>
                <a:latin typeface="Myriad Pro"/>
              </a:rPr>
              <a:t>431 words (~20 sentences)</a:t>
            </a:r>
          </a:p>
          <a:p>
            <a:pPr marL="742950" lvl="1" indent="-285750">
              <a:buFont typeface="Arial" panose="020B0604020202020204" pitchFamily="34" charset="0"/>
              <a:buChar char="•"/>
            </a:pPr>
            <a:r>
              <a:rPr lang="ko-Kore-KR" altLang="en-US" sz="1400" dirty="0">
                <a:solidFill>
                  <a:srgbClr val="373737"/>
                </a:solidFill>
                <a:latin typeface="Myriad Pro"/>
              </a:rPr>
              <a:t>평균 요약문 길이</a:t>
            </a:r>
            <a:r>
              <a:rPr lang="en-US" altLang="ko-Kore-KR" sz="1400" dirty="0">
                <a:solidFill>
                  <a:srgbClr val="373737"/>
                </a:solidFill>
                <a:latin typeface="Myriad Pro"/>
              </a:rPr>
              <a:t>: </a:t>
            </a:r>
            <a:r>
              <a:rPr lang="en" altLang="ko-Kore-KR" sz="1400" b="0" i="0" dirty="0">
                <a:solidFill>
                  <a:srgbClr val="373737"/>
                </a:solidFill>
                <a:effectLst/>
                <a:latin typeface="Myriad Pro"/>
              </a:rPr>
              <a:t>23 words.</a:t>
            </a:r>
            <a:endParaRPr lang="ko-Kore-KR" altLang="en-US" sz="1400" dirty="0"/>
          </a:p>
        </p:txBody>
      </p:sp>
    </p:spTree>
    <p:extLst>
      <p:ext uri="{BB962C8B-B14F-4D97-AF65-F5344CB8AC3E}">
        <p14:creationId xmlns:p14="http://schemas.microsoft.com/office/powerpoint/2010/main" val="90933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36270-5A2D-5D4C-B598-BF35D9AEB9B4}"/>
              </a:ext>
            </a:extLst>
          </p:cNvPr>
          <p:cNvSpPr>
            <a:spLocks noGrp="1"/>
          </p:cNvSpPr>
          <p:nvPr>
            <p:ph type="title"/>
          </p:nvPr>
        </p:nvSpPr>
        <p:spPr/>
        <p:txBody>
          <a:bodyPr/>
          <a:lstStyle/>
          <a:p>
            <a:r>
              <a:rPr kumimoji="1" lang="ko-Kore-KR" altLang="en-US" dirty="0"/>
              <a:t>한국어 데이터셋</a:t>
            </a:r>
          </a:p>
        </p:txBody>
      </p:sp>
      <p:sp>
        <p:nvSpPr>
          <p:cNvPr id="3" name="내용 개체 틀 2">
            <a:extLst>
              <a:ext uri="{FF2B5EF4-FFF2-40B4-BE49-F238E27FC236}">
                <a16:creationId xmlns:a16="http://schemas.microsoft.com/office/drawing/2014/main" id="{C980788B-7B69-724F-9B6B-A949AB8774CC}"/>
              </a:ext>
            </a:extLst>
          </p:cNvPr>
          <p:cNvSpPr>
            <a:spLocks noGrp="1"/>
          </p:cNvSpPr>
          <p:nvPr>
            <p:ph idx="1"/>
          </p:nvPr>
        </p:nvSpPr>
        <p:spPr/>
        <p:txBody>
          <a:bodyPr/>
          <a:lstStyle/>
          <a:p>
            <a:r>
              <a:rPr kumimoji="1" lang="ko-KR" altLang="en-US" dirty="0"/>
              <a:t>한국어</a:t>
            </a:r>
            <a:r>
              <a:rPr kumimoji="1" lang="en-US" altLang="ko-KR" dirty="0"/>
              <a:t>:</a:t>
            </a:r>
            <a:r>
              <a:rPr kumimoji="1" lang="ko-KR" altLang="en-US" dirty="0"/>
              <a:t> </a:t>
            </a:r>
            <a:r>
              <a:rPr kumimoji="1" lang="en" altLang="ko-Kore-KR" dirty="0">
                <a:hlinkClick r:id="rId2"/>
              </a:rPr>
              <a:t>https://aihub.or.kr/aidata/8054/download</a:t>
            </a:r>
            <a:endParaRPr kumimoji="1" lang="en" altLang="ko-Kore-KR" dirty="0"/>
          </a:p>
          <a:p>
            <a:r>
              <a:rPr kumimoji="1" lang="en" altLang="ko-Kore-KR" dirty="0"/>
              <a:t>scientific papers: https://</a:t>
            </a:r>
            <a:r>
              <a:rPr kumimoji="1" lang="en" altLang="ko-Kore-KR" dirty="0" err="1"/>
              <a:t>cs.stanford.edu</a:t>
            </a:r>
            <a:r>
              <a:rPr kumimoji="1" lang="en" altLang="ko-Kore-KR" dirty="0"/>
              <a:t>/~</a:t>
            </a:r>
            <a:r>
              <a:rPr kumimoji="1" lang="en" altLang="ko-Kore-KR" dirty="0" err="1"/>
              <a:t>myasu</a:t>
            </a:r>
            <a:r>
              <a:rPr kumimoji="1" lang="en" altLang="ko-Kore-KR" dirty="0"/>
              <a:t>/projects/</a:t>
            </a:r>
            <a:r>
              <a:rPr kumimoji="1" lang="en" altLang="ko-Kore-KR" dirty="0" err="1"/>
              <a:t>scisumm_net</a:t>
            </a:r>
            <a:r>
              <a:rPr kumimoji="1" lang="en" altLang="ko-Kore-KR" dirty="0"/>
              <a:t>/</a:t>
            </a:r>
            <a:endParaRPr kumimoji="1" lang="ko-Kore-KR" altLang="en-US" dirty="0"/>
          </a:p>
        </p:txBody>
      </p:sp>
    </p:spTree>
    <p:extLst>
      <p:ext uri="{BB962C8B-B14F-4D97-AF65-F5344CB8AC3E}">
        <p14:creationId xmlns:p14="http://schemas.microsoft.com/office/powerpoint/2010/main" val="387052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BCDCE0-1E12-BB4C-B51A-AAA0C2859180}"/>
              </a:ext>
            </a:extLst>
          </p:cNvPr>
          <p:cNvSpPr>
            <a:spLocks noGrp="1"/>
          </p:cNvSpPr>
          <p:nvPr>
            <p:ph type="title"/>
          </p:nvPr>
        </p:nvSpPr>
        <p:spPr/>
        <p:txBody>
          <a:bodyPr/>
          <a:lstStyle/>
          <a:p>
            <a:r>
              <a:rPr kumimoji="1" lang="en-US" altLang="ko-Kore-KR" dirty="0" err="1"/>
              <a:t>Huggingface_pipeline</a:t>
            </a:r>
            <a:r>
              <a:rPr kumimoji="1" lang="en-US" altLang="ko-Kore-KR" dirty="0"/>
              <a:t>(Bart)</a:t>
            </a:r>
            <a:endParaRPr kumimoji="1" lang="ko-Kore-KR" altLang="en-US" dirty="0"/>
          </a:p>
        </p:txBody>
      </p:sp>
      <p:sp>
        <p:nvSpPr>
          <p:cNvPr id="3" name="내용 개체 틀 2">
            <a:extLst>
              <a:ext uri="{FF2B5EF4-FFF2-40B4-BE49-F238E27FC236}">
                <a16:creationId xmlns:a16="http://schemas.microsoft.com/office/drawing/2014/main" id="{31BE8386-4570-CC47-ABB7-47B109E57DD7}"/>
              </a:ext>
            </a:extLst>
          </p:cNvPr>
          <p:cNvSpPr>
            <a:spLocks noGrp="1"/>
          </p:cNvSpPr>
          <p:nvPr>
            <p:ph idx="1"/>
          </p:nvPr>
        </p:nvSpPr>
        <p:spPr>
          <a:xfrm>
            <a:off x="7151914" y="759618"/>
            <a:ext cx="4963886" cy="1130142"/>
          </a:xfrm>
        </p:spPr>
        <p:txBody>
          <a:bodyPr>
            <a:normAutofit/>
          </a:bodyPr>
          <a:lstStyle/>
          <a:p>
            <a:r>
              <a:rPr lang="en" altLang="ko-Kore-KR" sz="1800" dirty="0"/>
              <a:t>CNN / Daily Mail dataset</a:t>
            </a:r>
            <a:r>
              <a:rPr lang="ko-KR" altLang="en-US" sz="1800" dirty="0" err="1"/>
              <a:t>으로</a:t>
            </a:r>
            <a:r>
              <a:rPr lang="ko-KR" altLang="en-US" sz="1800" dirty="0"/>
              <a:t> 학습된 모델</a:t>
            </a:r>
            <a:endParaRPr lang="en-US" altLang="ko-KR" sz="1800" dirty="0"/>
          </a:p>
          <a:p>
            <a:r>
              <a:rPr kumimoji="1" lang="ko-Kore-KR" altLang="en-US" sz="1800" dirty="0"/>
              <a:t>전체 기사의 첫 </a:t>
            </a:r>
            <a:r>
              <a:rPr kumimoji="1" lang="en-US" altLang="ko-Kore-KR" sz="1800" dirty="0"/>
              <a:t>3</a:t>
            </a:r>
            <a:r>
              <a:rPr kumimoji="1" lang="en-US" altLang="ko-KR" sz="1800" dirty="0"/>
              <a:t>-5</a:t>
            </a:r>
            <a:r>
              <a:rPr kumimoji="1" lang="ko-KR" altLang="en-US" sz="1800" dirty="0"/>
              <a:t>문장을 원문으로</a:t>
            </a:r>
            <a:endParaRPr kumimoji="1" lang="ko-Kore-KR" altLang="en-US" sz="1800" dirty="0"/>
          </a:p>
        </p:txBody>
      </p:sp>
      <p:sp>
        <p:nvSpPr>
          <p:cNvPr id="4" name="내용 개체 틀 2">
            <a:extLst>
              <a:ext uri="{FF2B5EF4-FFF2-40B4-BE49-F238E27FC236}">
                <a16:creationId xmlns:a16="http://schemas.microsoft.com/office/drawing/2014/main" id="{94E8CE64-A866-1944-ACB4-252B36447065}"/>
              </a:ext>
            </a:extLst>
          </p:cNvPr>
          <p:cNvSpPr txBox="1">
            <a:spLocks/>
          </p:cNvSpPr>
          <p:nvPr/>
        </p:nvSpPr>
        <p:spPr>
          <a:xfrm>
            <a:off x="838200" y="1415937"/>
            <a:ext cx="10515600" cy="5196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sz="2000" dirty="0"/>
              <a:t>1</a:t>
            </a:r>
            <a:r>
              <a:rPr kumimoji="1" lang="en-US" altLang="ko-KR" sz="2000" dirty="0"/>
              <a:t>:</a:t>
            </a:r>
            <a:r>
              <a:rPr kumimoji="1" lang="ko-KR" altLang="en-US" sz="2000" dirty="0"/>
              <a:t> 정치 뉴스</a:t>
            </a:r>
            <a:endParaRPr kumimoji="1" lang="en-US" altLang="ko-KR" sz="2000" dirty="0"/>
          </a:p>
          <a:p>
            <a:r>
              <a:rPr kumimoji="1" lang="ko-KR" altLang="en-US" sz="1600" dirty="0"/>
              <a:t>원문</a:t>
            </a:r>
            <a:r>
              <a:rPr kumimoji="1" lang="en-US" altLang="ko-KR" sz="1600" dirty="0"/>
              <a:t>:</a:t>
            </a:r>
          </a:p>
          <a:p>
            <a:pPr lvl="1"/>
            <a:r>
              <a:rPr kumimoji="1" lang="en" altLang="ko-Kore-KR" sz="1600" dirty="0"/>
              <a:t>President Donald Trump picked up more Latino voters in several key battleground states than he won in 2016, according to preliminary results of a nationwide CNN exit poll.</a:t>
            </a:r>
            <a:br>
              <a:rPr kumimoji="1" lang="en" altLang="ko-Kore-KR" sz="1600" dirty="0"/>
            </a:br>
            <a:r>
              <a:rPr kumimoji="1" lang="en" altLang="ko-Kore-KR" sz="1600" dirty="0"/>
              <a:t>The President captured more than 2 in 5 votes among the group, up from 35% in 2016.</a:t>
            </a:r>
            <a:br>
              <a:rPr kumimoji="1" lang="en" altLang="ko-Kore-KR" sz="1600" dirty="0"/>
            </a:br>
            <a:r>
              <a:rPr kumimoji="1" lang="en" altLang="ko-Kore-KR" sz="1600" dirty="0">
                <a:highlight>
                  <a:srgbClr val="FFFF00"/>
                </a:highlight>
              </a:rPr>
              <a:t>Former Vice President Joe Biden earned just over half of the Latino vote in the state, compared to 62% who supported Democratic nominee Hillary Clinton four years ago.</a:t>
            </a:r>
            <a:br>
              <a:rPr kumimoji="1" lang="en" altLang="ko-Kore-KR" sz="1600" dirty="0">
                <a:highlight>
                  <a:srgbClr val="FFFF00"/>
                </a:highlight>
              </a:rPr>
            </a:br>
            <a:r>
              <a:rPr kumimoji="1" lang="en" altLang="ko-Kore-KR" sz="1600" dirty="0">
                <a:highlight>
                  <a:srgbClr val="FFFF00"/>
                </a:highlight>
              </a:rPr>
              <a:t>Biden also lost support among Latino voters in Georgia and Ohio</a:t>
            </a:r>
            <a:r>
              <a:rPr kumimoji="1" lang="en" altLang="ko-Kore-KR" sz="1600" dirty="0"/>
              <a:t>, important states to capturing the White House. The former vice president was up only about 25 percentage points in Georgia and about 24 points in Ohio, compared to Clinton's margin of 40 percentage points and 41 points in Georgia and Ohio, respectively.</a:t>
            </a:r>
            <a:br>
              <a:rPr kumimoji="1" lang="en" altLang="ko-Kore-KR" sz="1600" dirty="0"/>
            </a:br>
            <a:r>
              <a:rPr kumimoji="1" lang="en" altLang="ko-Kore-KR" sz="1600" dirty="0"/>
              <a:t>But more voters under age 30 have flocked to the former vice president in several important Midwestern states.</a:t>
            </a:r>
          </a:p>
          <a:p>
            <a:r>
              <a:rPr kumimoji="1" lang="ko-KR" altLang="en-US" sz="1600" dirty="0"/>
              <a:t>요약문</a:t>
            </a:r>
            <a:r>
              <a:rPr kumimoji="1" lang="en-US" altLang="ko-KR" sz="1600" dirty="0"/>
              <a:t>:</a:t>
            </a:r>
            <a:r>
              <a:rPr kumimoji="1" lang="ko-KR" altLang="en-US" sz="1600" dirty="0"/>
              <a:t> </a:t>
            </a:r>
            <a:endParaRPr kumimoji="1" lang="en-US" altLang="ko-KR" sz="1600" dirty="0"/>
          </a:p>
          <a:p>
            <a:pPr lvl="1"/>
            <a:r>
              <a:rPr kumimoji="1" lang="en" altLang="ko-Kore-KR" sz="1600" dirty="0"/>
              <a:t>"Former Vice President Joe Biden earned just over half of the Latino vote. </a:t>
            </a:r>
            <a:r>
              <a:rPr kumimoji="1" lang="en" altLang="ko-Kore-KR" sz="1600" dirty="0">
                <a:highlight>
                  <a:srgbClr val="FFFF00"/>
                </a:highlight>
              </a:rPr>
              <a:t>That's</a:t>
            </a:r>
            <a:r>
              <a:rPr kumimoji="1" lang="en" altLang="ko-Kore-KR" sz="1600" dirty="0"/>
              <a:t> compared to 62% who supported Hillary Clinton four years ago. Biden also lost support among Latino voters in Georgia and Ohio.”</a:t>
            </a:r>
          </a:p>
          <a:p>
            <a:r>
              <a:rPr kumimoji="1" lang="ko-KR" altLang="en-US" sz="1600" dirty="0"/>
              <a:t>분석</a:t>
            </a:r>
            <a:endParaRPr kumimoji="1" lang="en-US" altLang="ko-KR" sz="1600" dirty="0"/>
          </a:p>
          <a:p>
            <a:pPr lvl="1"/>
            <a:r>
              <a:rPr kumimoji="1" lang="ko-KR" altLang="en-US" sz="1600" dirty="0"/>
              <a:t>원문에서</a:t>
            </a:r>
            <a:r>
              <a:rPr kumimoji="1" lang="en-US" altLang="ko-KR" sz="1600" dirty="0"/>
              <a:t> “vice president”</a:t>
            </a:r>
            <a:r>
              <a:rPr kumimoji="1" lang="ko-KR" altLang="en-US" sz="1600" dirty="0"/>
              <a:t>에 대한 내용이 더 많았기 때문에 </a:t>
            </a:r>
            <a:r>
              <a:rPr kumimoji="1" lang="en-US" altLang="ko-KR" sz="1600" dirty="0"/>
              <a:t>vice president</a:t>
            </a:r>
            <a:r>
              <a:rPr kumimoji="1" lang="ko-KR" altLang="en-US" sz="1600" dirty="0"/>
              <a:t>와 관련된 내용으로 요약문</a:t>
            </a:r>
            <a:endParaRPr kumimoji="1" lang="en-US" altLang="ko-KR" sz="1600" dirty="0"/>
          </a:p>
          <a:p>
            <a:pPr lvl="1"/>
            <a:r>
              <a:rPr kumimoji="1" lang="ko-KR" altLang="en-US" sz="1600" dirty="0"/>
              <a:t>고유명사와 수치가 많기 때문에 </a:t>
            </a:r>
            <a:r>
              <a:rPr kumimoji="1" lang="en-US" altLang="ko-KR" sz="1600" dirty="0"/>
              <a:t>extractive</a:t>
            </a:r>
            <a:r>
              <a:rPr kumimoji="1" lang="ko-KR" altLang="en-US" sz="1600" dirty="0"/>
              <a:t>한 방식으로 요약문 만들어진 것 같음</a:t>
            </a:r>
            <a:r>
              <a:rPr kumimoji="1" lang="en-US" altLang="ko-KR" sz="1600" dirty="0"/>
              <a:t>.</a:t>
            </a:r>
            <a:br>
              <a:rPr kumimoji="1" lang="en" altLang="ko-Kore-KR" sz="1600" dirty="0"/>
            </a:br>
            <a:r>
              <a:rPr kumimoji="1" lang="en" altLang="ko-Kore-KR" sz="1000" dirty="0"/>
              <a:t> </a:t>
            </a:r>
            <a:endParaRPr kumimoji="1" lang="ko-Kore-KR" altLang="en-US" sz="1000" dirty="0"/>
          </a:p>
        </p:txBody>
      </p:sp>
    </p:spTree>
    <p:extLst>
      <p:ext uri="{BB962C8B-B14F-4D97-AF65-F5344CB8AC3E}">
        <p14:creationId xmlns:p14="http://schemas.microsoft.com/office/powerpoint/2010/main" val="174393937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13633</TotalTime>
  <Words>4432</Words>
  <Application>Microsoft Macintosh PowerPoint</Application>
  <PresentationFormat>와이드스크린</PresentationFormat>
  <Paragraphs>229</Paragraphs>
  <Slides>23</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23</vt:i4>
      </vt:variant>
    </vt:vector>
  </HeadingPairs>
  <TitlesOfParts>
    <vt:vector size="30" baseType="lpstr">
      <vt:lpstr>맑은 고딕</vt:lpstr>
      <vt:lpstr>Myriad Pro</vt:lpstr>
      <vt:lpstr>NanumBarunGothic</vt:lpstr>
      <vt:lpstr>Arial</vt:lpstr>
      <vt:lpstr>Calibri</vt:lpstr>
      <vt:lpstr>Calibri Light</vt:lpstr>
      <vt:lpstr>Office 테마</vt:lpstr>
      <vt:lpstr>PowerPoint 프레젠테이션</vt:lpstr>
      <vt:lpstr>Competition </vt:lpstr>
      <vt:lpstr>CNN/Mail(익명화 된 버전)</vt:lpstr>
      <vt:lpstr>CNN/Mail(익명화 X 버전): Extractive</vt:lpstr>
      <vt:lpstr>CNN/Mail(익명화 X 버전): Abstractive &amp; Mixed</vt:lpstr>
      <vt:lpstr>Gigaword</vt:lpstr>
      <vt:lpstr>X-Sum(Extreme Summarization)</vt:lpstr>
      <vt:lpstr>한국어 데이터셋</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Huggingface_pipeline(Bart)</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BaeHyun Jin</dc:creator>
  <cp:lastModifiedBy>BaeHyun Jin</cp:lastModifiedBy>
  <cp:revision>45</cp:revision>
  <cp:lastPrinted>2020-11-04T06:29:50Z</cp:lastPrinted>
  <dcterms:created xsi:type="dcterms:W3CDTF">2020-10-29T02:11:30Z</dcterms:created>
  <dcterms:modified xsi:type="dcterms:W3CDTF">2020-11-20T06:13:26Z</dcterms:modified>
</cp:coreProperties>
</file>