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8"/>
  </p:normalViewPr>
  <p:slideViewPr>
    <p:cSldViewPr snapToGrid="0" snapToObjects="1">
      <p:cViewPr>
        <p:scale>
          <a:sx n="113" d="100"/>
          <a:sy n="113" d="100"/>
        </p:scale>
        <p:origin x="3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B15F-ABF3-DF48-9A9D-8336FD2A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826A3-03A1-3443-B26C-BBC9305F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60EF5-2F05-D04A-B347-471DD86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53424-BCF8-C84D-893F-86E4CA7F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5F0D0-A8EB-204F-9D87-7FE74EDA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02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E4AFB-0B66-2947-8FA9-62D4FCF1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F44ED-3801-B343-90F2-94152E9A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E9C6F-FDDA-4A4F-B39E-EA275FD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127AF-013E-F045-97B8-2E2F4133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10A98-4DDF-4944-A7FA-5C2FD958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9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7D9CE-68CC-B149-8BAB-C4B68434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0A69C-9568-B54F-86A2-3DDDF613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FBDE4-CE2D-3249-991E-FF8E694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1B16-19C9-8540-AC31-C9611D7C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6A3D4-CAFD-1145-B048-5B99C2A2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4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AFD18-7CAF-8A42-B5C9-A67CDCF9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2C15-EFF2-F44F-9C1E-77DC3A86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05AF4-904C-8541-9DBF-A9255839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471A-A0E8-FF48-822E-ECAE64EB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50953-9057-194B-BEE7-6D37AAD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6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E3D3-4786-5248-B3D2-6204839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E5ED5-6F8C-1044-972C-484A9BBF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96BE7-E399-DF45-A52F-30D2C7AD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34A31-08CE-7E48-AD9E-E334AA05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E5323-DC40-E245-A593-8974F3E2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2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F80A-DAAE-D048-9207-6F3939CB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7F5FC-8E03-4943-90AA-75D145BA2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ECFD0E-7A7B-F949-81F1-C7AC1B134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0421F-8EFE-DB4C-AFB9-D7CA2A1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14D83-6185-A043-B5C7-FC2B8702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36CC8-CB01-3645-9572-70F650B6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79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5A95-DD28-A54D-85CA-AEFDE57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51272-93C9-4545-8615-D8BE50B1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8DB25-B1E6-564C-9B55-1BCB4EAE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49B8FF-C8F9-2A40-A30D-F3152556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536FB5-40E4-CB48-B009-FBF699B96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736A33-244A-F54E-89AD-D2EB4B42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7DEB2-9ED5-0942-8862-117CEEF2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501923-C10A-9842-8CAE-3037EFEA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4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745F-39C6-F540-B639-39B3193E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701258-9B98-724D-B145-21BDE138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157169-27FC-AE4B-9446-5EEF4B9B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64E863-9AC9-484A-9EC6-827864A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09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00DAC3-F8E2-9D4D-8F1F-0FD7BBF5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BAFF6-750F-C24A-B78C-68075328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0B287-17AB-134C-B9F0-CE5D0466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01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317FD-7DAC-084C-A873-90872D45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FB3DC-5760-CB40-8E83-CF7ECF11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2BE0D-F3F9-FE41-B315-8952F226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01A68-5D1D-E645-8195-EDA0F552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4FAA9-CB7A-474D-8FA4-8B0CAFC9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AB8C2-C79B-F74A-972E-5C5D2F7A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63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A8FB0-E4CA-324A-B6DB-588C72D9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9A79E-62E2-F04C-826B-8654ECEF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C37E-3B5C-774D-8FE9-AFDD2D934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84227-37DF-F34B-8E01-BEA4FBD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AC8DD-F4A3-864E-B362-9F556E13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45450-0A8F-8646-BFF7-C4216D2E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48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5424E6-CD6E-ED40-9F4A-24A56EF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6661B-F255-CE4A-9CA5-D454D34E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2251C-D495-6449-B41A-821EED783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9401E-999D-0040-A97A-3EC8F61D2104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D9878-294A-1E4E-BCC4-D97199E5E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CA417-3F3F-AD49-A2C9-1BD4E56A0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079A-44F5-044E-82D4-CB020F6D53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58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93F37-C7E1-6140-B37C-56FD061CA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10702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29FD4-B0EF-524C-8947-978731550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83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C46C9-89F6-F64F-895D-E0D864BC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7170"/>
          </a:xfrm>
        </p:spPr>
        <p:txBody>
          <a:bodyPr>
            <a:normAutofit/>
          </a:bodyPr>
          <a:lstStyle/>
          <a:p>
            <a:r>
              <a:rPr kumimoji="1" lang="en" altLang="ko-Kore-KR" sz="3200" dirty="0" err="1"/>
              <a:t>MeanSum</a:t>
            </a:r>
            <a:r>
              <a:rPr kumimoji="1" lang="en" altLang="ko-Kore-KR" sz="3200" dirty="0"/>
              <a:t> : A Neural Model for Unsupervised Multi-Document Abstractive Summarization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43EF0-F56D-944C-8790-4229123A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7943"/>
            <a:ext cx="10515600" cy="2090056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두 부분으로 이뤄져 있음</a:t>
            </a:r>
            <a:endParaRPr kumimoji="1" lang="en-US" altLang="ko-KR" sz="1800" dirty="0"/>
          </a:p>
          <a:p>
            <a:pPr lvl="1"/>
            <a:r>
              <a:rPr kumimoji="1" lang="en-US" altLang="ko-Kore-KR" sz="1800" dirty="0"/>
              <a:t>Auto-Encoder: </a:t>
            </a:r>
            <a:r>
              <a:rPr kumimoji="1" lang="ko-KR" altLang="en-US" sz="1800" dirty="0"/>
              <a:t>각 문서의 </a:t>
            </a:r>
            <a:r>
              <a:rPr kumimoji="1" lang="en-US" altLang="ko-KR" sz="1800" dirty="0"/>
              <a:t>representation </a:t>
            </a:r>
            <a:r>
              <a:rPr kumimoji="1" lang="ko-KR" altLang="en-US" sz="1800" dirty="0"/>
              <a:t>학습</a:t>
            </a:r>
            <a:endParaRPr kumimoji="1" lang="en-US" altLang="ko-Kore-KR" sz="1800" dirty="0"/>
          </a:p>
          <a:p>
            <a:pPr lvl="1"/>
            <a:r>
              <a:rPr kumimoji="1" lang="en-US" altLang="ko-Kore-KR" sz="1800" dirty="0"/>
              <a:t>Summarizer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요약문 생성 학습</a:t>
            </a:r>
            <a:endParaRPr kumimoji="1" lang="en-US" altLang="ko-KR" sz="1800" dirty="0"/>
          </a:p>
          <a:p>
            <a:r>
              <a:rPr kumimoji="1" lang="ko-KR" altLang="en-US" sz="1800" dirty="0"/>
              <a:t>둘 다 </a:t>
            </a:r>
            <a:r>
              <a:rPr kumimoji="1" lang="en-US" altLang="ko-KR" sz="1800" dirty="0"/>
              <a:t>LSTM </a:t>
            </a:r>
            <a:r>
              <a:rPr kumimoji="1" lang="ko-KR" altLang="en-US" sz="1800" dirty="0"/>
              <a:t>인코더</a:t>
            </a:r>
            <a:r>
              <a:rPr kumimoji="1" lang="en-US" altLang="ko-KR" sz="1800" dirty="0"/>
              <a:t>-</a:t>
            </a:r>
            <a:r>
              <a:rPr kumimoji="1" lang="ko-KR" altLang="en-US" sz="1800" dirty="0" err="1"/>
              <a:t>디코더</a:t>
            </a:r>
            <a:endParaRPr kumimoji="1" lang="en-US" altLang="ko-KR" sz="1800" dirty="0"/>
          </a:p>
          <a:p>
            <a:pPr lvl="1"/>
            <a:r>
              <a:rPr kumimoji="1" lang="ko-KR" altLang="en-US" sz="1800" dirty="0" err="1"/>
              <a:t>인코더끼리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/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디코더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끼리는</a:t>
            </a:r>
            <a:r>
              <a:rPr kumimoji="1" lang="ko-KR" altLang="en-US" sz="1800" dirty="0"/>
              <a:t> 같은 </a:t>
            </a:r>
            <a:r>
              <a:rPr kumimoji="1" lang="en-US" altLang="ko-KR" sz="1800" dirty="0"/>
              <a:t>weight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공유</a:t>
            </a:r>
            <a:endParaRPr kumimoji="1" lang="en-US" altLang="ko-Kore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EF1D9-8BDD-8E47-9571-253B57F9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37" y="1420976"/>
            <a:ext cx="8039126" cy="28738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3A93E7-D6EA-9345-91DA-63F59159E936}"/>
              </a:ext>
            </a:extLst>
          </p:cNvPr>
          <p:cNvSpPr/>
          <p:nvPr/>
        </p:nvSpPr>
        <p:spPr>
          <a:xfrm>
            <a:off x="2111827" y="1407694"/>
            <a:ext cx="3472544" cy="26417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64320-920C-944C-B5E0-0449FBE01030}"/>
              </a:ext>
            </a:extLst>
          </p:cNvPr>
          <p:cNvSpPr/>
          <p:nvPr/>
        </p:nvSpPr>
        <p:spPr>
          <a:xfrm>
            <a:off x="5837916" y="1420975"/>
            <a:ext cx="3991883" cy="26417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CC512-C9A0-3D41-83E5-8BCEA453CCAD}"/>
              </a:ext>
            </a:extLst>
          </p:cNvPr>
          <p:cNvSpPr txBox="1"/>
          <p:nvPr/>
        </p:nvSpPr>
        <p:spPr>
          <a:xfrm>
            <a:off x="586682" y="3680153"/>
            <a:ext cx="145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auto-encoder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E831-4426-744E-AC42-76306AE77E1A}"/>
              </a:ext>
            </a:extLst>
          </p:cNvPr>
          <p:cNvSpPr txBox="1"/>
          <p:nvPr/>
        </p:nvSpPr>
        <p:spPr>
          <a:xfrm>
            <a:off x="9898290" y="3680153"/>
            <a:ext cx="145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summarizer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E6929-A549-BD4D-A21E-BC24921D39D4}"/>
              </a:ext>
            </a:extLst>
          </p:cNvPr>
          <p:cNvSpPr txBox="1"/>
          <p:nvPr/>
        </p:nvSpPr>
        <p:spPr>
          <a:xfrm>
            <a:off x="4904950" y="1149660"/>
            <a:ext cx="16123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{z1, z2, …, </a:t>
            </a:r>
            <a:r>
              <a:rPr kumimoji="1" lang="en-US" altLang="ko-Kore-KR" dirty="0" err="1"/>
              <a:t>zk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39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E47DC8-75C3-F94B-BA53-FD54B283A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101"/>
                <a:ext cx="10515600" cy="602060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sz="1800" dirty="0"/>
                  <a:t>Auto-Encoder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 sz="1800" dirty="0"/>
                  <a:t>Encoder: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ore-KR" sz="1800" dirty="0"/>
                  <a:t>V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벡터로 </a:t>
                </a:r>
                <a:r>
                  <a:rPr kumimoji="1" lang="ko-KR" altLang="en-US" sz="1800" dirty="0" err="1"/>
                  <a:t>맵핑하는</a:t>
                </a:r>
                <a:r>
                  <a:rPr kumimoji="1" lang="ko-KR" altLang="en-US" sz="1800" dirty="0"/>
                  <a:t> 과정</a:t>
                </a:r>
                <a:endParaRPr kumimoji="1" lang="en-US" altLang="ko-KR" sz="18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 sz="1800" dirty="0"/>
                  <a:t>Decoder: 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ore-KR" sz="1800" dirty="0"/>
                  <a:t>V</a:t>
                </a:r>
                <a:r>
                  <a:rPr kumimoji="1" lang="ko-KR" altLang="en-US" sz="1800" dirty="0"/>
                  <a:t>에 대한 분포를 정의</a:t>
                </a:r>
                <a:endParaRPr kumimoji="1" lang="en-US" altLang="ko-KR" sz="1800" dirty="0"/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ore-KR" sz="1800" dirty="0"/>
                  <a:t>original review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잘 </a:t>
                </a:r>
                <a:r>
                  <a:rPr kumimoji="1" lang="en-US" altLang="ko-KR" sz="1800" dirty="0"/>
                  <a:t>reconstruct</a:t>
                </a:r>
                <a:r>
                  <a:rPr kumimoji="1" lang="ko-KR" altLang="en-US" sz="1800" dirty="0"/>
                  <a:t>하도록 </a:t>
                </a:r>
                <a:r>
                  <a:rPr kumimoji="1" lang="en-US" altLang="ko-KR" sz="1800" dirty="0"/>
                  <a:t>teacher-forcing</a:t>
                </a:r>
                <a:r>
                  <a:rPr kumimoji="1" lang="ko-KR" altLang="en-US" sz="1800" dirty="0"/>
                  <a:t>을 사용해 학습</a:t>
                </a:r>
                <a:endParaRPr kumimoji="1" lang="en-US" altLang="ko-KR" sz="18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ore-KR" sz="18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ore-KR" sz="1800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ore-KR" sz="1800" dirty="0"/>
                  <a:t>Summarization module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800" dirty="0"/>
                  <a:t>앞서 인코더가 만들어 낸 </a:t>
                </a:r>
                <a:r>
                  <a:rPr kumimoji="1" lang="en-US" altLang="ko-Kore-KR" sz="1800" dirty="0"/>
                  <a:t>{z1, z2, …, </a:t>
                </a:r>
                <a:r>
                  <a:rPr kumimoji="1" lang="en-US" altLang="ko-Kore-KR" sz="1800" dirty="0" err="1"/>
                  <a:t>zk</a:t>
                </a:r>
                <a:r>
                  <a:rPr kumimoji="1" lang="en-US" altLang="ko-Kore-KR" sz="1800" dirty="0"/>
                  <a:t>}</a:t>
                </a:r>
                <a:r>
                  <a:rPr kumimoji="1" lang="ko-KR" altLang="en-US" sz="1800" dirty="0"/>
                  <a:t>에 대해 단순히 평균을 취해 </a:t>
                </a:r>
                <a:r>
                  <a:rPr kumimoji="1" lang="en-US" altLang="ko-KR" sz="1800" dirty="0"/>
                  <a:t>combine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통해 </a:t>
                </a:r>
                <a:r>
                  <a:rPr kumimoji="1" lang="en-US" altLang="ko-KR" sz="1800" dirty="0"/>
                  <a:t>summary s</a:t>
                </a:r>
                <a:r>
                  <a:rPr kumimoji="1" lang="ko-KR" altLang="en-US" sz="1800" dirty="0"/>
                  <a:t>로 </a:t>
                </a:r>
                <a:r>
                  <a:rPr kumimoji="1" lang="ko-KR" altLang="en-US" sz="1800" dirty="0" err="1"/>
                  <a:t>디코딩</a:t>
                </a:r>
                <a:endParaRPr kumimoji="1" lang="en-US" altLang="ko-KR" sz="18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800" dirty="0"/>
                  <a:t>이때 </a:t>
                </a:r>
                <a:r>
                  <a:rPr kumimoji="1" lang="ko-KR" altLang="en-US" sz="1800" dirty="0" err="1"/>
                  <a:t>디코더는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Auto-Encoder </a:t>
                </a:r>
                <a:r>
                  <a:rPr kumimoji="1" lang="ko-KR" altLang="en-US" sz="1800" dirty="0"/>
                  <a:t>모듈의 </a:t>
                </a:r>
                <a:r>
                  <a:rPr kumimoji="1" lang="ko-KR" altLang="en-US" sz="1800" dirty="0" err="1"/>
                  <a:t>디코더와</a:t>
                </a:r>
                <a:r>
                  <a:rPr kumimoji="1" lang="ko-KR" altLang="en-US" sz="1800" dirty="0"/>
                  <a:t> 같은 것을 사용</a:t>
                </a:r>
                <a:endParaRPr kumimoji="1" lang="en-US" altLang="ko-KR" sz="1800" dirty="0"/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R" sz="1800" dirty="0"/>
                  <a:t>summary</a:t>
                </a:r>
                <a:r>
                  <a:rPr kumimoji="1" lang="ko-KR" altLang="en-US" sz="1800" dirty="0"/>
                  <a:t>가 </a:t>
                </a:r>
                <a:r>
                  <a:rPr kumimoji="1" lang="en-US" altLang="ko-KR" sz="1800" dirty="0"/>
                  <a:t>review</a:t>
                </a:r>
                <a:r>
                  <a:rPr kumimoji="1" lang="ko-KR" altLang="en-US" sz="1800" dirty="0"/>
                  <a:t>와 같은 공간에서 만들어질 수 있도록 </a:t>
                </a:r>
                <a:r>
                  <a:rPr kumimoji="1" lang="ko-KR" altLang="en-US" sz="1800" dirty="0" err="1"/>
                  <a:t>만듬</a:t>
                </a:r>
                <a:endParaRPr kumimoji="1" lang="en-US" altLang="ko-KR" sz="18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800" dirty="0"/>
                  <a:t>이렇게 만들어 진 요약문을 다시 </a:t>
                </a:r>
                <a:r>
                  <a:rPr kumimoji="1" lang="ko-KR" altLang="en-US" sz="1800" dirty="0" err="1"/>
                  <a:t>인코딩</a:t>
                </a:r>
                <a:r>
                  <a:rPr kumimoji="1" lang="ko-KR" altLang="en-US" sz="1800" dirty="0"/>
                  <a:t> 해 </a:t>
                </a:r>
                <a:r>
                  <a:rPr kumimoji="1" lang="en-US" altLang="ko-KR" sz="1800" dirty="0"/>
                  <a:t>original review</a:t>
                </a:r>
                <a:r>
                  <a:rPr kumimoji="1" lang="ko-KR" altLang="en-US" sz="1800" dirty="0"/>
                  <a:t>와 </a:t>
                </a:r>
                <a:r>
                  <a:rPr kumimoji="1" lang="en-US" altLang="ko-KR" sz="1800" dirty="0"/>
                  <a:t>similarity loss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계산해 의미적으로 유사한 요약문을 만들어내도록 학습한다</a:t>
                </a:r>
                <a:r>
                  <a:rPr kumimoji="1" lang="en-US" altLang="ko-KR" sz="1800" dirty="0"/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ko-KR" altLang="en-US" sz="1800" dirty="0"/>
                  <a:t>이때 </a:t>
                </a:r>
                <a:r>
                  <a:rPr kumimoji="1" lang="ko-KR" altLang="en-US" sz="1800" dirty="0" err="1"/>
                  <a:t>유사도는</a:t>
                </a:r>
                <a:r>
                  <a:rPr kumimoji="1" lang="ko-KR" altLang="en-US" sz="1800" dirty="0"/>
                  <a:t> 평균 코사인 거리를 이용</a:t>
                </a:r>
                <a:endParaRPr kumimoji="1" lang="en-US" altLang="ko-KR" sz="18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800" dirty="0"/>
                  <a:t>단 </a:t>
                </a:r>
                <a:r>
                  <a:rPr kumimoji="1" lang="en-US" altLang="ko-KR" sz="1800" dirty="0"/>
                  <a:t>target</a:t>
                </a:r>
                <a:r>
                  <a:rPr kumimoji="1" lang="ko-KR" altLang="en-US" sz="1800" dirty="0"/>
                  <a:t>이 없어 </a:t>
                </a:r>
                <a:r>
                  <a:rPr kumimoji="1" lang="en-US" altLang="ko-KR" sz="1800" dirty="0"/>
                  <a:t>summarization</a:t>
                </a:r>
                <a:r>
                  <a:rPr kumimoji="1" lang="ko-KR" altLang="en-US" sz="1800" dirty="0"/>
                  <a:t>의 경우 </a:t>
                </a:r>
                <a:r>
                  <a:rPr kumimoji="1" lang="en-US" altLang="ko-KR" sz="1800" dirty="0"/>
                  <a:t>teacher-forcing</a:t>
                </a:r>
                <a:r>
                  <a:rPr kumimoji="1" lang="ko-KR" altLang="en-US" sz="1800" dirty="0"/>
                  <a:t>을 사용하지 않는다</a:t>
                </a:r>
                <a:r>
                  <a:rPr kumimoji="1" lang="en-US" altLang="ko-KR" sz="18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kumimoji="1" lang="en-US" altLang="ko-KR" sz="18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ore-KR" sz="1800" dirty="0"/>
              </a:p>
              <a:p>
                <a:pPr lvl="1">
                  <a:lnSpc>
                    <a:spcPct val="100000"/>
                  </a:lnSpc>
                </a:pPr>
                <a:endParaRPr kumimoji="1" lang="en-US" altLang="ko-Kore-KR" sz="1800" dirty="0"/>
              </a:p>
              <a:p>
                <a:pPr>
                  <a:lnSpc>
                    <a:spcPct val="100000"/>
                  </a:lnSpc>
                </a:pPr>
                <a:endParaRPr kumimoji="1" lang="en-US" altLang="ko-Kore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E47DC8-75C3-F94B-BA53-FD54B283A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101"/>
                <a:ext cx="10515600" cy="6020609"/>
              </a:xfrm>
              <a:blipFill>
                <a:blip r:embed="rId2"/>
                <a:stretch>
                  <a:fillRect l="-483" t="-2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A42D0660-E69C-244E-8699-97E645B1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7170"/>
          </a:xfrm>
        </p:spPr>
        <p:txBody>
          <a:bodyPr>
            <a:normAutofit/>
          </a:bodyPr>
          <a:lstStyle/>
          <a:p>
            <a:r>
              <a:rPr kumimoji="1" lang="en" altLang="ko-Kore-KR" sz="3200" dirty="0" err="1"/>
              <a:t>MeanSum</a:t>
            </a:r>
            <a:r>
              <a:rPr kumimoji="1" lang="en" altLang="ko-Kore-KR" sz="3200" dirty="0"/>
              <a:t> : A Neural Model for Unsupervised Multi-Document Abstractive Summarization</a:t>
            </a:r>
            <a:endParaRPr kumimoji="1" lang="ko-Kore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1F2E1-A587-2541-AE98-E7FD792E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78" y="1392157"/>
            <a:ext cx="1412756" cy="373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628593-243D-7F46-BCC0-B73EC43E07A2}"/>
                  </a:ext>
                </a:extLst>
              </p:cNvPr>
              <p:cNvSpPr txBox="1"/>
              <p:nvPr/>
            </p:nvSpPr>
            <p:spPr>
              <a:xfrm>
                <a:off x="6630906" y="1231092"/>
                <a:ext cx="5007781" cy="870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𝕍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이하의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토큰을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가지는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토크나이징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요약문</m:t>
                    </m:r>
                  </m:oMath>
                </a14:m>
                <a:endParaRPr kumimoji="1"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𝑒𝑛𝑡𝑖𝑡𝑦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해당하는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리뷰들</m:t>
                    </m:r>
                  </m:oMath>
                </a14:m>
                <a:endParaRPr kumimoji="1"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</m:oMath>
                </a14:m>
                <a:endParaRPr kumimoji="1" lang="en-US" altLang="ko-Kore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628593-243D-7F46-BCC0-B73EC43E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906" y="1231092"/>
                <a:ext cx="5007781" cy="870046"/>
              </a:xfrm>
              <a:prstGeom prst="rect">
                <a:avLst/>
              </a:prstGeom>
              <a:blipFill>
                <a:blip r:embed="rId4"/>
                <a:stretch>
                  <a:fillRect l="-2785" t="-5714" r="-253" b="-1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FB36103-28D0-314C-BEEC-79D0C40BE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964" y="1392157"/>
            <a:ext cx="1370693" cy="3565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6F12A-6AFA-6B44-BE7B-C93FB8EC7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078" y="2101138"/>
            <a:ext cx="1830614" cy="37822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1B61E1-B643-0048-BA2A-FB62C6E74687}"/>
              </a:ext>
            </a:extLst>
          </p:cNvPr>
          <p:cNvGrpSpPr>
            <a:grpSpLocks noChangeAspect="1"/>
          </p:cNvGrpSpPr>
          <p:nvPr/>
        </p:nvGrpSpPr>
        <p:grpSpPr>
          <a:xfrm>
            <a:off x="2263158" y="3079041"/>
            <a:ext cx="7665684" cy="870046"/>
            <a:chOff x="2089413" y="3579108"/>
            <a:chExt cx="7665684" cy="87004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0C1765D-4364-D04A-AEF9-D854975FC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22" t="38068" r="4893"/>
            <a:stretch/>
          </p:blipFill>
          <p:spPr>
            <a:xfrm>
              <a:off x="5922255" y="3579108"/>
              <a:ext cx="3832842" cy="87004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FCAF40-A32A-2B46-868C-1E3141AB6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57" t="5471" r="4857" b="67451"/>
            <a:stretch/>
          </p:blipFill>
          <p:spPr>
            <a:xfrm>
              <a:off x="2089413" y="3823928"/>
              <a:ext cx="3832842" cy="380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12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76FFC-23AC-0A45-974B-B1655BCC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6480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/>
              <a:t>Automated</a:t>
            </a:r>
            <a:r>
              <a:rPr kumimoji="1" lang="ko-KR" altLang="en-US" sz="1800" dirty="0"/>
              <a:t> </a:t>
            </a:r>
            <a:r>
              <a:rPr kumimoji="1" lang="en-US" altLang="ko-Kore-KR" sz="1800" dirty="0"/>
              <a:t>Metrics</a:t>
            </a:r>
            <a:r>
              <a:rPr kumimoji="1" lang="ko-KR" altLang="en-US" sz="1800" dirty="0"/>
              <a:t> </a:t>
            </a:r>
            <a:r>
              <a:rPr kumimoji="1" lang="en-US" altLang="ko-Kore-KR" sz="1800" dirty="0"/>
              <a:t>Without</a:t>
            </a:r>
            <a:r>
              <a:rPr kumimoji="1" lang="ko-KR" altLang="en-US" sz="1800" dirty="0"/>
              <a:t> </a:t>
            </a:r>
            <a:r>
              <a:rPr kumimoji="1" lang="en-US" altLang="ko-Kore-KR" sz="1800" dirty="0"/>
              <a:t>Summaries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/>
              <a:t>Sentiment accuracy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800" dirty="0"/>
              <a:t>요약문과 원문의 </a:t>
            </a:r>
            <a:r>
              <a:rPr kumimoji="1" lang="en-US" altLang="ko-KR" sz="1800" dirty="0"/>
              <a:t>sentiment</a:t>
            </a:r>
            <a:r>
              <a:rPr kumimoji="1" lang="ko-KR" altLang="en-US" sz="1800" dirty="0"/>
              <a:t>와 전반적 </a:t>
            </a:r>
            <a:r>
              <a:rPr kumimoji="1" lang="en-US" altLang="ko-KR" sz="1800" dirty="0"/>
              <a:t>sentiment</a:t>
            </a:r>
            <a:r>
              <a:rPr kumimoji="1" lang="ko-KR" altLang="en-US" sz="1800" dirty="0"/>
              <a:t>가 </a:t>
            </a:r>
            <a:r>
              <a:rPr kumimoji="1" lang="ko-KR" altLang="en-US" sz="1800" dirty="0" err="1"/>
              <a:t>일관되어야</a:t>
            </a:r>
            <a:r>
              <a:rPr kumimoji="1" lang="ko-KR" altLang="en-US" sz="1800" dirty="0"/>
              <a:t> 한다</a:t>
            </a:r>
            <a:r>
              <a:rPr kumimoji="1" lang="en-US" altLang="ko-KR" sz="1800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sz="1800" dirty="0"/>
              <a:t>CNN </a:t>
            </a:r>
            <a:r>
              <a:rPr kumimoji="1" lang="ko-KR" altLang="en-US" sz="1800" dirty="0"/>
              <a:t>기반의 감정 분류 모델을 미리 학습</a:t>
            </a:r>
            <a:endParaRPr kumimoji="1" lang="en-US" altLang="ko-KR" sz="1800" dirty="0"/>
          </a:p>
          <a:p>
            <a:pPr lvl="3">
              <a:lnSpc>
                <a:spcPct val="150000"/>
              </a:lnSpc>
            </a:pPr>
            <a:r>
              <a:rPr kumimoji="1" lang="ko-KR" altLang="en-US" dirty="0"/>
              <a:t>리뷰들의 평균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과 요약문의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이 같은지를 계산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sz="1800" dirty="0"/>
              <a:t>Word Overlap score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800" dirty="0"/>
              <a:t>전반적인 내용이 일치하는지도 확인해보아야 한다</a:t>
            </a:r>
            <a:r>
              <a:rPr kumimoji="1" lang="en-US" altLang="ko-KR" sz="1800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800" dirty="0"/>
              <a:t>간단하게 두 문서가 </a:t>
            </a:r>
            <a:r>
              <a:rPr kumimoji="1" lang="en-US" altLang="ko-KR" sz="1800" dirty="0"/>
              <a:t>on-topic</a:t>
            </a:r>
            <a:r>
              <a:rPr kumimoji="1" lang="ko-KR" altLang="en-US" sz="1800" dirty="0"/>
              <a:t>인지를 판단하기 위해 </a:t>
            </a:r>
            <a:r>
              <a:rPr kumimoji="1" lang="en-US" altLang="ko-KR" sz="1800" dirty="0"/>
              <a:t>ROUGE-1</a:t>
            </a:r>
            <a:r>
              <a:rPr kumimoji="1" lang="ko-KR" altLang="en-US" sz="1800" dirty="0"/>
              <a:t>을 이용해 단어 </a:t>
            </a:r>
            <a:r>
              <a:rPr kumimoji="1" lang="en-US" altLang="ko-KR" sz="1800" dirty="0"/>
              <a:t>overlap</a:t>
            </a:r>
            <a:r>
              <a:rPr kumimoji="1" lang="ko-KR" altLang="en-US" sz="1800" dirty="0"/>
              <a:t>을 계산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en-US" altLang="ko-Kore-KR" sz="1800" dirty="0"/>
              <a:t>Negative Log-Likelihood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만들어 낸 요약문이 </a:t>
            </a:r>
            <a:r>
              <a:rPr kumimoji="1" lang="en-US" altLang="ko-KR" sz="1400" dirty="0"/>
              <a:t>fluent</a:t>
            </a:r>
            <a:r>
              <a:rPr kumimoji="1" lang="ko-KR" altLang="en-US" sz="1400" dirty="0"/>
              <a:t>한지도 판단해야 함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원문으로 사전 학습한 언어 모델을 이용해 요약문의 </a:t>
            </a:r>
            <a:r>
              <a:rPr kumimoji="1" lang="en-US" altLang="ko-KR" sz="1400" dirty="0"/>
              <a:t>NLL</a:t>
            </a:r>
            <a:r>
              <a:rPr kumimoji="1" lang="ko-KR" altLang="en-US" sz="1400" dirty="0"/>
              <a:t>을 계산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endParaRPr kumimoji="1" lang="ko-Kore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97E3869-59E5-E840-810F-D223DB79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7170"/>
          </a:xfrm>
        </p:spPr>
        <p:txBody>
          <a:bodyPr>
            <a:normAutofit/>
          </a:bodyPr>
          <a:lstStyle/>
          <a:p>
            <a:r>
              <a:rPr kumimoji="1" lang="en" altLang="ko-Kore-KR" sz="3200" dirty="0" err="1"/>
              <a:t>MeanSum</a:t>
            </a:r>
            <a:r>
              <a:rPr kumimoji="1" lang="en" altLang="ko-Kore-KR" sz="3200" dirty="0"/>
              <a:t> : A Neural Model for Unsupervised Multi-Document Abstractive Summarization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237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0414EF-CAB0-B046-B16F-188737FD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7170"/>
          </a:xfrm>
        </p:spPr>
        <p:txBody>
          <a:bodyPr>
            <a:normAutofit/>
          </a:bodyPr>
          <a:lstStyle/>
          <a:p>
            <a:r>
              <a:rPr kumimoji="1" lang="en" altLang="ko-Kore-KR" sz="3200" dirty="0" err="1"/>
              <a:t>MeanSum</a:t>
            </a:r>
            <a:r>
              <a:rPr kumimoji="1" lang="en" altLang="ko-Kore-KR" sz="3200" dirty="0"/>
              <a:t> : A Neural Model for Unsupervised Multi-Document Abstractive Summarization</a:t>
            </a:r>
            <a:endParaRPr kumimoji="1" lang="ko-Kore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EAB29-549A-AB48-A364-7D62074A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1317171"/>
            <a:ext cx="9175750" cy="35478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2F8ACC1-3D94-EC4D-B0F5-AD29CB3A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9792"/>
            <a:ext cx="10515600" cy="19982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ore-KR" sz="1800" dirty="0"/>
              <a:t>Best Review: review</a:t>
            </a:r>
            <a:r>
              <a:rPr kumimoji="1" lang="ko-KR" altLang="en-US" sz="1800" dirty="0"/>
              <a:t>들 간 </a:t>
            </a:r>
            <a:r>
              <a:rPr kumimoji="1" lang="en-US" altLang="ko-KR" sz="1800" dirty="0"/>
              <a:t>WO </a:t>
            </a:r>
            <a:r>
              <a:rPr kumimoji="1" lang="ko-KR" altLang="en-US" sz="1800" dirty="0"/>
              <a:t>점수 계산해 가장 점수가 높은 </a:t>
            </a:r>
            <a:r>
              <a:rPr kumimoji="1" lang="en-US" altLang="ko-KR" sz="1800" dirty="0"/>
              <a:t>review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요약문으로 사용</a:t>
            </a:r>
            <a:endParaRPr kumimoji="1" lang="en-US" altLang="ko-KR" sz="1800" dirty="0"/>
          </a:p>
          <a:p>
            <a:pPr>
              <a:lnSpc>
                <a:spcPct val="100000"/>
              </a:lnSpc>
            </a:pPr>
            <a:r>
              <a:rPr kumimoji="1" lang="en-US" altLang="ko-Kore-KR" sz="1800" dirty="0"/>
              <a:t>Worst Review: review</a:t>
            </a:r>
            <a:r>
              <a:rPr kumimoji="1" lang="ko-KR" altLang="en-US" sz="1800" dirty="0"/>
              <a:t>들 간 </a:t>
            </a:r>
            <a:r>
              <a:rPr kumimoji="1" lang="en-US" altLang="ko-KR" sz="1800" dirty="0"/>
              <a:t>WO </a:t>
            </a:r>
            <a:r>
              <a:rPr kumimoji="1" lang="ko-KR" altLang="en-US" sz="1800" dirty="0"/>
              <a:t>점수 계산해 가장 점수가 낮은 </a:t>
            </a:r>
            <a:r>
              <a:rPr kumimoji="1" lang="en-US" altLang="ko-KR" sz="1800" dirty="0"/>
              <a:t>review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요약문으로 사용</a:t>
            </a:r>
            <a:endParaRPr kumimoji="1" lang="en-US" altLang="ko-KR" sz="1800" dirty="0"/>
          </a:p>
          <a:p>
            <a:pPr>
              <a:lnSpc>
                <a:spcPct val="100000"/>
              </a:lnSpc>
            </a:pPr>
            <a:r>
              <a:rPr kumimoji="1" lang="en-US" altLang="ko-Kore-KR" sz="1800" dirty="0"/>
              <a:t>Multi-Lead-1: review</a:t>
            </a:r>
            <a:r>
              <a:rPr kumimoji="1" lang="ko-Kore-KR" altLang="en-US" sz="1800" dirty="0"/>
              <a:t>들을 랜덤으로 배치한 다음</a:t>
            </a:r>
            <a:r>
              <a:rPr kumimoji="1" lang="en-US" altLang="ko-Kore-KR" sz="1800" dirty="0"/>
              <a:t>, maximum length L</a:t>
            </a:r>
            <a:r>
              <a:rPr kumimoji="1" lang="ko-Kore-KR" altLang="en-US" sz="1800" dirty="0"/>
              <a:t>이 될 때 까지 </a:t>
            </a:r>
            <a:r>
              <a:rPr kumimoji="1" lang="en-US" altLang="ko-Kore-KR" sz="1800" dirty="0"/>
              <a:t>review</a:t>
            </a:r>
            <a:r>
              <a:rPr kumimoji="1" lang="ko-Kore-KR" altLang="en-US" sz="1800" dirty="0"/>
              <a:t>에서 순차적으로 첫 문장을 뽑아냄</a:t>
            </a:r>
          </a:p>
        </p:txBody>
      </p:sp>
    </p:spTree>
    <p:extLst>
      <p:ext uri="{BB962C8B-B14F-4D97-AF65-F5344CB8AC3E}">
        <p14:creationId xmlns:p14="http://schemas.microsoft.com/office/powerpoint/2010/main" val="144198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333</Words>
  <Application>Microsoft Macintosh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210702</vt:lpstr>
      <vt:lpstr>MeanSum : A Neural Model for Unsupervised Multi-Document Abstractive Summarization</vt:lpstr>
      <vt:lpstr>MeanSum : A Neural Model for Unsupervised Multi-Document Abstractive Summarization</vt:lpstr>
      <vt:lpstr>MeanSum : A Neural Model for Unsupervised Multi-Document Abstractive Summarization</vt:lpstr>
      <vt:lpstr>MeanSum : A Neural Model for Unsupervised Multi-Document Abstractive Summarization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210702</dc:title>
  <dc:creator>BaeHyun Jin</dc:creator>
  <cp:lastModifiedBy>BaeHyun Jin</cp:lastModifiedBy>
  <cp:revision>10</cp:revision>
  <dcterms:created xsi:type="dcterms:W3CDTF">2021-07-01T09:55:46Z</dcterms:created>
  <dcterms:modified xsi:type="dcterms:W3CDTF">2021-07-01T12:04:54Z</dcterms:modified>
</cp:coreProperties>
</file>