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90"/>
    <p:restoredTop sz="94650"/>
  </p:normalViewPr>
  <p:slideViewPr>
    <p:cSldViewPr snapToGrid="0" snapToObjects="1">
      <p:cViewPr>
        <p:scale>
          <a:sx n="140" d="100"/>
          <a:sy n="140" d="100"/>
        </p:scale>
        <p:origin x="56" y="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207020-2B89-604E-90B3-1D9D54A4BC83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23F93-37FE-4B48-9F0B-1A5272D746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67363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ht</a:t>
            </a:r>
            <a:r>
              <a:rPr kumimoji="1" lang="en-US" altLang="ko-Kore-KR" dirty="0"/>
              <a:t>: representation</a:t>
            </a:r>
          </a:p>
          <a:p>
            <a:r>
              <a:rPr kumimoji="1" lang="en-US" altLang="ko-Kore-KR" dirty="0"/>
              <a:t>at: action</a:t>
            </a:r>
          </a:p>
          <a:p>
            <a:r>
              <a:rPr kumimoji="1" lang="en-US" altLang="ko-Kore-KR" dirty="0" err="1"/>
              <a:t>wk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이전 토픽 시퀀스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23F93-37FE-4B48-9F0B-1A5272D7468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209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문장을 추출하는 태스크에 강화학습 적용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23F93-37FE-4B48-9F0B-1A5272D74686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068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 err="1"/>
              <a:t>ht</a:t>
            </a:r>
            <a:r>
              <a:rPr kumimoji="1" lang="en-US" altLang="ko-Kore-KR" dirty="0"/>
              <a:t>: representation</a:t>
            </a:r>
          </a:p>
          <a:p>
            <a:r>
              <a:rPr kumimoji="1" lang="en-US" altLang="ko-Kore-KR" dirty="0"/>
              <a:t>at: action</a:t>
            </a:r>
          </a:p>
          <a:p>
            <a:r>
              <a:rPr kumimoji="1" lang="en-US" altLang="ko-Kore-KR" dirty="0" err="1"/>
              <a:t>wk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이전 토픽 시퀀스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23F93-37FE-4B48-9F0B-1A5272D74686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7598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4890A-8713-EF4F-994F-E679F5BEC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8FFD73-9190-F744-979F-D17496688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88E54-E91A-0141-AFD0-AB7C8A109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87D84-AD6A-354D-8AF3-C989CB99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D8393-B91F-A54B-AF57-EF5FAD9B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3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21B95-DB61-EE45-8FA5-5A695441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E6361F-3A03-6E44-AC8D-F7FD81C7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B9CFF-6136-C94A-B4B7-6976BAB29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D68AE-81E2-3043-9471-D64576D9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BCD07-AB43-FD4C-9450-2DBCF11C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00601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2FEFA4-1E48-E440-ABD1-FDCEB75F4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1ACA2D-4EB1-5642-AA15-9018D1AB3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582C30-8B8A-3142-A5E4-2B55B5D2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3485B-54A5-094A-9342-B83D25ED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A053DB-C78C-FD40-A5CF-F75B09409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07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3156F-49DC-4E4D-89F9-061BD4037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EE5DE2-5169-ED47-BC88-505700D3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DA103-5DF5-E843-86B6-D2DB5D40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7EDE-7DFF-274D-9A68-C31202789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2056E-971C-924E-A0E7-7567B3C5A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3993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2B5B29-EDDB-084C-A421-A78C6E25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F265E6-BA77-A94E-A2DE-C4CCF91C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E723E-E997-624F-BBFD-E08D0F90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55D3AF-0BA6-6F45-BFFA-86A37028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693FC8-257B-DD4C-B381-67CC9294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038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E100A3-BB05-5A49-929C-11E9EF35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B7F27-3C68-164D-A87D-7F1CD2975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4CEF77-6636-BE42-B59B-9D2AB08AE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CDD92C-0FD6-9846-9A3A-AF292398A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428048-9A27-F84B-8EE4-84E90945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C5D9AF-DDA1-024C-B133-42195512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559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5CBDC-2634-0542-B202-03740D5D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C773E-03DD-704B-9F13-83AEF4BC9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2E1F94-ABFF-AB4C-A5D4-A5D87DCC6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E82E8A-05C6-3F40-8250-10CE6719B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6484A-B588-AD4D-9E50-97F0AF344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11E59B9-A0F5-9B44-943B-20618917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C849A2-4C46-6748-BAEF-01C6255F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6EE81D4-0B2D-574E-B210-8E5D0CB9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94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D00D9-2E70-4144-9874-4800DF318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7E5DA6-F4A3-F640-B424-7F90A0C6B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F2B361-A681-B542-9333-3A85740AC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8AC18-D491-FD41-BA9F-501C01A8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50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BA96F0-46ED-724C-A975-6DB0B696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A658D2-5BE3-224F-881C-5F4C44FDD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0ED84F-FB06-BC49-91A6-595F69515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2768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CCFFF-E75E-7D44-9045-FB77510E8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4A312-6553-E14A-90D8-0190A7B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A82D29-2B99-544F-B260-C434E8349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E7F8C2-2D39-C247-8418-83042EB0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D3FF4A-F7D2-A445-9677-9222B734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14CE92-12F5-8946-8574-759E760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53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19C7E-FAB4-E742-87EF-3E869A66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D313D4-F121-6A46-940E-C1911324E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832681-DBB7-584C-B5AD-A66578DB9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F9F59-AA05-C349-966A-C7F10B24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BE329C-E041-664B-B510-C495F072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A46B6C-CCB1-FE4E-B60D-72540EAA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6133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27E3A8-EEC7-BA4D-A99F-2776925B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E3FC2-5E55-D94D-BA69-3E16A9811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5A26B-C614-FB40-94C1-CAABF38B9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6DFE17-3590-204B-9890-92ACB0F6EE17}" type="datetimeFigureOut">
              <a:rPr kumimoji="1" lang="ko-Kore-KR" altLang="en-US" smtClean="0"/>
              <a:t>2021. 2. 18.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03C176-D0A9-5A46-9581-F364F1E65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63FDEA-BE18-7048-9D2E-8C1A94537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92CF0-8B97-194D-BE06-868B1C11BE11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6131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29B89-364D-024F-8B1B-3948E24D4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90" y="1122363"/>
            <a:ext cx="12015019" cy="2387600"/>
          </a:xfrm>
        </p:spPr>
        <p:txBody>
          <a:bodyPr>
            <a:normAutofit/>
          </a:bodyPr>
          <a:lstStyle/>
          <a:p>
            <a:r>
              <a:rPr kumimoji="1" lang="en-US" altLang="ko-Kore-KR" dirty="0"/>
              <a:t>Deep Reinforcement Learning in</a:t>
            </a:r>
            <a:br>
              <a:rPr kumimoji="1" lang="en-US" altLang="ko-Kore-KR" dirty="0"/>
            </a:br>
            <a:r>
              <a:rPr kumimoji="1" lang="en-US" altLang="ko-Kore-KR" dirty="0"/>
              <a:t>Text Segmentation and Summarization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7CAFE2-8795-0744-9FCB-B6044C65D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ore-KR" dirty="0"/>
              <a:t>210219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5911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3010E-4F6C-504C-ADEB-68A1A753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48"/>
            <a:ext cx="10515600" cy="1158415"/>
          </a:xfrm>
        </p:spPr>
        <p:txBody>
          <a:bodyPr>
            <a:noAutofit/>
          </a:bodyPr>
          <a:lstStyle/>
          <a:p>
            <a:r>
              <a:rPr kumimoji="1" lang="en" altLang="ko-Kore-KR" sz="2800" dirty="0"/>
              <a:t>A Weakly Supervised Method for Topic Segmentation and Labeling in Goal-oriented Dialogues via Reinforcement Learning(2018): IJCAI-18</a:t>
            </a:r>
            <a:br>
              <a:rPr kumimoji="1" lang="en" altLang="ko-Kore-KR" sz="2800" dirty="0"/>
            </a:br>
            <a:endParaRPr kumimoji="1" lang="ko-Kore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D50448-EA34-0A41-980E-4705DC53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39" y="957425"/>
            <a:ext cx="7907852" cy="2346214"/>
          </a:xfrm>
          <a:prstGeom prst="rect">
            <a:avLst/>
          </a:prstGeom>
        </p:spPr>
      </p:pic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BE9868D3-F6A1-884B-8A34-8CBD2C3F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3429000"/>
            <a:ext cx="12074013" cy="426965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dirty="0"/>
              <a:t>대화문에서 </a:t>
            </a:r>
            <a:r>
              <a:rPr lang="en-US" altLang="ko-KR" sz="1400" dirty="0"/>
              <a:t>topic boundary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찾고</a:t>
            </a:r>
            <a:r>
              <a:rPr lang="en-US" altLang="ko-KR" sz="1400" dirty="0"/>
              <a:t>(Text Segmentation)</a:t>
            </a:r>
            <a:r>
              <a:rPr lang="ko-KR" altLang="en-US" sz="1400" dirty="0"/>
              <a:t> </a:t>
            </a:r>
            <a:r>
              <a:rPr lang="en-US" altLang="ko-KR" sz="1400" dirty="0"/>
              <a:t>topic label</a:t>
            </a:r>
            <a:r>
              <a:rPr lang="ko-KR" altLang="en-US" sz="1400" dirty="0"/>
              <a:t>을 부여하기 위해 </a:t>
            </a:r>
            <a:r>
              <a:rPr lang="ko-KR" altLang="en-US" sz="1400" dirty="0" err="1"/>
              <a:t>강화학습을</a:t>
            </a:r>
            <a:r>
              <a:rPr lang="ko-KR" altLang="en-US" sz="1400" dirty="0"/>
              <a:t> 사용</a:t>
            </a:r>
            <a:endParaRPr lang="en-US" altLang="ko-KR" sz="1400" dirty="0"/>
          </a:p>
          <a:p>
            <a:pPr>
              <a:lnSpc>
                <a:spcPct val="120000"/>
              </a:lnSpc>
            </a:pPr>
            <a:r>
              <a:rPr lang="ko-KR" altLang="en-US" sz="1400" dirty="0"/>
              <a:t>세 부분으로 나눌 수 있다</a:t>
            </a:r>
            <a:r>
              <a:rPr lang="en-US" altLang="ko-KR" sz="1400" dirty="0"/>
              <a:t>.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1400" b="1" dirty="0"/>
              <a:t>prior knowledge</a:t>
            </a:r>
            <a:r>
              <a:rPr lang="ko-KR" altLang="en-US" sz="1400" b="1" dirty="0" err="1"/>
              <a:t>를</a:t>
            </a:r>
            <a:r>
              <a:rPr lang="ko-KR" altLang="en-US" sz="1400" b="1" dirty="0"/>
              <a:t> 통해 </a:t>
            </a:r>
            <a:r>
              <a:rPr lang="en-US" altLang="ko-KR" sz="1400" b="1" dirty="0"/>
              <a:t>noisy labeling </a:t>
            </a:r>
            <a:r>
              <a:rPr lang="ko-KR" altLang="en-US" sz="1400" b="1" dirty="0"/>
              <a:t>진행</a:t>
            </a:r>
            <a:endParaRPr lang="en-US" altLang="ko-KR" sz="1400" b="1" dirty="0"/>
          </a:p>
          <a:p>
            <a:pPr lvl="2">
              <a:lnSpc>
                <a:spcPct val="120000"/>
              </a:lnSpc>
            </a:pPr>
            <a:r>
              <a:rPr lang="ko-KR" altLang="en-US" sz="1400" dirty="0"/>
              <a:t>저자들이 </a:t>
            </a:r>
            <a:r>
              <a:rPr lang="en-US" altLang="ko-KR" sz="1400" dirty="0"/>
              <a:t>manual</a:t>
            </a:r>
            <a:r>
              <a:rPr lang="ko-KR" altLang="en-US" sz="1400" dirty="0"/>
              <a:t>하게 정한 </a:t>
            </a:r>
            <a:r>
              <a:rPr lang="en-US" altLang="ko-KR" sz="1400" dirty="0"/>
              <a:t>keyword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이용해 대화를 자동으로 </a:t>
            </a:r>
            <a:r>
              <a:rPr lang="ko-KR" altLang="en-US" sz="1400" dirty="0" err="1"/>
              <a:t>라벨링</a:t>
            </a:r>
            <a:r>
              <a:rPr lang="en-US" altLang="ko-KR" sz="1400" dirty="0"/>
              <a:t>(noisy labeling)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ko-KR" sz="1400" dirty="0"/>
              <a:t>1) keyword matching 2) keyword</a:t>
            </a:r>
            <a:r>
              <a:rPr lang="ko-KR" altLang="en-US" sz="1400" dirty="0"/>
              <a:t>가 등장하지 않는 경우 </a:t>
            </a:r>
            <a:r>
              <a:rPr lang="en-US" altLang="ko-KR" sz="1400" dirty="0"/>
              <a:t>nearest </a:t>
            </a:r>
            <a:r>
              <a:rPr lang="en-US" altLang="ko-KR" sz="1400" dirty="0" err="1"/>
              <a:t>neighbouring</a:t>
            </a:r>
            <a:r>
              <a:rPr lang="en-US" altLang="ko-KR" sz="1400" dirty="0"/>
              <a:t> </a:t>
            </a:r>
            <a:r>
              <a:rPr lang="ko-KR" altLang="en-US" sz="1400" dirty="0"/>
              <a:t>사용해 가장 비슷한 주제를 선정</a:t>
            </a:r>
            <a:endParaRPr lang="en-US" altLang="ko-KR" sz="1400" dirty="0"/>
          </a:p>
          <a:p>
            <a:pPr lvl="2">
              <a:lnSpc>
                <a:spcPct val="120000"/>
              </a:lnSpc>
            </a:pPr>
            <a:r>
              <a:rPr lang="en-US" altLang="ko-KR" sz="1400" dirty="0"/>
              <a:t>noisy data</a:t>
            </a:r>
            <a:r>
              <a:rPr lang="ko-KR" altLang="en-US" sz="1400" dirty="0"/>
              <a:t>로 </a:t>
            </a:r>
            <a:r>
              <a:rPr lang="en-US" altLang="ko-KR" sz="1400" dirty="0"/>
              <a:t>pre-training </a:t>
            </a:r>
            <a:r>
              <a:rPr lang="ko-KR" altLang="en-US" sz="1400" dirty="0"/>
              <a:t>후 </a:t>
            </a:r>
            <a:r>
              <a:rPr lang="en-US" altLang="ko-KR" sz="1400" dirty="0"/>
              <a:t>current policy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통해 데이터를 정제 </a:t>
            </a:r>
            <a:r>
              <a:rPr lang="en-US" altLang="ko-KR" sz="1400" dirty="0"/>
              <a:t>=&gt; </a:t>
            </a:r>
            <a:r>
              <a:rPr lang="ko-KR" altLang="en-US" sz="1400" dirty="0"/>
              <a:t>이를 통해 </a:t>
            </a:r>
            <a:r>
              <a:rPr lang="en-US" altLang="ko-KR" sz="1400" dirty="0"/>
              <a:t>warm-start </a:t>
            </a:r>
            <a:r>
              <a:rPr lang="ko-KR" altLang="en-US" sz="1400" dirty="0"/>
              <a:t>부여</a:t>
            </a:r>
            <a:endParaRPr lang="en-US" altLang="ko-KR" sz="1400" dirty="0"/>
          </a:p>
          <a:p>
            <a:pPr marL="800100" lvl="1" indent="-34290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1400" b="1" dirty="0"/>
              <a:t>대화문의 </a:t>
            </a:r>
            <a:r>
              <a:rPr lang="en-US" altLang="ko-KR" sz="1400" b="1" dirty="0"/>
              <a:t>informality</a:t>
            </a:r>
            <a:r>
              <a:rPr lang="ko-KR" altLang="en-US" sz="1400" b="1" dirty="0" err="1"/>
              <a:t>를</a:t>
            </a:r>
            <a:r>
              <a:rPr lang="ko-KR" altLang="en-US" sz="1400" b="1" dirty="0"/>
              <a:t> 다루기 위한 </a:t>
            </a:r>
            <a:r>
              <a:rPr lang="en-US" altLang="ko-KR" sz="1400" b="1" dirty="0"/>
              <a:t>state representation network</a:t>
            </a:r>
          </a:p>
          <a:p>
            <a:pPr lvl="2"/>
            <a:r>
              <a:rPr lang="en-US" altLang="ko-KR" sz="1400" dirty="0"/>
              <a:t>hierarchical LSTM</a:t>
            </a:r>
            <a:r>
              <a:rPr lang="ko-KR" altLang="en-US" sz="1400" dirty="0"/>
              <a:t>을 사용해 </a:t>
            </a:r>
            <a:r>
              <a:rPr lang="en-US" altLang="ko-KR" sz="1400" dirty="0"/>
              <a:t>policy network</a:t>
            </a:r>
            <a:r>
              <a:rPr lang="ko-KR" altLang="en-US" sz="1400" dirty="0"/>
              <a:t>에 보낼 </a:t>
            </a:r>
            <a:r>
              <a:rPr lang="en-US" altLang="ko-KR" sz="1400" dirty="0"/>
              <a:t>state representation</a:t>
            </a:r>
            <a:r>
              <a:rPr lang="ko-KR" altLang="en-US" sz="1400" dirty="0"/>
              <a:t>을 제공</a:t>
            </a:r>
            <a:endParaRPr lang="en-US" altLang="ko-KR" sz="1400" dirty="0"/>
          </a:p>
          <a:p>
            <a:pPr lvl="3"/>
            <a:r>
              <a:rPr lang="ko-KR" altLang="en-US" sz="1400" dirty="0"/>
              <a:t>단어 레벨 </a:t>
            </a:r>
            <a:r>
              <a:rPr lang="en-US" altLang="ko-KR" sz="1400" dirty="0"/>
              <a:t>LSTM + </a:t>
            </a:r>
            <a:r>
              <a:rPr lang="ko-KR" altLang="en-US" sz="1400" dirty="0"/>
              <a:t>문장 레벨 </a:t>
            </a:r>
            <a:r>
              <a:rPr lang="en-US" altLang="ko-KR" sz="1400" dirty="0"/>
              <a:t>LSTM </a:t>
            </a:r>
            <a:r>
              <a:rPr lang="ko-KR" altLang="en-US" sz="1400" dirty="0"/>
              <a:t>사용해 전체 대화문에 대한 </a:t>
            </a:r>
            <a:r>
              <a:rPr lang="en-US" altLang="ko-KR" sz="1400" dirty="0"/>
              <a:t>representation</a:t>
            </a:r>
            <a:r>
              <a:rPr lang="ko-KR" altLang="en-US" sz="1400" dirty="0"/>
              <a:t>을 만든다</a:t>
            </a:r>
            <a:endParaRPr lang="en-US" altLang="ko-KR" sz="1400" dirty="0"/>
          </a:p>
          <a:p>
            <a:pPr lvl="2"/>
            <a:r>
              <a:rPr lang="en-US" altLang="ko-KR" sz="1400" dirty="0"/>
              <a:t>Policy Network</a:t>
            </a:r>
            <a:r>
              <a:rPr lang="ko-KR" altLang="en-US" sz="1400" dirty="0" err="1"/>
              <a:t>으로부터</a:t>
            </a:r>
            <a:r>
              <a:rPr lang="ko-KR" altLang="en-US" sz="1400" dirty="0"/>
              <a:t> 정제된 데이터를 다시 </a:t>
            </a:r>
            <a:r>
              <a:rPr lang="en-US" altLang="ko-KR" sz="1400" dirty="0"/>
              <a:t>SRN</a:t>
            </a:r>
            <a:r>
              <a:rPr lang="ko-KR" altLang="en-US" sz="1400" dirty="0" err="1"/>
              <a:t>으로</a:t>
            </a:r>
            <a:r>
              <a:rPr lang="ko-KR" altLang="en-US" sz="1400" dirty="0"/>
              <a:t> 넣어 </a:t>
            </a:r>
            <a:r>
              <a:rPr lang="en-US" altLang="ko-KR" sz="1400" dirty="0"/>
              <a:t>joint</a:t>
            </a:r>
            <a:r>
              <a:rPr lang="ko-KR" altLang="en-US" sz="1400" dirty="0"/>
              <a:t>하게 학습을 진행한다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3"/>
            <a:r>
              <a:rPr lang="en-US" altLang="ko-KR" sz="1400" dirty="0"/>
              <a:t>policy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업데이트하기 위해 정제된 데이터를 이용해 더 나은 </a:t>
            </a:r>
            <a:r>
              <a:rPr lang="en-US" altLang="ko-KR" sz="1400" dirty="0"/>
              <a:t>state representation</a:t>
            </a:r>
            <a:r>
              <a:rPr lang="ko-KR" altLang="en-US" sz="1400" dirty="0"/>
              <a:t>을 만들어 다시 학습</a:t>
            </a:r>
          </a:p>
          <a:p>
            <a:pPr lvl="3"/>
            <a:endParaRPr lang="en-US" altLang="ko-KR" sz="1400" dirty="0"/>
          </a:p>
          <a:p>
            <a:pPr lvl="1">
              <a:lnSpc>
                <a:spcPct val="120000"/>
              </a:lnSpc>
            </a:pPr>
            <a:endParaRPr lang="en-US" altLang="ko-KR" sz="1400" dirty="0"/>
          </a:p>
        </p:txBody>
      </p:sp>
      <p:pic>
        <p:nvPicPr>
          <p:cNvPr id="15" name="그림 14" descr="테이블이(가) 표시된 사진&#10;&#10;자동 생성된 설명">
            <a:extLst>
              <a:ext uri="{FF2B5EF4-FFF2-40B4-BE49-F238E27FC236}">
                <a16:creationId xmlns:a16="http://schemas.microsoft.com/office/drawing/2014/main" id="{B124F0F4-AE5D-1F40-9EEF-09D3C1EC05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09"/>
          <a:stretch/>
        </p:blipFill>
        <p:spPr>
          <a:xfrm>
            <a:off x="8706358" y="1906436"/>
            <a:ext cx="3367655" cy="240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74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3010E-4F6C-504C-ADEB-68A1A753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ko-Kore-KR" sz="2800" dirty="0"/>
              <a:t>A Weakly Supervised Method for Topic Segmentation and Labeling in Goal-oriented Dialogues via Reinforcement Learning(2018): IJCAI-18</a:t>
            </a:r>
            <a:br>
              <a:rPr kumimoji="1" lang="en" altLang="ko-Kore-KR" sz="2800" dirty="0"/>
            </a:br>
            <a:endParaRPr kumimoji="1" lang="ko-Kore-KR" altLang="en-US" sz="2800" dirty="0"/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BE9868D3-F6A1-884B-8A34-8CBD2C3F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8103"/>
            <a:ext cx="11353800" cy="2864773"/>
          </a:xfrm>
        </p:spPr>
        <p:txBody>
          <a:bodyPr>
            <a:normAutofit/>
          </a:bodyPr>
          <a:lstStyle/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6088D0-1128-194F-AE80-3590BD23E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87" y="1414249"/>
            <a:ext cx="6835106" cy="20279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3E20D28-9A6F-2241-8E0F-49E6EBEDDF76}"/>
              </a:ext>
            </a:extLst>
          </p:cNvPr>
          <p:cNvSpPr/>
          <p:nvPr/>
        </p:nvSpPr>
        <p:spPr>
          <a:xfrm>
            <a:off x="235976" y="3620928"/>
            <a:ext cx="779245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3. </a:t>
            </a:r>
            <a:r>
              <a:rPr lang="en-US" altLang="ko-KR" sz="1400" b="1" dirty="0"/>
              <a:t>local topic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continuity</a:t>
            </a:r>
            <a:r>
              <a:rPr lang="ko-KR" altLang="en-US" sz="1400" b="1" dirty="0"/>
              <a:t>와 </a:t>
            </a:r>
            <a:r>
              <a:rPr lang="en-US" altLang="ko-KR" sz="1400" b="1" dirty="0"/>
              <a:t>global topic structure</a:t>
            </a:r>
            <a:r>
              <a:rPr lang="ko-KR" altLang="en-US" sz="1400" b="1" dirty="0"/>
              <a:t> 모델에 대한 </a:t>
            </a:r>
            <a:r>
              <a:rPr lang="en-US" altLang="ko-KR" sz="1400" b="1" dirty="0"/>
              <a:t>reward</a:t>
            </a:r>
            <a:r>
              <a:rPr lang="ko-KR" altLang="en-US" sz="1400" b="1" dirty="0" err="1"/>
              <a:t>를</a:t>
            </a:r>
            <a:r>
              <a:rPr lang="ko-KR" altLang="en-US" sz="1400" b="1" dirty="0"/>
              <a:t> 부여하는 </a:t>
            </a:r>
            <a:r>
              <a:rPr lang="en-US" altLang="ko-KR" sz="1400" b="1" dirty="0"/>
              <a:t>policy network(PN)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state: SRN</a:t>
            </a:r>
            <a:r>
              <a:rPr lang="ko-KR" altLang="en-US" sz="1400" dirty="0"/>
              <a:t>의 </a:t>
            </a:r>
            <a:r>
              <a:rPr lang="en-US" altLang="ko-KR" sz="1400" dirty="0"/>
              <a:t>output(state representation)</a:t>
            </a:r>
            <a:r>
              <a:rPr lang="ko-KR" altLang="en-US" sz="1400" dirty="0"/>
              <a:t>과 </a:t>
            </a:r>
            <a:r>
              <a:rPr lang="en-US" altLang="ko-KR" sz="1400" dirty="0"/>
              <a:t>latest topic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action: </a:t>
            </a:r>
            <a:r>
              <a:rPr lang="ko-KR" altLang="en-US" sz="1400" dirty="0"/>
              <a:t>각 </a:t>
            </a:r>
            <a:r>
              <a:rPr lang="en-US" altLang="ko-KR" sz="1400" dirty="0"/>
              <a:t>state</a:t>
            </a:r>
            <a:r>
              <a:rPr lang="ko-KR" altLang="en-US" sz="1400" dirty="0"/>
              <a:t>에서 현재 대화문에 대한 </a:t>
            </a:r>
            <a:r>
              <a:rPr lang="en-US" altLang="ko-KR" sz="1400" dirty="0"/>
              <a:t>topic label</a:t>
            </a:r>
            <a:r>
              <a:rPr lang="ko-KR" altLang="en-US" sz="1400" dirty="0"/>
              <a:t>을 할당하는 것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topic boundary</a:t>
            </a:r>
            <a:r>
              <a:rPr lang="ko-KR" altLang="en-US" sz="1400" dirty="0"/>
              <a:t>는 인접한 대화문의 </a:t>
            </a:r>
            <a:r>
              <a:rPr lang="en-US" altLang="ko-KR" sz="1400" dirty="0"/>
              <a:t>topic</a:t>
            </a:r>
            <a:r>
              <a:rPr lang="ko-KR" altLang="en-US" sz="1400" dirty="0"/>
              <a:t>이 달라지는 경우를 말한다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reward: </a:t>
            </a:r>
            <a:r>
              <a:rPr lang="ko-KR" altLang="en-US" sz="1400" dirty="0"/>
              <a:t>두 가지의 </a:t>
            </a:r>
            <a:r>
              <a:rPr lang="en-US" altLang="ko-KR" sz="1400" dirty="0"/>
              <a:t>reward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이용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intermediate reward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대부분 대화문 내에서는 같은 토픽을 가진 </a:t>
            </a:r>
            <a:r>
              <a:rPr lang="en-US" altLang="ko-KR" sz="1400" dirty="0"/>
              <a:t>session</a:t>
            </a:r>
            <a:r>
              <a:rPr lang="ko-KR" altLang="en-US" sz="1400" dirty="0"/>
              <a:t>들이 몇차례 등장하는 경우가 많기 때문에 </a:t>
            </a:r>
            <a:r>
              <a:rPr lang="en-US" altLang="ko-KR" sz="1400" dirty="0"/>
              <a:t>local topic continuity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포착하기 위해 사용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두 세그먼트 간 코사인 </a:t>
            </a:r>
            <a:r>
              <a:rPr lang="ko-KR" altLang="en-US" sz="1400" dirty="0" err="1"/>
              <a:t>유사도를</a:t>
            </a:r>
            <a:r>
              <a:rPr lang="ko-KR" altLang="en-US" sz="1400" dirty="0"/>
              <a:t> 사용해 표현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long-term reward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topic segment</a:t>
            </a:r>
            <a:r>
              <a:rPr lang="ko-KR" altLang="en-US" sz="1400" dirty="0"/>
              <a:t>들에 대한 </a:t>
            </a:r>
            <a:r>
              <a:rPr lang="en-US" altLang="ko-KR" sz="1400" dirty="0"/>
              <a:t>global clustering property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포착하기 위해 사용</a:t>
            </a:r>
            <a:endParaRPr lang="en-US" altLang="ko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전체 대화문에 토픽 라벨이 할당되고 난 뒤 구한다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policy: stochastic policy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사용해 토픽 라벨 집합에 대한 확률 분포를 정의하고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이를 통해 높은 확률을 가진 토픽을 선택</a:t>
            </a:r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en-US" altLang="ko-KR" sz="1400" dirty="0"/>
          </a:p>
          <a:p>
            <a:endParaRPr lang="ko-Kore-KR" altLang="en-US" sz="1400" dirty="0"/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DFEC9FA-1552-AD4A-B928-FEB72A7E2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8492" y="1246615"/>
            <a:ext cx="4224747" cy="2431310"/>
          </a:xfrm>
          <a:prstGeom prst="rect">
            <a:avLst/>
          </a:prstGeom>
        </p:spPr>
      </p:pic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DF693A3-50CA-F945-B719-A3C403D06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2399" y="3856668"/>
            <a:ext cx="4309633" cy="2322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0BCAAEB-B206-4C40-9D1B-EE8EDC8C8CD2}"/>
              </a:ext>
            </a:extLst>
          </p:cNvPr>
          <p:cNvSpPr txBox="1"/>
          <p:nvPr/>
        </p:nvSpPr>
        <p:spPr>
          <a:xfrm>
            <a:off x="10039319" y="1724854"/>
            <a:ext cx="16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>
                <a:solidFill>
                  <a:schemeClr val="accent2"/>
                </a:solidFill>
              </a:rPr>
              <a:t>X: </a:t>
            </a:r>
            <a:r>
              <a:rPr kumimoji="1" lang="ko-Kore-KR" altLang="en-US" sz="1200" dirty="0">
                <a:solidFill>
                  <a:schemeClr val="accent2"/>
                </a:solidFill>
              </a:rPr>
              <a:t>대화문 문장 시퀀스</a:t>
            </a:r>
            <a:r>
              <a:rPr kumimoji="1" lang="en-US" altLang="ko-Kore-KR" sz="1200" dirty="0">
                <a:solidFill>
                  <a:schemeClr val="accent2"/>
                </a:solidFill>
              </a:rPr>
              <a:t>, </a:t>
            </a:r>
            <a:r>
              <a:rPr kumimoji="1" lang="en-US" altLang="ko-KR" sz="1200" dirty="0">
                <a:solidFill>
                  <a:schemeClr val="accent2"/>
                </a:solidFill>
              </a:rPr>
              <a:t>{x1, x2, …, </a:t>
            </a:r>
            <a:r>
              <a:rPr kumimoji="1" lang="en-US" altLang="ko-KR" sz="1200" dirty="0" err="1">
                <a:solidFill>
                  <a:schemeClr val="accent2"/>
                </a:solidFill>
              </a:rPr>
              <a:t>xL</a:t>
            </a:r>
            <a:r>
              <a:rPr kumimoji="1" lang="en-US" altLang="ko-KR" sz="1200" dirty="0">
                <a:solidFill>
                  <a:schemeClr val="accent2"/>
                </a:solidFill>
              </a:rPr>
              <a:t>}</a:t>
            </a:r>
            <a:endParaRPr kumimoji="1" lang="ko-Kore-KR" altLang="en-US" sz="1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2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A25C07-C260-B948-B810-E01E3ADF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04" y="124493"/>
            <a:ext cx="11876773" cy="1325563"/>
          </a:xfrm>
        </p:spPr>
        <p:txBody>
          <a:bodyPr>
            <a:normAutofit/>
          </a:bodyPr>
          <a:lstStyle/>
          <a:p>
            <a:pPr algn="r"/>
            <a:r>
              <a:rPr kumimoji="1" lang="en-US" altLang="ko-Kore-KR" sz="2800" dirty="0"/>
              <a:t>Fast</a:t>
            </a:r>
            <a:r>
              <a:rPr kumimoji="1" lang="ko-Kore-KR" altLang="en-US" sz="2800" dirty="0"/>
              <a:t> </a:t>
            </a:r>
            <a:r>
              <a:rPr kumimoji="1" lang="en-US" altLang="ko-Kore-KR" sz="2800" dirty="0"/>
              <a:t>A</a:t>
            </a:r>
            <a:r>
              <a:rPr kumimoji="1" lang="en-US" altLang="ko-KR" sz="2800" dirty="0"/>
              <a:t>bstractive Summarization with Reinforce-Selected Sentence Rewriting(2018): ACL 2018</a:t>
            </a:r>
            <a:endParaRPr kumimoji="1" lang="ko-Kore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EF76D1-FC87-4447-AE57-699AD6361F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0308" y="883118"/>
                <a:ext cx="6775385" cy="2524855"/>
              </a:xfrm>
            </p:spPr>
            <p:txBody>
              <a:bodyPr>
                <a:noAutofit/>
              </a:bodyPr>
              <a:lstStyle/>
              <a:p>
                <a:r>
                  <a:rPr kumimoji="1" lang="ko-Kore-KR" altLang="en-US" sz="1400" dirty="0"/>
                  <a:t>긴 문서를 요약하기 위한 </a:t>
                </a:r>
                <a:r>
                  <a:rPr kumimoji="1" lang="en-US" altLang="ko-Kore-KR" sz="1400" dirty="0"/>
                  <a:t>hybrid summarization architecture </a:t>
                </a:r>
                <a:r>
                  <a:rPr kumimoji="1" lang="ko-Kore-KR" altLang="en-US" sz="1400" dirty="0"/>
                  <a:t>제안</a:t>
                </a:r>
                <a:endParaRPr kumimoji="1" lang="en-US" altLang="ko-Kore-KR" sz="1400" dirty="0"/>
              </a:p>
              <a:p>
                <a:pPr lvl="1"/>
                <a:r>
                  <a:rPr kumimoji="1" lang="en-US" altLang="ko-Kore-KR" sz="1400" dirty="0"/>
                  <a:t>Extractor </a:t>
                </a:r>
                <a:r>
                  <a:rPr kumimoji="1" lang="en-US" altLang="ko-Kore-KR" sz="1400" dirty="0" err="1"/>
                  <a:t>aggent</a:t>
                </a:r>
                <a:r>
                  <a:rPr kumimoji="1" lang="ko-Kore-KR" altLang="en-US" sz="1400" dirty="0"/>
                  <a:t>를 이용해 중요한 문장이나 정보를 추출</a:t>
                </a:r>
                <a:endParaRPr kumimoji="1" lang="en-US" altLang="ko-Kore-KR" sz="1400" dirty="0"/>
              </a:p>
              <a:p>
                <a:pPr lvl="1"/>
                <a:r>
                  <a:rPr kumimoji="1" lang="en-US" altLang="ko-Kore-KR" sz="1400" dirty="0"/>
                  <a:t>abstractor network</a:t>
                </a:r>
                <a:r>
                  <a:rPr kumimoji="1" lang="ko-Kore-KR" altLang="en-US" sz="1400" dirty="0"/>
                  <a:t>를 이용해 요약문 생성</a:t>
                </a:r>
                <a:endParaRPr kumimoji="1" lang="en-US" altLang="ko-Kore-KR" sz="1400" dirty="0"/>
              </a:p>
              <a:p>
                <a:pPr lvl="1"/>
                <a:r>
                  <a:rPr kumimoji="1" lang="ko-Kore-KR" altLang="en-US" sz="1400" dirty="0"/>
                  <a:t>두 네트워크를 연결하기 위해 </a:t>
                </a:r>
                <a:r>
                  <a:rPr kumimoji="1" lang="en-US" altLang="ko-Kore-KR" sz="1400" dirty="0"/>
                  <a:t>actor-critic policy gradient </a:t>
                </a:r>
                <a:r>
                  <a:rPr kumimoji="1" lang="ko-Kore-KR" altLang="en-US" sz="1400" dirty="0"/>
                  <a:t>사용</a:t>
                </a:r>
                <a:endParaRPr kumimoji="1" lang="en-US" altLang="ko-Kore-KR" sz="1400" dirty="0"/>
              </a:p>
              <a:p>
                <a:r>
                  <a:rPr kumimoji="1" lang="en-US" altLang="ko-Kore-KR" sz="1400" dirty="0"/>
                  <a:t>Extractor Agent</a:t>
                </a:r>
              </a:p>
              <a:p>
                <a:pPr lvl="1"/>
                <a:r>
                  <a:rPr kumimoji="1" lang="en-US" altLang="ko-Kore-KR" sz="1400" dirty="0"/>
                  <a:t>Hierarchical Sentence Representation</a:t>
                </a:r>
              </a:p>
              <a:p>
                <a:pPr lvl="2"/>
                <a:r>
                  <a:rPr kumimoji="1" lang="en-US" altLang="ko-Kore-KR" sz="1400" dirty="0">
                    <a:solidFill>
                      <a:schemeClr val="accent2"/>
                    </a:solidFill>
                  </a:rPr>
                  <a:t>temporal convolution</a:t>
                </a:r>
                <a:r>
                  <a:rPr kumimoji="1" lang="ko-Kore-KR" altLang="en-US" sz="1400" dirty="0">
                    <a:solidFill>
                      <a:schemeClr val="accent2"/>
                    </a:solidFill>
                  </a:rPr>
                  <a:t>을 이용해 문서 내 문장들에 대한 </a:t>
                </a:r>
                <a:r>
                  <a:rPr kumimoji="1" lang="en-US" altLang="ko-Kore-KR" sz="1400" dirty="0">
                    <a:solidFill>
                      <a:schemeClr val="accent2"/>
                    </a:solidFill>
                  </a:rPr>
                  <a:t>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ore-KR" sz="1400" dirty="0">
                    <a:solidFill>
                      <a:schemeClr val="accent2"/>
                    </a:solidFill>
                  </a:rPr>
                  <a:t> </a:t>
                </a:r>
                <a:r>
                  <a:rPr kumimoji="1" lang="ko-Kore-KR" altLang="en-US" sz="1400" dirty="0">
                    <a:solidFill>
                      <a:schemeClr val="accent2"/>
                    </a:solidFill>
                  </a:rPr>
                  <a:t>생성</a:t>
                </a:r>
                <a:endParaRPr kumimoji="1" lang="en-US" altLang="ko-Kore-KR" sz="1400" dirty="0">
                  <a:solidFill>
                    <a:schemeClr val="accent2"/>
                  </a:solidFill>
                </a:endParaRPr>
              </a:p>
              <a:p>
                <a:pPr lvl="2"/>
                <a:r>
                  <a:rPr kumimoji="1" lang="en-US" altLang="ko-Kore-KR" sz="1400" dirty="0">
                    <a:solidFill>
                      <a:srgbClr val="7030A0"/>
                    </a:solidFill>
                  </a:rPr>
                  <a:t>bi-LSTM </a:t>
                </a:r>
                <a:r>
                  <a:rPr kumimoji="1" lang="ko-Kore-KR" altLang="en-US" sz="1400" dirty="0">
                    <a:solidFill>
                      <a:srgbClr val="7030A0"/>
                    </a:solidFill>
                  </a:rPr>
                  <a:t>이용해 문장의 앞뒤까지 고려한 </a:t>
                </a:r>
                <a:r>
                  <a:rPr kumimoji="1" lang="en-US" altLang="ko-Kore-KR" sz="1400" dirty="0">
                    <a:solidFill>
                      <a:srgbClr val="7030A0"/>
                    </a:solidFill>
                  </a:rPr>
                  <a:t>representation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ko-Kore-KR" sz="1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altLang="ko-Kore-KR" sz="1400" dirty="0">
                    <a:solidFill>
                      <a:srgbClr val="7030A0"/>
                    </a:solidFill>
                  </a:rPr>
                  <a:t> </a:t>
                </a:r>
                <a:r>
                  <a:rPr kumimoji="1" lang="ko-Kore-KR" altLang="en-US" sz="1400" dirty="0">
                    <a:solidFill>
                      <a:srgbClr val="7030A0"/>
                    </a:solidFill>
                  </a:rPr>
                  <a:t>생성</a:t>
                </a:r>
                <a:endParaRPr kumimoji="1" lang="en-US" altLang="ko-Kore-KR" sz="1400" dirty="0">
                  <a:solidFill>
                    <a:srgbClr val="7030A0"/>
                  </a:solidFill>
                </a:endParaRPr>
              </a:p>
              <a:p>
                <a:pPr lvl="2"/>
                <a:endParaRPr kumimoji="1" lang="en-US" altLang="ko-Kore-KR" sz="1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A1EF76D1-FC87-4447-AE57-699AD6361F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308" y="883118"/>
                <a:ext cx="6775385" cy="2524855"/>
              </a:xfrm>
              <a:blipFill>
                <a:blip r:embed="rId3"/>
                <a:stretch>
                  <a:fillRect l="-187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617178A-14FD-F14F-8B6B-B05895874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997" y="1289960"/>
            <a:ext cx="5030003" cy="2140797"/>
          </a:xfrm>
          <a:prstGeom prst="rect">
            <a:avLst/>
          </a:prstGeom>
        </p:spPr>
      </p:pic>
      <p:sp>
        <p:nvSpPr>
          <p:cNvPr id="6" name="L 도형 5">
            <a:extLst>
              <a:ext uri="{FF2B5EF4-FFF2-40B4-BE49-F238E27FC236}">
                <a16:creationId xmlns:a16="http://schemas.microsoft.com/office/drawing/2014/main" id="{E903E284-BD2D-E843-9FF5-265C4C47D8DE}"/>
              </a:ext>
            </a:extLst>
          </p:cNvPr>
          <p:cNvSpPr/>
          <p:nvPr/>
        </p:nvSpPr>
        <p:spPr>
          <a:xfrm>
            <a:off x="7272338" y="1289957"/>
            <a:ext cx="3441381" cy="2059682"/>
          </a:xfrm>
          <a:prstGeom prst="corner">
            <a:avLst>
              <a:gd name="adj1" fmla="val 42892"/>
              <a:gd name="adj2" fmla="val 83177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L 도형 6">
            <a:extLst>
              <a:ext uri="{FF2B5EF4-FFF2-40B4-BE49-F238E27FC236}">
                <a16:creationId xmlns:a16="http://schemas.microsoft.com/office/drawing/2014/main" id="{85CB6A0E-C396-8E46-80D7-88FD8F533838}"/>
              </a:ext>
            </a:extLst>
          </p:cNvPr>
          <p:cNvSpPr/>
          <p:nvPr/>
        </p:nvSpPr>
        <p:spPr>
          <a:xfrm rot="10800000">
            <a:off x="9059059" y="1289958"/>
            <a:ext cx="3016637" cy="1975693"/>
          </a:xfrm>
          <a:prstGeom prst="corner">
            <a:avLst>
              <a:gd name="adj1" fmla="val 55424"/>
              <a:gd name="adj2" fmla="val 64037"/>
            </a:avLst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26F9B36-CC98-824A-A4F7-F5EE0C2F51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299" y="4046509"/>
            <a:ext cx="4138397" cy="240001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F3307FB-89E5-974C-A082-CB9114519C77}"/>
              </a:ext>
            </a:extLst>
          </p:cNvPr>
          <p:cNvSpPr/>
          <p:nvPr/>
        </p:nvSpPr>
        <p:spPr>
          <a:xfrm>
            <a:off x="270309" y="3242869"/>
            <a:ext cx="878875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Sentence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 err="1"/>
              <a:t>ℎ</a:t>
            </a:r>
            <a:r>
              <a:rPr kumimoji="1" lang="en-US" altLang="ko-Kore-KR" sz="1400" dirty="0"/>
              <a:t>_𝑗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토대로 문장을 추출해 낸다</a:t>
            </a:r>
            <a:r>
              <a:rPr kumimoji="1"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이때 </a:t>
            </a:r>
            <a:r>
              <a:rPr kumimoji="1" lang="ko-KR" altLang="en-US" sz="1400" dirty="0" err="1"/>
              <a:t>디코더는</a:t>
            </a:r>
            <a:r>
              <a:rPr kumimoji="1" lang="ko-KR" altLang="en-US" sz="1400" dirty="0"/>
              <a:t> 두 부분에 대해 </a:t>
            </a:r>
            <a:r>
              <a:rPr kumimoji="1" lang="en-US" altLang="ko-KR" sz="1400" dirty="0" err="1"/>
              <a:t>ℎ</a:t>
            </a:r>
            <a:r>
              <a:rPr kumimoji="1" lang="en-US" altLang="ko-KR" sz="1400" dirty="0"/>
              <a:t>_𝑗</a:t>
            </a:r>
            <a:r>
              <a:rPr kumimoji="1" lang="ko-KR" altLang="en-US" sz="1400" dirty="0"/>
              <a:t>에 </a:t>
            </a:r>
            <a:r>
              <a:rPr kumimoji="1" lang="en-US" altLang="ko-Kore-KR" sz="1400" dirty="0"/>
              <a:t>attention</a:t>
            </a:r>
            <a:r>
              <a:rPr kumimoji="1" lang="ko-KR" altLang="en-US" sz="1400" dirty="0"/>
              <a:t>을 수행하게 된다</a:t>
            </a:r>
            <a:r>
              <a:rPr kumimoji="1" lang="en-US" altLang="ko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context vector 𝑒_𝑡 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만들어 내기 위해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extraction probability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만들어 내기 위해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Abstractor Network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standard encoder-aligner-decoder </a:t>
            </a:r>
            <a:r>
              <a:rPr kumimoji="1" lang="ko-Kore-KR" altLang="en-US" sz="1400" dirty="0"/>
              <a:t>사용해 </a:t>
            </a:r>
            <a:r>
              <a:rPr kumimoji="1" lang="en-US" altLang="ko-Kore-KR" sz="1400" dirty="0"/>
              <a:t>input</a:t>
            </a:r>
            <a:r>
              <a:rPr kumimoji="1" lang="ko-Kore-KR" altLang="en-US" sz="1400" dirty="0"/>
              <a:t>으로 받은 문장들에 대해 </a:t>
            </a:r>
            <a:r>
              <a:rPr kumimoji="1" lang="en-US" altLang="ko-Kore-KR" sz="1400" dirty="0"/>
              <a:t>abstractive </a:t>
            </a:r>
            <a:r>
              <a:rPr kumimoji="1" lang="ko-Kore-KR" altLang="en-US" sz="1400" dirty="0"/>
              <a:t>요약문 생성</a:t>
            </a:r>
            <a:endParaRPr kumimoji="1" lang="en-US" altLang="ko-Kore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각 </a:t>
            </a:r>
            <a:r>
              <a:rPr kumimoji="1" lang="en-US" altLang="ko-Kore-KR" sz="1400" dirty="0"/>
              <a:t>submodule(extractor, abstractor)</a:t>
            </a:r>
            <a:r>
              <a:rPr kumimoji="1" lang="ko-Kore-KR" altLang="en-US" sz="1400" dirty="0"/>
              <a:t>를 분리해서 </a:t>
            </a:r>
            <a:r>
              <a:rPr kumimoji="1" lang="en-US" altLang="ko-Kore-KR" sz="1400" dirty="0"/>
              <a:t>maximum-likelihood</a:t>
            </a:r>
            <a:r>
              <a:rPr kumimoji="1" lang="ko-Kore-KR" altLang="en-US" sz="1400" dirty="0"/>
              <a:t>를 이용해 최적화 진행</a:t>
            </a:r>
            <a:endParaRPr kumimoji="1" lang="en-US" altLang="ko-Kore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extractor </a:t>
            </a:r>
            <a:r>
              <a:rPr kumimoji="1" lang="ko-Kore-KR" altLang="en-US" sz="1400" dirty="0"/>
              <a:t>학습</a:t>
            </a:r>
            <a:endParaRPr kumimoji="1" lang="en-US" altLang="ko-Kore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abstractor </a:t>
            </a:r>
            <a:r>
              <a:rPr kumimoji="1" lang="ko-Kore-KR" altLang="en-US" sz="1400" dirty="0"/>
              <a:t>학습</a:t>
            </a:r>
            <a:endParaRPr kumimoji="1" lang="en-US" altLang="ko-Kore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전체 모델을 </a:t>
            </a:r>
            <a:r>
              <a:rPr kumimoji="1" lang="en-US" altLang="ko-Kore-KR" sz="1400" dirty="0"/>
              <a:t>end-to-end</a:t>
            </a:r>
            <a:r>
              <a:rPr kumimoji="1" lang="ko-Kore-KR" altLang="en-US" sz="1400" dirty="0"/>
              <a:t>로 학습하기 위해 강화학습 적용</a:t>
            </a:r>
            <a:endParaRPr kumimoji="1" lang="en-US" altLang="ko-Kore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extractor </a:t>
            </a:r>
            <a:r>
              <a:rPr kumimoji="1" lang="ko-Kore-KR" altLang="en-US" sz="1400" dirty="0"/>
              <a:t>부분에 대해 강화학습으로 학습을 진행</a:t>
            </a:r>
            <a:r>
              <a:rPr kumimoji="1" lang="en-US" altLang="ko-KR" sz="1400" dirty="0"/>
              <a:t>: MDP </a:t>
            </a:r>
            <a:r>
              <a:rPr kumimoji="1" lang="ko-KR" altLang="en-US" sz="1400" dirty="0"/>
              <a:t>이용</a:t>
            </a:r>
            <a:endParaRPr kumimoji="1" lang="en-US" altLang="ko-KR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현재 </a:t>
            </a:r>
            <a:r>
              <a:rPr kumimoji="1" lang="en-US" altLang="ko-Kore-KR" sz="1400" dirty="0"/>
              <a:t>state</a:t>
            </a:r>
            <a:r>
              <a:rPr kumimoji="1" lang="ko-Kore-KR" altLang="en-US" sz="1400" dirty="0"/>
              <a:t>를 관측하고</a:t>
            </a:r>
            <a:r>
              <a:rPr kumimoji="1" lang="en-US" altLang="ko-Kore-KR" sz="1400" dirty="0"/>
              <a:t>, action(</a:t>
            </a:r>
            <a:r>
              <a:rPr kumimoji="1" lang="ko-Kore-KR" altLang="en-US" sz="1400" dirty="0"/>
              <a:t>문장 선택</a:t>
            </a:r>
            <a:r>
              <a:rPr kumimoji="1" lang="en-US" altLang="ko-Kore-KR" sz="1400" dirty="0"/>
              <a:t>) </a:t>
            </a:r>
            <a:r>
              <a:rPr kumimoji="1" lang="ko-Kore-KR" altLang="en-US" sz="1400" dirty="0"/>
              <a:t>수행</a:t>
            </a:r>
            <a:endParaRPr kumimoji="1" lang="en-US" altLang="ko-Kore-KR" sz="1400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kumimoji="1" lang="ko-Kore-KR" altLang="en-US" sz="1400" dirty="0"/>
              <a:t>그에 대한 </a:t>
            </a:r>
            <a:r>
              <a:rPr kumimoji="1" lang="en-US" altLang="ko-Kore-KR" sz="1400" dirty="0"/>
              <a:t>reward</a:t>
            </a:r>
            <a:r>
              <a:rPr kumimoji="1" lang="ko-Kore-KR" altLang="en-US" sz="1400" dirty="0"/>
              <a:t>를 받음</a:t>
            </a:r>
            <a:r>
              <a:rPr kumimoji="1" lang="en-US" altLang="ko-Kore-KR" sz="1400" dirty="0"/>
              <a:t>: ROUGE </a:t>
            </a:r>
            <a:r>
              <a:rPr kumimoji="1" lang="ko-Kore-KR" altLang="en-US" sz="1400" dirty="0"/>
              <a:t>점수</a:t>
            </a:r>
            <a:endParaRPr kumimoji="1" lang="en-US" altLang="ko-Kore-KR" sz="14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en-US" altLang="ko-Kore-KR" sz="1400" dirty="0"/>
              <a:t>policy gradient</a:t>
            </a:r>
            <a:r>
              <a:rPr kumimoji="1" lang="ko-Kore-KR" altLang="en-US" sz="1400" dirty="0"/>
              <a:t>을 이용해 학습</a:t>
            </a:r>
            <a:endParaRPr kumimoji="1" lang="en-US" altLang="ko-Kore-KR" sz="1400" dirty="0"/>
          </a:p>
        </p:txBody>
      </p:sp>
    </p:spTree>
    <p:extLst>
      <p:ext uri="{BB962C8B-B14F-4D97-AF65-F5344CB8AC3E}">
        <p14:creationId xmlns:p14="http://schemas.microsoft.com/office/powerpoint/2010/main" val="2103525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3010E-4F6C-504C-ADEB-68A1A753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6" y="11339"/>
            <a:ext cx="12545833" cy="1325563"/>
          </a:xfrm>
        </p:spPr>
        <p:txBody>
          <a:bodyPr>
            <a:noAutofit/>
          </a:bodyPr>
          <a:lstStyle/>
          <a:p>
            <a:r>
              <a:rPr kumimoji="1" lang="en" altLang="ko-Kore-KR" sz="2400" dirty="0"/>
              <a:t>Deep Communicating Agents for Abstractive Summarization paragraphs(2018):  NAACL-HLT 2018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BE9868D3-F6A1-884B-8A34-8CBD2C3FE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8103"/>
            <a:ext cx="11353800" cy="2864773"/>
          </a:xfrm>
        </p:spPr>
        <p:txBody>
          <a:bodyPr>
            <a:normAutofit/>
          </a:bodyPr>
          <a:lstStyle/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  <a:p>
            <a:pPr lvl="1"/>
            <a:endParaRPr lang="en-US" altLang="ko-KR" sz="1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E20D28-9A6F-2241-8E0F-49E6EBEDDF76}"/>
              </a:ext>
            </a:extLst>
          </p:cNvPr>
          <p:cNvSpPr/>
          <p:nvPr/>
        </p:nvSpPr>
        <p:spPr>
          <a:xfrm>
            <a:off x="421506" y="1065971"/>
            <a:ext cx="767695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sz="1400" dirty="0"/>
              <a:t>그동안의 문서 요약 알고리즘들은 긴 문서에는 잘 일반화 하지 못하는 단점들이 존재했음</a:t>
            </a:r>
            <a:endParaRPr lang="en-US" altLang="ko-Kore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ore-KR" altLang="en-US" sz="1400" dirty="0"/>
              <a:t>이를 해결하기 위해 </a:t>
            </a:r>
            <a:r>
              <a:rPr lang="en-US" altLang="ko-Kore-KR" sz="1400" dirty="0"/>
              <a:t>multiple collaborating encoder agent</a:t>
            </a:r>
            <a:r>
              <a:rPr lang="ko-Kore-KR" altLang="en-US" sz="1400" dirty="0"/>
              <a:t>들을 이용해 긴 문서를 인코딩하는 작업을 나눠서 진행한다</a:t>
            </a:r>
            <a:r>
              <a:rPr lang="en-US" altLang="ko-Kore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ore-KR" altLang="en-US" sz="1400" dirty="0"/>
              <a:t>각 </a:t>
            </a:r>
            <a:r>
              <a:rPr lang="en-US" altLang="ko-Kore-KR" sz="1400" dirty="0"/>
              <a:t>agent</a:t>
            </a:r>
            <a:r>
              <a:rPr lang="ko-Kore-KR" altLang="en-US" sz="1400" dirty="0"/>
              <a:t>들은 각자에게 할당된 텍스트를 독립적으로 인코딩</a:t>
            </a:r>
            <a:endParaRPr lang="en-US" altLang="ko-Kore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ore-KR" altLang="en-US" sz="1400" dirty="0"/>
              <a:t>인코딩한 정보들을 다른 </a:t>
            </a:r>
            <a:r>
              <a:rPr lang="en-US" altLang="ko-Kore-KR" sz="1400" dirty="0"/>
              <a:t>agent</a:t>
            </a:r>
            <a:r>
              <a:rPr lang="ko-Kore-KR" altLang="en-US" sz="1400" dirty="0"/>
              <a:t>들에게 전달에 문서에 대한 </a:t>
            </a:r>
            <a:r>
              <a:rPr lang="en-US" altLang="ko-Kore-KR" sz="1400" dirty="0"/>
              <a:t>global </a:t>
            </a:r>
            <a:r>
              <a:rPr lang="ko-Kore-KR" altLang="en-US" sz="1400" dirty="0"/>
              <a:t>문맥 정보를 공유하도록 한다</a:t>
            </a:r>
            <a:r>
              <a:rPr lang="en-US" altLang="ko-Kore-KR" sz="1400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ore-KR" altLang="en-US" sz="1400" dirty="0"/>
              <a:t>모든 </a:t>
            </a:r>
            <a:r>
              <a:rPr lang="en-US" altLang="ko-Kore-KR" sz="1400" dirty="0"/>
              <a:t>agent</a:t>
            </a:r>
            <a:r>
              <a:rPr lang="ko-Kore-KR" altLang="en-US" sz="1400" dirty="0"/>
              <a:t>들은 </a:t>
            </a:r>
            <a:r>
              <a:rPr lang="en-US" altLang="ko-Kore-KR" sz="1400" dirty="0"/>
              <a:t>global </a:t>
            </a:r>
            <a:r>
              <a:rPr lang="ko-Kore-KR" altLang="en-US" sz="1400" dirty="0"/>
              <a:t>문맥 정보를 토대로 자신이 인코딩한 정보를 다시 네트워크에 전달한다</a:t>
            </a:r>
            <a:r>
              <a:rPr lang="en-US" altLang="ko-Kore-KR" sz="14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CE2E57-6FBB-F144-8FF0-26C98B78D4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694"/>
          <a:stretch/>
        </p:blipFill>
        <p:spPr bwMode="auto">
          <a:xfrm>
            <a:off x="8293001" y="1065971"/>
            <a:ext cx="3614816" cy="169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C19E4FE-EB0B-7947-8036-C75878EB1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16" y="2881853"/>
            <a:ext cx="5882305" cy="397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BB4825-2219-4348-8122-E8717AE67979}"/>
              </a:ext>
            </a:extLst>
          </p:cNvPr>
          <p:cNvSpPr txBox="1"/>
          <p:nvPr/>
        </p:nvSpPr>
        <p:spPr>
          <a:xfrm>
            <a:off x="123601" y="4780313"/>
            <a:ext cx="9084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>
                <a:solidFill>
                  <a:schemeClr val="accent2"/>
                </a:solidFill>
              </a:rPr>
              <a:t>multi-agent encoder</a:t>
            </a:r>
            <a:endParaRPr kumimoji="1" lang="ko-Kore-KR" altLang="en-US" sz="1400" dirty="0">
              <a:solidFill>
                <a:schemeClr val="accent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3C2FF7-E763-1440-87FB-133997DBDCBE}"/>
              </a:ext>
            </a:extLst>
          </p:cNvPr>
          <p:cNvSpPr/>
          <p:nvPr/>
        </p:nvSpPr>
        <p:spPr>
          <a:xfrm>
            <a:off x="6420763" y="3315654"/>
            <a:ext cx="564763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/>
              <a:t>Contextual Encoder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sz="1400" dirty="0"/>
              <a:t>global </a:t>
            </a:r>
            <a:r>
              <a:rPr lang="ko-Kore-KR" altLang="en-US" sz="1400" dirty="0"/>
              <a:t>문맥 정보를 반영한 </a:t>
            </a:r>
            <a:r>
              <a:rPr lang="en-US" altLang="ko-Kore-KR" sz="1400" dirty="0"/>
              <a:t>paragraph</a:t>
            </a:r>
            <a:r>
              <a:rPr lang="ko-Kore-KR" altLang="en-US" sz="1400" dirty="0"/>
              <a:t>의 </a:t>
            </a:r>
            <a:r>
              <a:rPr lang="en-US" altLang="ko-Kore-KR" sz="1400" dirty="0"/>
              <a:t>representation</a:t>
            </a:r>
            <a:r>
              <a:rPr lang="ko-Kore-KR" altLang="en-US" sz="1400" dirty="0"/>
              <a:t>을 만들어낸다</a:t>
            </a:r>
            <a:r>
              <a:rPr lang="en-US" altLang="ko-Kore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각 레이어에서 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1) </a:t>
            </a:r>
            <a:r>
              <a:rPr lang="ko-KR" altLang="en-US" sz="1400" dirty="0"/>
              <a:t>에이전트는 다른 에이전트로부터 받은 정보를 이용해 자신의 </a:t>
            </a:r>
            <a:r>
              <a:rPr lang="en-US" altLang="ko-Kore-KR" sz="1400" dirty="0"/>
              <a:t>representation</a:t>
            </a:r>
            <a:r>
              <a:rPr lang="ko-KR" altLang="en-US" sz="1400" dirty="0"/>
              <a:t>을 수정하고 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2) </a:t>
            </a:r>
            <a:r>
              <a:rPr lang="ko-KR" altLang="en-US" sz="1400" dirty="0"/>
              <a:t>업데이트한 정보를 다른 에이전트들에게 보낸다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sz="1400" dirty="0"/>
              <a:t>Decoder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ore-KR" sz="1400" dirty="0"/>
              <a:t>Agent</a:t>
            </a:r>
            <a:r>
              <a:rPr lang="ko-Kore-KR" altLang="en-US" sz="1400" dirty="0"/>
              <a:t>들의 마지막 </a:t>
            </a:r>
            <a:r>
              <a:rPr lang="en-US" altLang="ko-Kore-KR" sz="1400" dirty="0"/>
              <a:t>contextual </a:t>
            </a:r>
            <a:r>
              <a:rPr lang="ko-Kore-KR" altLang="en-US" sz="1400" dirty="0"/>
              <a:t>인코더 레이어의 </a:t>
            </a:r>
            <a:r>
              <a:rPr lang="en-US" altLang="ko-Kore-KR" sz="1400" dirty="0"/>
              <a:t>output</a:t>
            </a:r>
            <a:r>
              <a:rPr lang="ko-Kore-KR" altLang="en-US" sz="1400" dirty="0"/>
              <a:t>이 디코더로 전송되어 </a:t>
            </a:r>
            <a:r>
              <a:rPr lang="en-US" altLang="ko-Kore-KR" sz="1400" dirty="0"/>
              <a:t>word-attention distribution</a:t>
            </a:r>
            <a:r>
              <a:rPr lang="ko-Kore-KR" altLang="en-US" sz="1400" dirty="0"/>
              <a:t>을 계산하는데 사용된다</a:t>
            </a:r>
            <a:r>
              <a:rPr lang="en-US" altLang="ko-Kore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ore-KR" altLang="en-US" sz="1400" dirty="0"/>
              <a:t>시각 </a:t>
            </a:r>
            <a:r>
              <a:rPr lang="en-US" altLang="ko-Kore-KR" sz="1400" dirty="0"/>
              <a:t>t</a:t>
            </a:r>
            <a:r>
              <a:rPr lang="ko-Kore-KR" altLang="en-US" sz="1400" dirty="0"/>
              <a:t>에서 </a:t>
            </a:r>
            <a:r>
              <a:rPr lang="en-US" altLang="ko-Kore-KR" sz="1400" dirty="0"/>
              <a:t>summary </a:t>
            </a:r>
            <a:r>
              <a:rPr lang="en-US" altLang="ko-Kore-KR" sz="1400" dirty="0" err="1"/>
              <a:t>wt</a:t>
            </a:r>
            <a:r>
              <a:rPr lang="ko-Kore-KR" altLang="en-US" sz="1400" dirty="0"/>
              <a:t>의 새로운 단어를 예측하고</a:t>
            </a:r>
            <a:r>
              <a:rPr lang="en-US" altLang="ko-Kore-KR" sz="1400" dirty="0"/>
              <a:t>, agent</a:t>
            </a:r>
            <a:r>
              <a:rPr lang="ko-Kore-KR" altLang="en-US" sz="1400" dirty="0"/>
              <a:t>가 제공한 문맥에 </a:t>
            </a:r>
            <a:r>
              <a:rPr lang="en-US" altLang="ko-Kore-KR" sz="1400" dirty="0"/>
              <a:t>attend</a:t>
            </a:r>
            <a:r>
              <a:rPr lang="ko-Kore-KR" altLang="en-US" sz="1400" dirty="0"/>
              <a:t>함으로써 새로운 </a:t>
            </a:r>
            <a:r>
              <a:rPr lang="en-US" altLang="ko-Kore-KR" sz="1400" dirty="0"/>
              <a:t>state</a:t>
            </a:r>
            <a:r>
              <a:rPr lang="ko-Kore-KR" altLang="en-US" sz="1400" dirty="0"/>
              <a:t>를 계산</a:t>
            </a:r>
            <a:endParaRPr lang="en-US" altLang="ko-Kore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ore-KR" sz="1400" dirty="0"/>
          </a:p>
        </p:txBody>
      </p:sp>
      <p:sp>
        <p:nvSpPr>
          <p:cNvPr id="4" name="왼쪽 중괄호[L] 3">
            <a:extLst>
              <a:ext uri="{FF2B5EF4-FFF2-40B4-BE49-F238E27FC236}">
                <a16:creationId xmlns:a16="http://schemas.microsoft.com/office/drawing/2014/main" id="{9883E5CF-1C2A-F54C-9A51-EE18CB147E82}"/>
              </a:ext>
            </a:extLst>
          </p:cNvPr>
          <p:cNvSpPr/>
          <p:nvPr/>
        </p:nvSpPr>
        <p:spPr>
          <a:xfrm>
            <a:off x="838200" y="4507263"/>
            <a:ext cx="265771" cy="1284765"/>
          </a:xfrm>
          <a:prstGeom prst="leftBrace">
            <a:avLst>
              <a:gd name="adj1" fmla="val 51278"/>
              <a:gd name="adj2" fmla="val 50000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9152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698</Words>
  <Application>Microsoft Macintosh PowerPoint</Application>
  <PresentationFormat>와이드스크린</PresentationFormat>
  <Paragraphs>88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Deep Reinforcement Learning in Text Segmentation and Summarization</vt:lpstr>
      <vt:lpstr>A Weakly Supervised Method for Topic Segmentation and Labeling in Goal-oriented Dialogues via Reinforcement Learning(2018): IJCAI-18 </vt:lpstr>
      <vt:lpstr>A Weakly Supervised Method for Topic Segmentation and Labeling in Goal-oriented Dialogues via Reinforcement Learning(2018): IJCAI-18 </vt:lpstr>
      <vt:lpstr>Fast Abstractive Summarization with Reinforce-Selected Sentence Rewriting(2018): ACL 2018</vt:lpstr>
      <vt:lpstr>Deep Communicating Agents for Abstractive Summarization paragraphs(2018):  NAACL-HLT 2018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Reinforcement Learning in Text Summarization</dc:title>
  <dc:creator>BaeHyun Jin</dc:creator>
  <cp:lastModifiedBy>BaeHyun Jin</cp:lastModifiedBy>
  <cp:revision>18</cp:revision>
  <dcterms:created xsi:type="dcterms:W3CDTF">2021-02-18T03:13:00Z</dcterms:created>
  <dcterms:modified xsi:type="dcterms:W3CDTF">2021-02-18T14:35:50Z</dcterms:modified>
</cp:coreProperties>
</file>