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13"/>
  </p:notesMasterIdLst>
  <p:sldIdLst>
    <p:sldId id="1876" r:id="rId5"/>
    <p:sldId id="1933" r:id="rId6"/>
    <p:sldId id="1943" r:id="rId7"/>
    <p:sldId id="1948" r:id="rId8"/>
    <p:sldId id="1926" r:id="rId9"/>
    <p:sldId id="1953" r:id="rId10"/>
    <p:sldId id="1951" r:id="rId11"/>
    <p:sldId id="1952" r:id="rId1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2BD962-0119-47DA-8230-8A7D4176A38B}">
          <p14:sldIdLst>
            <p14:sldId id="1876"/>
            <p14:sldId id="1933"/>
            <p14:sldId id="1943"/>
            <p14:sldId id="1948"/>
            <p14:sldId id="1926"/>
            <p14:sldId id="1953"/>
            <p14:sldId id="1951"/>
            <p14:sldId id="19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1170" userDrawn="1">
          <p15:clr>
            <a:srgbClr val="A4A3A4"/>
          </p15:clr>
        </p15:guide>
        <p15:guide id="3" pos="194" userDrawn="1">
          <p15:clr>
            <a:srgbClr val="A4A3A4"/>
          </p15:clr>
        </p15:guide>
        <p15:guide id="4" pos="6046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  <p15:guide id="8" pos="3301" userDrawn="1">
          <p15:clr>
            <a:srgbClr val="A4A3A4"/>
          </p15:clr>
        </p15:guide>
        <p15:guide id="9" pos="4186" userDrawn="1">
          <p15:clr>
            <a:srgbClr val="A4A3A4"/>
          </p15:clr>
        </p15:guide>
        <p15:guide id="10" pos="1283" userDrawn="1">
          <p15:clr>
            <a:srgbClr val="A4A3A4"/>
          </p15:clr>
        </p15:guide>
        <p15:guide id="11" pos="3392" userDrawn="1">
          <p15:clr>
            <a:srgbClr val="A4A3A4"/>
          </p15:clr>
        </p15:guide>
        <p15:guide id="12" pos="4413" userDrawn="1">
          <p15:clr>
            <a:srgbClr val="A4A3A4"/>
          </p15:clr>
        </p15:guide>
        <p15:guide id="13" orient="horz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4F2EB"/>
    <a:srgbClr val="0000FF"/>
    <a:srgbClr val="C00000"/>
    <a:srgbClr val="F8F8F8"/>
    <a:srgbClr val="FFFFCC"/>
    <a:srgbClr val="D86BAD"/>
    <a:srgbClr val="E18DC0"/>
    <a:srgbClr val="A5003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0067" autoAdjust="0"/>
  </p:normalViewPr>
  <p:slideViewPr>
    <p:cSldViewPr snapToGrid="0">
      <p:cViewPr varScale="1">
        <p:scale>
          <a:sx n="77" d="100"/>
          <a:sy n="77" d="100"/>
        </p:scale>
        <p:origin x="1572" y="84"/>
      </p:cViewPr>
      <p:guideLst>
        <p:guide orient="horz" pos="1548"/>
        <p:guide pos="1170"/>
        <p:guide pos="194"/>
        <p:guide pos="6046"/>
        <p:guide orient="horz" pos="4110"/>
        <p:guide orient="horz" pos="663"/>
        <p:guide pos="3301"/>
        <p:guide pos="4186"/>
        <p:guide pos="1283"/>
        <p:guide pos="3392"/>
        <p:guide pos="4413"/>
        <p:guide orient="horz" pos="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055D-D1B5-4881-B05D-EDE5DA9180CB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0AE2F-CFA2-4DD7-97E6-B4B299FA6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1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966751382,&quot;Placement&quot;:&quot;Header&quot;,&quot;Top&quot;:0.0,&quot;Left&quot;:323.954651,&quot;SlideWidth&quot;:780,&quot;SlideHeight&quot;:540}">
            <a:extLst>
              <a:ext uri="{FF2B5EF4-FFF2-40B4-BE49-F238E27FC236}">
                <a16:creationId xmlns="" xmlns:a16="http://schemas.microsoft.com/office/drawing/2014/main" id="{BA02A81B-8621-48D5-AA6C-278134AD09BB}"/>
              </a:ext>
            </a:extLst>
          </p:cNvPr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6" r:id="rId2"/>
  </p:sldLayoutIdLst>
  <p:txStyles>
    <p:titleStyle>
      <a:lvl1pPr algn="ctr" defTabSz="742950" rtl="0" eaLnBrk="1" latinLnBrk="1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606" indent="-278606" algn="l" defTabSz="74295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defTabSz="742950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5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/>
          <p:cNvSpPr txBox="1">
            <a:spLocks/>
          </p:cNvSpPr>
          <p:nvPr/>
        </p:nvSpPr>
        <p:spPr>
          <a:xfrm>
            <a:off x="2455793" y="4974846"/>
            <a:ext cx="4994413" cy="700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24.12.12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EI" panose="020B0500000101010101" pitchFamily="50" charset="-127"/>
              <a:ea typeface="LG EI" panose="020B0500000101010101" pitchFamily="50" charset="-127"/>
              <a:cs typeface="+mj-cs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LG</a:t>
            </a: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전자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C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S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O</a:t>
            </a: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부문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 AI</a:t>
            </a: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LG EI" panose="020B0500000101010101" pitchFamily="50" charset="-127"/>
                <a:ea typeface="LG EI" panose="020B0500000101010101" pitchFamily="50" charset="-127"/>
                <a:cs typeface="+mj-cs"/>
              </a:rPr>
              <a:t>빅데이터담당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EI" panose="020B0500000101010101" pitchFamily="50" charset="-127"/>
              <a:ea typeface="LG EI" panose="020B0500000101010101" pitchFamily="50" charset="-127"/>
              <a:cs typeface="+mj-cs"/>
            </a:endParaRPr>
          </a:p>
        </p:txBody>
      </p:sp>
      <p:pic>
        <p:nvPicPr>
          <p:cNvPr id="7" name="Picture 2" descr="C:\ECM\TEMP\부서함\Brand담당\CI 매뉴얼★\★로고파일-자회사名\14년ver\(주)LG\LG_가로조합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6" y="308527"/>
            <a:ext cx="824060" cy="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S산전, 'LS ELECTRIC'으로 사명 변경 &lt; 기업·벤처 &lt; 경제 &lt; 기사본문 - 중부매일 - 충청권 대표 뉴스 플랫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28" y="237732"/>
            <a:ext cx="2369600" cy="4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12500B4-944A-43AA-9056-B43F393CB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76" y="246344"/>
            <a:ext cx="1897552" cy="485806"/>
          </a:xfrm>
          <a:prstGeom prst="rect">
            <a:avLst/>
          </a:prstGeom>
        </p:spPr>
      </p:pic>
      <p:sp>
        <p:nvSpPr>
          <p:cNvPr id="8" name="Text Box 41">
            <a:extLst>
              <a:ext uri="{FF2B5EF4-FFF2-40B4-BE49-F238E27FC236}">
                <a16:creationId xmlns="" xmlns:a16="http://schemas.microsoft.com/office/drawing/2014/main" id="{56CBF0CA-1C59-4037-B2D6-67FD78AD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12" y="2471042"/>
            <a:ext cx="9405973" cy="7239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3000" b="1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Solution </a:t>
            </a:r>
            <a:r>
              <a:rPr lang="ko-KR" altLang="en-US" sz="3600" dirty="0">
                <a:solidFill>
                  <a:schemeClr val="tx1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개발자 대상 </a:t>
            </a:r>
            <a:r>
              <a:rPr lang="en-US" altLang="ko-KR" sz="3600" dirty="0">
                <a:solidFill>
                  <a:schemeClr val="tx1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ALO/AI Contents </a:t>
            </a:r>
            <a:r>
              <a:rPr lang="ko-KR" altLang="en-US" sz="3600" dirty="0">
                <a:solidFill>
                  <a:schemeClr val="tx1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교육</a:t>
            </a:r>
          </a:p>
        </p:txBody>
      </p:sp>
    </p:spTree>
    <p:extLst>
      <p:ext uri="{BB962C8B-B14F-4D97-AF65-F5344CB8AC3E}">
        <p14:creationId xmlns:p14="http://schemas.microsoft.com/office/powerpoint/2010/main" val="24786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4">
            <a:extLst>
              <a:ext uri="{FF2B5EF4-FFF2-40B4-BE49-F238E27FC236}">
                <a16:creationId xmlns="" xmlns:a16="http://schemas.microsoft.com/office/drawing/2014/main" id="{D2A39933-FCDB-4B9A-9F11-07192AF5DF03}"/>
              </a:ext>
            </a:extLst>
          </p:cNvPr>
          <p:cNvSpPr txBox="1">
            <a:spLocks/>
          </p:cNvSpPr>
          <p:nvPr/>
        </p:nvSpPr>
        <p:spPr>
          <a:xfrm>
            <a:off x="621196" y="528233"/>
            <a:ext cx="8446290" cy="28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864017" rtl="0" eaLnBrk="1" latinLnBrk="1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None/>
              <a:defRPr sz="2268" kern="1200">
                <a:solidFill>
                  <a:srgbClr val="C00C3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defRPr>
            </a:lvl1pPr>
            <a:lvl2pPr marL="64801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21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29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4037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46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1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기업에서의 </a:t>
            </a:r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AI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9DCCF06-3AFE-4549-90EB-B52F1FDB7B2E}"/>
              </a:ext>
            </a:extLst>
          </p:cNvPr>
          <p:cNvSpPr/>
          <p:nvPr/>
        </p:nvSpPr>
        <p:spPr>
          <a:xfrm>
            <a:off x="446827" y="481969"/>
            <a:ext cx="116117" cy="37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21196" y="1704210"/>
            <a:ext cx="8020050" cy="4157662"/>
            <a:chOff x="621196" y="1647825"/>
            <a:chExt cx="8020050" cy="41576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t="8975"/>
            <a:stretch/>
          </p:blipFill>
          <p:spPr>
            <a:xfrm>
              <a:off x="621196" y="1647825"/>
              <a:ext cx="8020050" cy="371951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596316" y="5338762"/>
              <a:ext cx="6477000" cy="466725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8838" y="6596390"/>
            <a:ext cx="29690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rgbClr val="006600"/>
                </a:solidFill>
              </a:rPr>
              <a:t>출처 </a:t>
            </a:r>
            <a:r>
              <a:rPr lang="en-US" altLang="ko-KR" sz="1050" dirty="0" smtClean="0">
                <a:solidFill>
                  <a:srgbClr val="006600"/>
                </a:solidFill>
              </a:rPr>
              <a:t>: </a:t>
            </a:r>
            <a:r>
              <a:rPr lang="ko-KR" altLang="en-US" sz="1050" smtClean="0">
                <a:solidFill>
                  <a:srgbClr val="006600"/>
                </a:solidFill>
              </a:rPr>
              <a:t>https</a:t>
            </a:r>
            <a:r>
              <a:rPr lang="ko-KR" altLang="en-US" sz="1050">
                <a:solidFill>
                  <a:srgbClr val="006600"/>
                </a:solidFill>
              </a:rPr>
              <a:t>://</a:t>
            </a:r>
            <a:r>
              <a:rPr lang="ko-KR" altLang="en-US" sz="1050" smtClean="0">
                <a:solidFill>
                  <a:srgbClr val="006600"/>
                </a:solidFill>
              </a:rPr>
              <a:t>blog.dataiku.com/ai-platform-growing-room</a:t>
            </a:r>
            <a:r>
              <a:rPr lang="ko-KR" altLang="en-US" sz="1050" dirty="0" smtClean="0">
                <a:solidFill>
                  <a:srgbClr val="006600"/>
                </a:solidFill>
              </a:rPr>
              <a:t> </a:t>
            </a:r>
            <a:endParaRPr lang="ko-KR" altLang="en-US" sz="1050" dirty="0">
              <a:solidFill>
                <a:srgbClr val="006600"/>
              </a:solidFill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504885" y="1095771"/>
            <a:ext cx="77142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3000" b="1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LG EI" panose="020B0500000101010101" pitchFamily="50" charset="-127"/>
                <a:ea typeface="LG EI" panose="020B0500000101010101" pitchFamily="50" charset="-127"/>
              </a:rPr>
              <a:t>확산 가능한 </a:t>
            </a:r>
            <a:r>
              <a:rPr lang="en-US" altLang="ko-KR" sz="1800" dirty="0" smtClean="0">
                <a:latin typeface="LG EI" panose="020B0500000101010101" pitchFamily="50" charset="-127"/>
                <a:ea typeface="LG EI" panose="020B0500000101010101" pitchFamily="50" charset="-127"/>
              </a:rPr>
              <a:t>AI, </a:t>
            </a:r>
            <a:r>
              <a:rPr lang="ko-KR" altLang="en-US" sz="1800" smtClean="0">
                <a:latin typeface="LG EI" panose="020B0500000101010101" pitchFamily="50" charset="-127"/>
                <a:ea typeface="LG EI" panose="020B0500000101010101" pitchFamily="50" charset="-127"/>
              </a:rPr>
              <a:t>즉 </a:t>
            </a:r>
            <a:r>
              <a:rPr lang="en-US" altLang="ko-KR" sz="1800" dirty="0" smtClean="0">
                <a:latin typeface="LG EI" panose="020B0500000101010101" pitchFamily="50" charset="-127"/>
                <a:ea typeface="LG EI" panose="020B0500000101010101" pitchFamily="50" charset="-127"/>
              </a:rPr>
              <a:t>DX(Digital Transformation) </a:t>
            </a:r>
            <a:r>
              <a:rPr lang="ko-KR" altLang="en-US" sz="1800" smtClean="0">
                <a:latin typeface="LG EI" panose="020B0500000101010101" pitchFamily="50" charset="-127"/>
                <a:ea typeface="LG EI" panose="020B0500000101010101" pitchFamily="50" charset="-127"/>
              </a:rPr>
              <a:t>활동에 초점 </a:t>
            </a:r>
            <a:endParaRPr lang="en-US" altLang="ko-KR" sz="1800" dirty="0"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3872821" y="5827698"/>
            <a:ext cx="1923990" cy="36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3000" b="1">
                <a:solidFill>
                  <a:prstClr val="black">
                    <a:lumMod val="65000"/>
                    <a:lumOff val="3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AI Maturity Graph</a:t>
            </a:r>
            <a:endParaRPr lang="en-US" altLang="ko-KR" sz="1800" dirty="0">
              <a:solidFill>
                <a:schemeClr val="tx1"/>
              </a:solidFill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7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446827" y="1101208"/>
            <a:ext cx="8919424" cy="5623442"/>
          </a:xfrm>
          <a:prstGeom prst="roundRect">
            <a:avLst>
              <a:gd name="adj" fmla="val 9948"/>
            </a:avLst>
          </a:prstGeom>
          <a:solidFill>
            <a:schemeClr val="tx1">
              <a:lumMod val="50000"/>
              <a:lumOff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="" xmlns:a16="http://schemas.microsoft.com/office/drawing/2014/main" id="{D2A39933-FCDB-4B9A-9F11-07192AF5DF03}"/>
              </a:ext>
            </a:extLst>
          </p:cNvPr>
          <p:cNvSpPr txBox="1">
            <a:spLocks/>
          </p:cNvSpPr>
          <p:nvPr/>
        </p:nvSpPr>
        <p:spPr>
          <a:xfrm>
            <a:off x="621196" y="528233"/>
            <a:ext cx="2369654" cy="28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864017" rtl="0" eaLnBrk="1" latinLnBrk="1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None/>
              <a:defRPr sz="2268" kern="1200">
                <a:solidFill>
                  <a:srgbClr val="C00C3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defRPr>
            </a:lvl1pPr>
            <a:lvl2pPr marL="64801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21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29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4037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46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1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기업에서의 </a:t>
            </a:r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AI </a:t>
            </a:r>
            <a:r>
              <a:rPr lang="ko-KR" altLang="en-US" sz="2000" b="1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현실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9DCCF06-3AFE-4549-90EB-B52F1FDB7B2E}"/>
              </a:ext>
            </a:extLst>
          </p:cNvPr>
          <p:cNvSpPr/>
          <p:nvPr/>
        </p:nvSpPr>
        <p:spPr>
          <a:xfrm>
            <a:off x="446827" y="481969"/>
            <a:ext cx="116117" cy="37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49200" y="1435797"/>
            <a:ext cx="1744177" cy="1203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 </a:t>
            </a:r>
            <a:r>
              <a:rPr lang="ko-KR" altLang="en-US" smtClean="0"/>
              <a:t>검사 </a:t>
            </a:r>
            <a:r>
              <a:rPr lang="en-US" altLang="ko-KR" dirty="0" smtClean="0"/>
              <a:t>AI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13720" y="1431330"/>
            <a:ext cx="1744177" cy="12037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수요 예측 </a:t>
            </a:r>
            <a:r>
              <a:rPr lang="en-US" altLang="ko-KR" dirty="0" smtClean="0">
                <a:solidFill>
                  <a:schemeClr val="tx1"/>
                </a:solidFill>
              </a:rPr>
              <a:t>AI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0114" t="10020" r="9428" b="24951"/>
          <a:stretch/>
        </p:blipFill>
        <p:spPr>
          <a:xfrm>
            <a:off x="2556732" y="2872277"/>
            <a:ext cx="545976" cy="44127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572" t="2228" r="13885" b="15143"/>
          <a:stretch/>
        </p:blipFill>
        <p:spPr>
          <a:xfrm>
            <a:off x="1821530" y="2860566"/>
            <a:ext cx="415331" cy="45428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572" t="1657" r="10229" b="14571"/>
          <a:stretch/>
        </p:blipFill>
        <p:spPr>
          <a:xfrm>
            <a:off x="3341705" y="2869083"/>
            <a:ext cx="428404" cy="45313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114" t="10020" r="9428" b="24951"/>
          <a:stretch/>
        </p:blipFill>
        <p:spPr>
          <a:xfrm>
            <a:off x="6829523" y="2873712"/>
            <a:ext cx="507016" cy="40979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572" t="2228" r="13885" b="15143"/>
          <a:stretch/>
        </p:blipFill>
        <p:spPr>
          <a:xfrm>
            <a:off x="6107545" y="2895487"/>
            <a:ext cx="407558" cy="44578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0572" t="1657" r="10229" b="14571"/>
          <a:stretch/>
        </p:blipFill>
        <p:spPr>
          <a:xfrm>
            <a:off x="7611231" y="2869083"/>
            <a:ext cx="419841" cy="44407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67149" y="3026525"/>
            <a:ext cx="103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도입 초기</a:t>
            </a:r>
            <a:endParaRPr lang="ko-KR" altLang="en-US" sz="14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428" t="2285" r="7143" b="15001"/>
          <a:stretch/>
        </p:blipFill>
        <p:spPr>
          <a:xfrm>
            <a:off x="3998235" y="2863763"/>
            <a:ext cx="473348" cy="45830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7428" t="2285" r="7143" b="15001"/>
          <a:stretch/>
        </p:blipFill>
        <p:spPr>
          <a:xfrm>
            <a:off x="8264232" y="2849453"/>
            <a:ext cx="473348" cy="45830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93984" y="1104221"/>
            <a:ext cx="7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과제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10698" y="1101208"/>
            <a:ext cx="75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과제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27247" y="1229991"/>
            <a:ext cx="103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기업 </a:t>
            </a:r>
            <a:r>
              <a:rPr lang="en-US" altLang="ko-KR" sz="1400" b="1" dirty="0" smtClean="0"/>
              <a:t>A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63613" y="3320640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도메인 전문가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76698" y="3315103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Data Scientist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074099" y="3314854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Data Engineer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13839" y="3331423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Infra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55878" y="3331423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도메인 전문가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82893" y="3320146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Data Scientist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348646" y="3307761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Data Engineer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994000" y="3314854"/>
            <a:ext cx="103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Infra</a:t>
            </a:r>
            <a:endParaRPr lang="ko-KR" altLang="en-US" sz="1000" b="1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/>
          <a:srcRect l="3428" t="-1142" b="13429"/>
          <a:stretch/>
        </p:blipFill>
        <p:spPr>
          <a:xfrm>
            <a:off x="2786198" y="3851885"/>
            <a:ext cx="617463" cy="560832"/>
          </a:xfrm>
          <a:prstGeom prst="rect">
            <a:avLst/>
          </a:prstGeom>
        </p:spPr>
      </p:pic>
      <p:sp>
        <p:nvSpPr>
          <p:cNvPr id="60" name="왼쪽 중괄호 59"/>
          <p:cNvSpPr/>
          <p:nvPr/>
        </p:nvSpPr>
        <p:spPr>
          <a:xfrm rot="16200000">
            <a:off x="3011308" y="2499358"/>
            <a:ext cx="182800" cy="232465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/>
          <a:srcRect l="6286" t="286" b="15715"/>
          <a:stretch/>
        </p:blipFill>
        <p:spPr>
          <a:xfrm>
            <a:off x="7131412" y="3805227"/>
            <a:ext cx="619786" cy="555540"/>
          </a:xfrm>
          <a:prstGeom prst="rect">
            <a:avLst/>
          </a:prstGeom>
        </p:spPr>
      </p:pic>
      <p:sp>
        <p:nvSpPr>
          <p:cNvPr id="62" name="왼쪽 중괄호 61"/>
          <p:cNvSpPr/>
          <p:nvPr/>
        </p:nvSpPr>
        <p:spPr>
          <a:xfrm rot="16200000">
            <a:off x="7304226" y="2499358"/>
            <a:ext cx="182800" cy="232465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74741" y="4104940"/>
            <a:ext cx="103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Model </a:t>
            </a:r>
            <a:r>
              <a:rPr lang="ko-KR" altLang="en-US" sz="1400" smtClean="0"/>
              <a:t>운영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67149" y="5632404"/>
            <a:ext cx="103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발생 문제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659626" y="46939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1</a:t>
            </a:r>
            <a:r>
              <a:rPr lang="ko-KR" altLang="en-US" b="1" i="1" smtClean="0"/>
              <a:t>년후</a:t>
            </a:r>
            <a:r>
              <a:rPr lang="en-US" altLang="ko-KR" b="1" i="1" dirty="0" smtClean="0"/>
              <a:t>..</a:t>
            </a:r>
            <a:endParaRPr lang="ko-KR" altLang="en-US" b="1" i="1"/>
          </a:p>
        </p:txBody>
      </p:sp>
      <p:sp>
        <p:nvSpPr>
          <p:cNvPr id="81" name="TextBox 80"/>
          <p:cNvSpPr txBox="1"/>
          <p:nvPr/>
        </p:nvSpPr>
        <p:spPr>
          <a:xfrm>
            <a:off x="3156148" y="5881620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Data scientist </a:t>
            </a:r>
            <a:r>
              <a:rPr lang="ko-KR" altLang="en-US" sz="1200" b="1" smtClean="0"/>
              <a:t>부재로 인한 </a:t>
            </a:r>
            <a:r>
              <a:rPr lang="en-US" altLang="ko-KR" sz="1200" b="1" dirty="0" smtClean="0"/>
              <a:t>Model Update </a:t>
            </a:r>
            <a:r>
              <a:rPr lang="ko-KR" altLang="en-US" sz="1200" b="1" smtClean="0"/>
              <a:t>대응 불가</a:t>
            </a:r>
            <a:endParaRPr lang="ko-KR" altLang="en-US" sz="1200" b="1"/>
          </a:p>
        </p:txBody>
      </p:sp>
      <p:sp>
        <p:nvSpPr>
          <p:cNvPr id="82" name="TextBox 81"/>
          <p:cNvSpPr txBox="1"/>
          <p:nvPr/>
        </p:nvSpPr>
        <p:spPr>
          <a:xfrm>
            <a:off x="3681230" y="549071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모델 성능 하락</a:t>
            </a:r>
            <a:endParaRPr lang="ko-KR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806023" y="6272523"/>
            <a:ext cx="2929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신규 부품</a:t>
            </a:r>
            <a:r>
              <a:rPr lang="en-US" altLang="ko-KR" sz="1100" b="1" dirty="0" smtClean="0"/>
              <a:t>/</a:t>
            </a:r>
            <a:r>
              <a:rPr lang="ko-KR" altLang="en-US" sz="1100" b="1" smtClean="0"/>
              <a:t>제품군 </a:t>
            </a:r>
            <a:r>
              <a:rPr lang="ko-KR" altLang="en-US" sz="1100" b="1" dirty="0" smtClean="0"/>
              <a:t>추가로 인한 </a:t>
            </a:r>
            <a:r>
              <a:rPr lang="en-US" altLang="ko-KR" sz="1100" b="1" dirty="0" smtClean="0"/>
              <a:t>Model Update </a:t>
            </a:r>
            <a:r>
              <a:rPr lang="ko-KR" altLang="en-US" sz="1100" b="1" smtClean="0"/>
              <a:t>필요</a:t>
            </a:r>
            <a:endParaRPr lang="ko-KR" altLang="en-US" sz="1100" b="1" dirty="0"/>
          </a:p>
        </p:txBody>
      </p:sp>
      <p:grpSp>
        <p:nvGrpSpPr>
          <p:cNvPr id="92" name="그룹 91"/>
          <p:cNvGrpSpPr/>
          <p:nvPr/>
        </p:nvGrpSpPr>
        <p:grpSpPr>
          <a:xfrm>
            <a:off x="7061546" y="5446881"/>
            <a:ext cx="2085591" cy="986600"/>
            <a:chOff x="7013767" y="5446881"/>
            <a:chExt cx="2085591" cy="986600"/>
          </a:xfrm>
        </p:grpSpPr>
        <p:grpSp>
          <p:nvGrpSpPr>
            <p:cNvPr id="80" name="그룹 79"/>
            <p:cNvGrpSpPr/>
            <p:nvPr/>
          </p:nvGrpSpPr>
          <p:grpSpPr>
            <a:xfrm>
              <a:off x="7866829" y="5446881"/>
              <a:ext cx="1232529" cy="986600"/>
              <a:chOff x="4471583" y="4754313"/>
              <a:chExt cx="726343" cy="374153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4471583" y="4754313"/>
                <a:ext cx="214717" cy="156177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4686300" y="4910490"/>
                <a:ext cx="2202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4898247" y="4910491"/>
                <a:ext cx="299679" cy="217975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7013767" y="5961427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AI </a:t>
              </a:r>
              <a:r>
                <a:rPr lang="ko-KR" altLang="en-US" b="1" smtClean="0">
                  <a:solidFill>
                    <a:srgbClr val="FF0000"/>
                  </a:solidFill>
                </a:rPr>
                <a:t>가치의 하락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044116" y="5704813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Data drift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8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7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4">
            <a:extLst>
              <a:ext uri="{FF2B5EF4-FFF2-40B4-BE49-F238E27FC236}">
                <a16:creationId xmlns="" xmlns:a16="http://schemas.microsoft.com/office/drawing/2014/main" id="{D2A39933-FCDB-4B9A-9F11-07192AF5DF03}"/>
              </a:ext>
            </a:extLst>
          </p:cNvPr>
          <p:cNvSpPr txBox="1">
            <a:spLocks/>
          </p:cNvSpPr>
          <p:nvPr/>
        </p:nvSpPr>
        <p:spPr>
          <a:xfrm>
            <a:off x="621196" y="528233"/>
            <a:ext cx="2369654" cy="28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864017" rtl="0" eaLnBrk="1" latinLnBrk="1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None/>
              <a:defRPr sz="2268" kern="1200">
                <a:solidFill>
                  <a:srgbClr val="C00C3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defRPr>
            </a:lvl1pPr>
            <a:lvl2pPr marL="64801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21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29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4037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46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1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기업에서의 </a:t>
            </a:r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AI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9DCCF06-3AFE-4549-90EB-B52F1FDB7B2E}"/>
              </a:ext>
            </a:extLst>
          </p:cNvPr>
          <p:cNvSpPr/>
          <p:nvPr/>
        </p:nvSpPr>
        <p:spPr>
          <a:xfrm>
            <a:off x="446827" y="481969"/>
            <a:ext cx="116117" cy="37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78290" y="1587131"/>
            <a:ext cx="7949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LG EI" panose="020B0500000101010101" pitchFamily="50" charset="-127"/>
                <a:ea typeface="LG EI" panose="020B0500000101010101" pitchFamily="50" charset="-127"/>
              </a:rPr>
              <a:t>기존 </a:t>
            </a:r>
            <a:r>
              <a:rPr lang="en-US" altLang="ko-KR" sz="2000" b="1" dirty="0" smtClean="0">
                <a:latin typeface="LG EI" panose="020B0500000101010101" pitchFamily="50" charset="-127"/>
                <a:ea typeface="LG EI" panose="020B0500000101010101" pitchFamily="50" charset="-127"/>
              </a:rPr>
              <a:t>Process</a:t>
            </a:r>
            <a:r>
              <a:rPr lang="ko-KR" altLang="en-US" sz="2000" b="1" smtClean="0">
                <a:latin typeface="LG EI" panose="020B0500000101010101" pitchFamily="50" charset="-127"/>
                <a:ea typeface="LG EI" panose="020B0500000101010101" pitchFamily="50" charset="-127"/>
              </a:rPr>
              <a:t>는 </a:t>
            </a:r>
            <a:r>
              <a:rPr lang="en-US" altLang="ko-KR" sz="2400" b="1" dirty="0" smtClean="0">
                <a:latin typeface="LG EI" panose="020B0500000101010101" pitchFamily="50" charset="-127"/>
                <a:ea typeface="LG EI" panose="020B0500000101010101" pitchFamily="50" charset="-127"/>
              </a:rPr>
              <a:t>DX(Digital </a:t>
            </a:r>
            <a:r>
              <a:rPr lang="en-US" altLang="ko-KR" sz="2400" b="1" dirty="0">
                <a:latin typeface="LG EI" panose="020B0500000101010101" pitchFamily="50" charset="-127"/>
                <a:ea typeface="LG EI" panose="020B0500000101010101" pitchFamily="50" charset="-127"/>
              </a:rPr>
              <a:t>Transformation</a:t>
            </a:r>
            <a:r>
              <a:rPr lang="en-US" altLang="ko-KR" sz="2400" b="1" dirty="0" smtClean="0">
                <a:latin typeface="LG EI" panose="020B0500000101010101" pitchFamily="50" charset="-127"/>
                <a:ea typeface="LG EI" panose="020B0500000101010101" pitchFamily="50" charset="-127"/>
              </a:rPr>
              <a:t>)</a:t>
            </a:r>
            <a:r>
              <a:rPr lang="ko-KR" altLang="en-US" sz="2000" b="1" smtClean="0">
                <a:latin typeface="LG EI" panose="020B0500000101010101" pitchFamily="50" charset="-127"/>
                <a:ea typeface="LG EI" panose="020B0500000101010101" pitchFamily="50" charset="-127"/>
              </a:rPr>
              <a:t>를 달성 할 수 없는 구조</a:t>
            </a:r>
            <a:endParaRPr lang="ko-KR" altLang="en-US" sz="2000" b="1"/>
          </a:p>
        </p:txBody>
      </p:sp>
      <p:grpSp>
        <p:nvGrpSpPr>
          <p:cNvPr id="11" name="그룹 10"/>
          <p:cNvGrpSpPr/>
          <p:nvPr/>
        </p:nvGrpSpPr>
        <p:grpSpPr>
          <a:xfrm>
            <a:off x="752636" y="3323762"/>
            <a:ext cx="8340563" cy="2670639"/>
            <a:chOff x="752636" y="3323762"/>
            <a:chExt cx="8340563" cy="2670639"/>
          </a:xfrm>
        </p:grpSpPr>
        <p:sp>
          <p:nvSpPr>
            <p:cNvPr id="6" name="직사각형 5"/>
            <p:cNvSpPr/>
            <p:nvPr/>
          </p:nvSpPr>
          <p:spPr>
            <a:xfrm>
              <a:off x="752636" y="3323763"/>
              <a:ext cx="8340563" cy="26706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511015" y="3959012"/>
              <a:ext cx="3240110" cy="176947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67591" y="3959012"/>
              <a:ext cx="3240110" cy="17694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33993" y="4008336"/>
              <a:ext cx="2994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/>
                <a:t>ROAI(Return On AI Investment)</a:t>
              </a:r>
              <a:endParaRPr lang="ko-KR" altLang="en-US" b="1" i="1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95246" y="3959012"/>
              <a:ext cx="27848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>
                  <a:latin typeface="LG EI" panose="020B0500000101010101" pitchFamily="50" charset="-127"/>
                  <a:ea typeface="LG EI" panose="020B0500000101010101" pitchFamily="50" charset="-127"/>
                </a:rPr>
                <a:t>DX(Digital Transformation) </a:t>
              </a:r>
              <a:endParaRPr lang="ko-KR" altLang="en-US" i="1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637" y="332376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지속 가능한 </a:t>
              </a:r>
              <a:r>
                <a:rPr lang="en-US" altLang="ko-KR" b="1" dirty="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AI</a:t>
              </a:r>
              <a:endParaRPr lang="ko-KR" altLang="en-US" b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813" y="4674470"/>
              <a:ext cx="30556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DX</a:t>
              </a:r>
              <a:r>
                <a:rPr lang="ko-KR" altLang="en-US" sz="16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란 이전으로 돌아갈 수 없는</a:t>
              </a:r>
              <a:r>
                <a:rPr lang="en-US" altLang="ko-KR" sz="16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</a:p>
            <a:p>
              <a:pPr algn="ctr"/>
              <a:r>
                <a:rPr lang="ko-KR" altLang="en-US" sz="1200" b="1" dirty="0" smtClean="0">
                  <a:solidFill>
                    <a:srgbClr val="C00000"/>
                  </a:solidFill>
                </a:rPr>
                <a:t>새로운</a:t>
              </a:r>
              <a:r>
                <a:rPr lang="ko-KR" altLang="en-US" sz="2400" dirty="0" smtClean="0">
                  <a:solidFill>
                    <a:srgbClr val="C00000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표준</a:t>
              </a:r>
              <a:r>
                <a:rPr lang="ko-KR" altLang="en-US" sz="1200" b="1" dirty="0"/>
                <a:t>을 확립하는 </a:t>
              </a:r>
              <a:r>
                <a:rPr lang="ko-KR" altLang="en-US" sz="1200" b="1" dirty="0" smtClean="0"/>
                <a:t>과정</a:t>
              </a:r>
              <a:endParaRPr lang="ko-KR" altLang="en-US" sz="1200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11014" y="4643019"/>
              <a:ext cx="30556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 smtClean="0"/>
                <a:t>AI </a:t>
              </a:r>
              <a:r>
                <a:rPr lang="ko-KR" altLang="en-US" sz="1600" smtClean="0"/>
                <a:t>를 활용하여 기업의 </a:t>
              </a:r>
              <a:r>
                <a:rPr lang="en-US" altLang="ko-KR" sz="1600" dirty="0" smtClean="0"/>
                <a:t/>
              </a:r>
              <a:br>
                <a:rPr lang="en-US" altLang="ko-KR" sz="1600" dirty="0" smtClean="0"/>
              </a:br>
              <a:r>
                <a:rPr lang="ko-KR" altLang="en-US" sz="1200" b="1" smtClean="0">
                  <a:solidFill>
                    <a:schemeClr val="accent1">
                      <a:lumMod val="50000"/>
                    </a:schemeClr>
                  </a:solidFill>
                </a:rPr>
                <a:t>경영성과</a:t>
              </a:r>
              <a:r>
                <a:rPr lang="ko-KR" altLang="en-US" sz="1200" b="1" smtClean="0"/>
                <a:t>를 개선</a:t>
              </a:r>
              <a:endParaRPr lang="ko-KR" altLang="en-US" sz="12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4374" y="4489804"/>
              <a:ext cx="4972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+</a:t>
              </a:r>
              <a:endParaRPr lang="ko-KR" altLang="en-US" sz="4000" b="1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9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>
            <a:extLst>
              <a:ext uri="{FF2B5EF4-FFF2-40B4-BE49-F238E27FC236}">
                <a16:creationId xmlns="" xmlns:a16="http://schemas.microsoft.com/office/drawing/2014/main" id="{DAA16AED-1980-4D0B-936E-C57E6C9E4607}"/>
              </a:ext>
            </a:extLst>
          </p:cNvPr>
          <p:cNvSpPr txBox="1">
            <a:spLocks/>
          </p:cNvSpPr>
          <p:nvPr/>
        </p:nvSpPr>
        <p:spPr>
          <a:xfrm>
            <a:off x="621196" y="528233"/>
            <a:ext cx="8446290" cy="28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864017" rtl="0" eaLnBrk="1" latinLnBrk="1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None/>
              <a:defRPr sz="2268" kern="1200">
                <a:solidFill>
                  <a:srgbClr val="C00C3F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defRPr>
            </a:lvl1pPr>
            <a:lvl2pPr marL="64801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21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2029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4037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6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46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1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기업에서의 데이터 활용 문제 해결 </a:t>
            </a:r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Process</a:t>
            </a:r>
            <a:endParaRPr lang="ko-KR" altLang="en-US" sz="2000" b="1" dirty="0">
              <a:solidFill>
                <a:srgbClr val="C00000"/>
              </a:solidFill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19DBD0B-D656-4685-9B08-BDFEF689D0A5}"/>
              </a:ext>
            </a:extLst>
          </p:cNvPr>
          <p:cNvSpPr/>
          <p:nvPr/>
        </p:nvSpPr>
        <p:spPr>
          <a:xfrm>
            <a:off x="446827" y="481969"/>
            <a:ext cx="116117" cy="37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1">
            <a:extLst>
              <a:ext uri="{FF2B5EF4-FFF2-40B4-BE49-F238E27FC236}">
                <a16:creationId xmlns="" xmlns:a16="http://schemas.microsoft.com/office/drawing/2014/main" id="{7B6181AF-0400-4CB8-BE21-FDED3FA0E71D}"/>
              </a:ext>
            </a:extLst>
          </p:cNvPr>
          <p:cNvSpPr/>
          <p:nvPr/>
        </p:nvSpPr>
        <p:spPr bwMode="auto">
          <a:xfrm>
            <a:off x="476156" y="2995424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CB78AF3-41CB-4163-AB86-AF69AF83F668}"/>
              </a:ext>
            </a:extLst>
          </p:cNvPr>
          <p:cNvSpPr/>
          <p:nvPr/>
        </p:nvSpPr>
        <p:spPr>
          <a:xfrm>
            <a:off x="281801" y="3175153"/>
            <a:ext cx="2018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Pipeline </a:t>
            </a:r>
            <a:r>
              <a:rPr lang="ko-KR" altLang="en-US" sz="14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A4875CF6-EA72-44FE-8A14-7DFFE18B8CDB}"/>
              </a:ext>
            </a:extLst>
          </p:cNvPr>
          <p:cNvSpPr/>
          <p:nvPr/>
        </p:nvSpPr>
        <p:spPr>
          <a:xfrm rot="5400000">
            <a:off x="1929297" y="3265593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9CBAD84-4000-4E96-B9B6-E39C2A983F66}"/>
              </a:ext>
            </a:extLst>
          </p:cNvPr>
          <p:cNvSpPr/>
          <p:nvPr/>
        </p:nvSpPr>
        <p:spPr>
          <a:xfrm>
            <a:off x="2343433" y="3147835"/>
            <a:ext cx="1803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결측치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중복치 등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전처리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C852E4F-D833-4024-B20D-C4470584C2DD}"/>
              </a:ext>
            </a:extLst>
          </p:cNvPr>
          <p:cNvSpPr/>
          <p:nvPr/>
        </p:nvSpPr>
        <p:spPr>
          <a:xfrm>
            <a:off x="5667328" y="3067432"/>
            <a:ext cx="1637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Modeling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</a:t>
            </a:r>
          </a:p>
          <a:p>
            <a:pPr algn="ctr"/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 training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사각형: 둥근 모서리 24">
            <a:extLst>
              <a:ext uri="{FF2B5EF4-FFF2-40B4-BE49-F238E27FC236}">
                <a16:creationId xmlns="" xmlns:a16="http://schemas.microsoft.com/office/drawing/2014/main" id="{3FBD4E10-3230-4F6F-A622-9841288FFAC1}"/>
              </a:ext>
            </a:extLst>
          </p:cNvPr>
          <p:cNvSpPr/>
          <p:nvPr/>
        </p:nvSpPr>
        <p:spPr bwMode="auto">
          <a:xfrm>
            <a:off x="2599513" y="2995424"/>
            <a:ext cx="1223188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" name="사각형: 둥근 모서리 25">
            <a:extLst>
              <a:ext uri="{FF2B5EF4-FFF2-40B4-BE49-F238E27FC236}">
                <a16:creationId xmlns="" xmlns:a16="http://schemas.microsoft.com/office/drawing/2014/main" id="{D45F3E50-A37E-4B22-9C34-519B91D465B6}"/>
              </a:ext>
            </a:extLst>
          </p:cNvPr>
          <p:cNvSpPr/>
          <p:nvPr/>
        </p:nvSpPr>
        <p:spPr bwMode="auto">
          <a:xfrm>
            <a:off x="5675666" y="2995424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오각형 42">
            <a:extLst>
              <a:ext uri="{FF2B5EF4-FFF2-40B4-BE49-F238E27FC236}">
                <a16:creationId xmlns="" xmlns:a16="http://schemas.microsoft.com/office/drawing/2014/main" id="{A65AB138-CAD2-44CE-98F9-F1E669489A21}"/>
              </a:ext>
            </a:extLst>
          </p:cNvPr>
          <p:cNvSpPr/>
          <p:nvPr/>
        </p:nvSpPr>
        <p:spPr bwMode="auto">
          <a:xfrm>
            <a:off x="5605040" y="2188250"/>
            <a:ext cx="3907260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AI </a:t>
            </a:r>
            <a:r>
              <a:rPr kumimoji="0" lang="ko-KR" altLang="en-US" sz="1400" b="1" i="0" u="none" strike="noStrike" kern="1200" cap="none" spc="-3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모델 개발</a:t>
            </a:r>
            <a:r>
              <a:rPr kumimoji="0" lang="ko-KR" altLang="en-US" sz="1400" b="1" i="0" u="none" strike="noStrike" kern="1200" cap="none" spc="-3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및 배포 </a:t>
            </a:r>
            <a:r>
              <a:rPr kumimoji="0" lang="en-US" altLang="ko-KR" sz="1400" b="1" i="0" u="none" strike="noStrike" kern="1200" cap="none" spc="-3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Process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31" name="오각형 42">
            <a:extLst>
              <a:ext uri="{FF2B5EF4-FFF2-40B4-BE49-F238E27FC236}">
                <a16:creationId xmlns="" xmlns:a16="http://schemas.microsoft.com/office/drawing/2014/main" id="{A65AB138-CAD2-44CE-98F9-F1E669489A21}"/>
              </a:ext>
            </a:extLst>
          </p:cNvPr>
          <p:cNvSpPr/>
          <p:nvPr/>
        </p:nvSpPr>
        <p:spPr bwMode="auto">
          <a:xfrm>
            <a:off x="513146" y="2188250"/>
            <a:ext cx="1854426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Data </a:t>
            </a:r>
            <a:r>
              <a:rPr kumimoji="0" lang="ko-KR" altLang="en-US" sz="1400" b="1" i="0" u="none" strike="noStrike" kern="1200" cap="none" spc="-3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수집 </a:t>
            </a:r>
            <a:r>
              <a:rPr kumimoji="0" lang="en-US" altLang="ko-KR" sz="1400" b="1" i="0" u="none" strike="noStrike" kern="1200" cap="none" spc="-3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Process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3391" y="1291460"/>
            <a:ext cx="2324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ea typeface="LG EI" panose="020B0500000101010101" pitchFamily="50" charset="-127"/>
              </a:rPr>
              <a:t>AI Model </a:t>
            </a:r>
            <a:r>
              <a:rPr lang="ko-KR" altLang="en-US" sz="1400" b="1" smtClean="0">
                <a:ea typeface="LG EI" panose="020B0500000101010101" pitchFamily="50" charset="-127"/>
              </a:rPr>
              <a:t>개발</a:t>
            </a:r>
            <a:r>
              <a:rPr lang="en-US" altLang="ko-KR" sz="1400" b="1" dirty="0" smtClean="0">
                <a:ea typeface="LG EI" panose="020B0500000101010101" pitchFamily="50" charset="-127"/>
              </a:rPr>
              <a:t>/</a:t>
            </a:r>
            <a:r>
              <a:rPr lang="ko-KR" altLang="en-US" sz="1400" b="1" smtClean="0">
                <a:ea typeface="LG EI" panose="020B0500000101010101" pitchFamily="50" charset="-127"/>
              </a:rPr>
              <a:t>운영 </a:t>
            </a:r>
            <a:r>
              <a:rPr lang="en-US" altLang="ko-KR" sz="1400" b="1" dirty="0" smtClean="0">
                <a:ea typeface="LG EI" panose="020B0500000101010101" pitchFamily="50" charset="-127"/>
              </a:rPr>
              <a:t>Cycle</a:t>
            </a:r>
            <a:endParaRPr lang="ko-KR" altLang="en-US" sz="1400" b="1"/>
          </a:p>
        </p:txBody>
      </p:sp>
      <p:sp>
        <p:nvSpPr>
          <p:cNvPr id="33" name="오각형 42">
            <a:extLst>
              <a:ext uri="{FF2B5EF4-FFF2-40B4-BE49-F238E27FC236}">
                <a16:creationId xmlns="" xmlns:a16="http://schemas.microsoft.com/office/drawing/2014/main" id="{A65AB138-CAD2-44CE-98F9-F1E669489A21}"/>
              </a:ext>
            </a:extLst>
          </p:cNvPr>
          <p:cNvSpPr/>
          <p:nvPr/>
        </p:nvSpPr>
        <p:spPr bwMode="auto">
          <a:xfrm>
            <a:off x="2574968" y="2188250"/>
            <a:ext cx="2822532" cy="405136"/>
          </a:xfrm>
          <a:prstGeom prst="homePlate">
            <a:avLst>
              <a:gd name="adj" fmla="val 2864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  <a:round/>
            <a:headEnd/>
            <a:tailEnd type="none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Preprocess &amp; Feature Extraction</a:t>
            </a:r>
            <a:endParaRPr kumimoji="0" lang="ko-KR" altLang="en-US" sz="1400" b="1" i="0" u="none" strike="noStrike" kern="1200" cap="none" spc="-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9CBAD84-4000-4E96-B9B6-E39C2A983F66}"/>
              </a:ext>
            </a:extLst>
          </p:cNvPr>
          <p:cNvSpPr/>
          <p:nvPr/>
        </p:nvSpPr>
        <p:spPr>
          <a:xfrm>
            <a:off x="3660694" y="3189498"/>
            <a:ext cx="1803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특징 추출</a:t>
            </a:r>
            <a:endParaRPr lang="ko-KR" altLang="en-US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사각형: 둥근 모서리 24">
            <a:extLst>
              <a:ext uri="{FF2B5EF4-FFF2-40B4-BE49-F238E27FC236}">
                <a16:creationId xmlns="" xmlns:a16="http://schemas.microsoft.com/office/drawing/2014/main" id="{3FBD4E10-3230-4F6F-A622-9841288FFAC1}"/>
              </a:ext>
            </a:extLst>
          </p:cNvPr>
          <p:cNvSpPr/>
          <p:nvPr/>
        </p:nvSpPr>
        <p:spPr bwMode="auto">
          <a:xfrm>
            <a:off x="3951010" y="2985960"/>
            <a:ext cx="1223188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="" xmlns:a16="http://schemas.microsoft.com/office/drawing/2014/main" id="{7A257498-1D3D-4993-8F11-ED182175896A}"/>
              </a:ext>
            </a:extLst>
          </p:cNvPr>
          <p:cNvSpPr/>
          <p:nvPr/>
        </p:nvSpPr>
        <p:spPr>
          <a:xfrm rot="10800000">
            <a:off x="8175144" y="3766960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98229EC-0760-4C84-A007-B3E2C305B788}"/>
              </a:ext>
            </a:extLst>
          </p:cNvPr>
          <p:cNvSpPr/>
          <p:nvPr/>
        </p:nvSpPr>
        <p:spPr>
          <a:xfrm>
            <a:off x="7815375" y="414328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Inference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사각형: 둥근 모서리 26">
            <a:extLst>
              <a:ext uri="{FF2B5EF4-FFF2-40B4-BE49-F238E27FC236}">
                <a16:creationId xmlns="" xmlns:a16="http://schemas.microsoft.com/office/drawing/2014/main" id="{FB97F566-B619-4ECF-A46D-6C0F460952A0}"/>
              </a:ext>
            </a:extLst>
          </p:cNvPr>
          <p:cNvSpPr/>
          <p:nvPr/>
        </p:nvSpPr>
        <p:spPr bwMode="auto">
          <a:xfrm>
            <a:off x="7798169" y="4069084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9" name="직선 화살표 연결선 38"/>
          <p:cNvCxnSpPr>
            <a:stCxn id="35" idx="3"/>
            <a:endCxn id="19" idx="1"/>
          </p:cNvCxnSpPr>
          <p:nvPr/>
        </p:nvCxnSpPr>
        <p:spPr>
          <a:xfrm>
            <a:off x="5174198" y="3327998"/>
            <a:ext cx="493130" cy="1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7" idx="1"/>
          </p:cNvCxnSpPr>
          <p:nvPr/>
        </p:nvCxnSpPr>
        <p:spPr>
          <a:xfrm>
            <a:off x="5174198" y="3327998"/>
            <a:ext cx="2641177" cy="1076897"/>
          </a:xfrm>
          <a:prstGeom prst="bentConnector3">
            <a:avLst>
              <a:gd name="adj1" fmla="val 86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198229EC-0760-4C84-A007-B3E2C305B788}"/>
              </a:ext>
            </a:extLst>
          </p:cNvPr>
          <p:cNvSpPr/>
          <p:nvPr/>
        </p:nvSpPr>
        <p:spPr>
          <a:xfrm>
            <a:off x="7815375" y="3069625"/>
            <a:ext cx="16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Deployment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사각형: 둥근 모서리 26">
            <a:extLst>
              <a:ext uri="{FF2B5EF4-FFF2-40B4-BE49-F238E27FC236}">
                <a16:creationId xmlns="" xmlns:a16="http://schemas.microsoft.com/office/drawing/2014/main" id="{FB97F566-B619-4ECF-A46D-6C0F460952A0}"/>
              </a:ext>
            </a:extLst>
          </p:cNvPr>
          <p:cNvSpPr/>
          <p:nvPr/>
        </p:nvSpPr>
        <p:spPr bwMode="auto">
          <a:xfrm>
            <a:off x="7798169" y="2995424"/>
            <a:ext cx="1629373" cy="684076"/>
          </a:xfrm>
          <a:prstGeom prst="round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2618" rtl="0" eaLnBrk="1" fontAlgn="base" latinLnBrk="1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="" xmlns:a16="http://schemas.microsoft.com/office/drawing/2014/main" id="{7A257498-1D3D-4993-8F11-ED182175896A}"/>
              </a:ext>
            </a:extLst>
          </p:cNvPr>
          <p:cNvSpPr/>
          <p:nvPr/>
        </p:nvSpPr>
        <p:spPr>
          <a:xfrm rot="5400000">
            <a:off x="7127308" y="3265594"/>
            <a:ext cx="892629" cy="226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98500" y="2184400"/>
            <a:ext cx="2076450" cy="19748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No-Code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9DCCF06-3AFE-4549-90EB-B52F1FDB7B2E}"/>
              </a:ext>
            </a:extLst>
          </p:cNvPr>
          <p:cNvSpPr/>
          <p:nvPr/>
        </p:nvSpPr>
        <p:spPr>
          <a:xfrm>
            <a:off x="446827" y="481969"/>
            <a:ext cx="116117" cy="37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8998B14-51C4-4160-B8AC-2D6B68146472}"/>
              </a:ext>
            </a:extLst>
          </p:cNvPr>
          <p:cNvSpPr txBox="1"/>
          <p:nvPr/>
        </p:nvSpPr>
        <p:spPr>
          <a:xfrm>
            <a:off x="607358" y="469261"/>
            <a:ext cx="4227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Easy to Develop &amp; Operation AI </a:t>
            </a:r>
            <a:r>
              <a:rPr lang="ko-KR" altLang="en-US" sz="2000" b="1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전략</a:t>
            </a:r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  </a:t>
            </a:r>
            <a:endParaRPr lang="ko-KR" altLang="en-US" sz="2000" b="1" dirty="0">
              <a:solidFill>
                <a:srgbClr val="C00000"/>
              </a:solidFill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18175" y="2184400"/>
            <a:ext cx="2076450" cy="19748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Low-Code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37851" y="2184400"/>
            <a:ext cx="2076450" cy="197485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Full-Code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7450" y="4222750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Auto ML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32342" y="4222750"/>
            <a:ext cx="22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Auto ML + Customizing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065461" y="42227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Custom Code + Framework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21081" y="3928418"/>
            <a:ext cx="1233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rgbClr val="C00000"/>
                </a:solidFill>
              </a:rPr>
              <a:t>MLOps Framework </a:t>
            </a:r>
            <a:r>
              <a:rPr lang="ko-KR" altLang="en-US" sz="900" smtClean="0">
                <a:solidFill>
                  <a:srgbClr val="C00000"/>
                </a:solidFill>
              </a:rPr>
              <a:t>지원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81" y="3928418"/>
            <a:ext cx="1233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mtClean="0">
                <a:solidFill>
                  <a:srgbClr val="C00000"/>
                </a:solidFill>
              </a:rPr>
              <a:t>MLOps Framework </a:t>
            </a:r>
            <a:r>
              <a:rPr lang="ko-KR" altLang="en-US" sz="900" smtClean="0">
                <a:solidFill>
                  <a:srgbClr val="C00000"/>
                </a:solidFill>
              </a:rPr>
              <a:t>지원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53099" y="3928418"/>
            <a:ext cx="15808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rgbClr val="C00000"/>
                </a:solidFill>
              </a:rPr>
              <a:t>MLOps Framework </a:t>
            </a:r>
            <a:r>
              <a:rPr lang="ko-KR" altLang="en-US" sz="900" smtClean="0">
                <a:solidFill>
                  <a:srgbClr val="C00000"/>
                </a:solidFill>
              </a:rPr>
              <a:t>내에서 설계</a:t>
            </a:r>
            <a:endParaRPr lang="ko-KR" altLang="en-US" sz="9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>
        <p:push dir="u"/>
      </p:transition>
    </mc:Choice>
    <mc:Fallback xmlns="">
      <p:transition spd="slow" advClick="0" advTm="20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BD833E1-B96F-4FA1-999A-A598151AE052}"/>
              </a:ext>
            </a:extLst>
          </p:cNvPr>
          <p:cNvSpPr/>
          <p:nvPr/>
        </p:nvSpPr>
        <p:spPr>
          <a:xfrm>
            <a:off x="0" y="1385611"/>
            <a:ext cx="9906000" cy="46659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2" name="Frame 1391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16125"/>
            <a:ext cx="9906000" cy="3714750"/>
          </a:xfrm>
          <a:prstGeom prst="rect">
            <a:avLst/>
          </a:prstGeom>
        </p:spPr>
      </p:pic>
      <p:sp>
        <p:nvSpPr>
          <p:cNvPr id="5" name="Time-series Forecasting"/>
          <p:cNvSpPr/>
          <p:nvPr/>
        </p:nvSpPr>
        <p:spPr>
          <a:xfrm>
            <a:off x="748109" y="2379861"/>
            <a:ext cx="1774825" cy="4540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788"/>
              </a:lnSpc>
            </a:pPr>
            <a:r>
              <a:rPr lang="en-US" sz="1625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Time-series
Forecasting</a:t>
            </a:r>
            <a:endParaRPr lang="en-US" sz="162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AI"/>
          <p:cNvSpPr/>
          <p:nvPr/>
        </p:nvSpPr>
        <p:spPr>
          <a:xfrm>
            <a:off x="748110" y="3040261"/>
            <a:ext cx="2400829" cy="39211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560"/>
              </a:lnSpc>
            </a:pP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시계열 데이터를 분석하여
미래의 값을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예측하는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AI컨텐츠</a:t>
            </a:r>
            <a:endParaRPr lang="en-US" sz="1138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abular Classification Regression"/>
          <p:cNvSpPr/>
          <p:nvPr/>
        </p:nvSpPr>
        <p:spPr>
          <a:xfrm>
            <a:off x="3757746" y="2320528"/>
            <a:ext cx="2400829" cy="4540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788"/>
              </a:lnSpc>
            </a:pPr>
            <a:r>
              <a:rPr lang="en-US" sz="1625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Tabular Classification/
Regression</a:t>
            </a:r>
            <a:endParaRPr lang="en-US" sz="162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abular classification regression   AI"/>
          <p:cNvSpPr/>
          <p:nvPr/>
        </p:nvSpPr>
        <p:spPr>
          <a:xfrm>
            <a:off x="3757747" y="2903537"/>
            <a:ext cx="2400828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560"/>
              </a:lnSpc>
            </a:pP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Tabular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형태의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분류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(classification)와 </a:t>
            </a:r>
            <a:b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</a:b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회귀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(regression)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문제를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풀기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위한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/>
            </a:r>
            <a:b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</a:b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AI컨텐츠</a:t>
            </a:r>
            <a:endParaRPr lang="en-US" sz="1138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abular Anomaly Detection"/>
          <p:cNvSpPr/>
          <p:nvPr/>
        </p:nvSpPr>
        <p:spPr>
          <a:xfrm>
            <a:off x="6767381" y="2379861"/>
            <a:ext cx="2024193" cy="4540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788"/>
              </a:lnSpc>
            </a:pPr>
            <a:r>
              <a:rPr lang="en-US" sz="1625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Tabular Anomaly
Detection</a:t>
            </a:r>
            <a:endParaRPr lang="en-US" sz="162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abular     AI"/>
          <p:cNvSpPr/>
          <p:nvPr/>
        </p:nvSpPr>
        <p:spPr>
          <a:xfrm>
            <a:off x="6767381" y="3040261"/>
            <a:ext cx="2571087" cy="39211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560"/>
              </a:lnSpc>
            </a:pP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Tabular형태의 데이터에서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이상치를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b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</a:b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자동으로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감지하는 AI컨텐츠</a:t>
            </a:r>
            <a:endParaRPr lang="en-US" sz="1138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Vision Classification"/>
          <p:cNvSpPr/>
          <p:nvPr/>
        </p:nvSpPr>
        <p:spPr>
          <a:xfrm>
            <a:off x="748109" y="4304308"/>
            <a:ext cx="1511697" cy="474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877"/>
              </a:lnSpc>
            </a:pPr>
            <a:r>
              <a:rPr lang="en-US" sz="1706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Vision
Classification</a:t>
            </a:r>
            <a:endParaRPr lang="en-US" sz="1706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AI"/>
          <p:cNvSpPr/>
          <p:nvPr/>
        </p:nvSpPr>
        <p:spPr>
          <a:xfrm>
            <a:off x="748110" y="4985345"/>
            <a:ext cx="2400829" cy="39211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560"/>
              </a:lnSpc>
            </a:pP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딥러닝 기반의 이미지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분류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b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</a:b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지도학습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AI컨텐츠</a:t>
            </a:r>
            <a:endParaRPr lang="en-US" sz="1138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Vision Anomaly Detection"/>
          <p:cNvSpPr/>
          <p:nvPr/>
        </p:nvSpPr>
        <p:spPr>
          <a:xfrm>
            <a:off x="3757746" y="4216598"/>
            <a:ext cx="1566729" cy="4540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788"/>
              </a:lnSpc>
            </a:pPr>
            <a:r>
              <a:rPr lang="en-US" sz="1625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Vision Anomaly
Detection</a:t>
            </a:r>
            <a:endParaRPr lang="en-US" sz="1625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Normal  Abnormal  AI"/>
          <p:cNvSpPr/>
          <p:nvPr/>
        </p:nvSpPr>
        <p:spPr>
          <a:xfrm>
            <a:off x="3757747" y="4876998"/>
            <a:ext cx="2400829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560"/>
              </a:lnSpc>
            </a:pP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정상(Normal)이미지를 학습하여
비정상(Abnormal)이미지를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감지하는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b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</a:b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AI컨텐츠</a:t>
            </a:r>
            <a:endParaRPr lang="en-US" sz="1138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Graph-powered Classification Regression"/>
          <p:cNvSpPr/>
          <p:nvPr/>
        </p:nvSpPr>
        <p:spPr>
          <a:xfrm>
            <a:off x="6674512" y="4216419"/>
            <a:ext cx="2586567" cy="4333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98"/>
              </a:lnSpc>
            </a:pPr>
            <a:r>
              <a:rPr lang="en-US" sz="1544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Graph-powered </a:t>
            </a:r>
            <a:br>
              <a:rPr lang="en-US" sz="1544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</a:br>
            <a:r>
              <a:rPr lang="en-US" sz="1544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Classification / Regression</a:t>
            </a:r>
            <a:endParaRPr lang="en-US" sz="1544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Graph representation learning             Tabular   AI"/>
          <p:cNvSpPr/>
          <p:nvPr/>
        </p:nvSpPr>
        <p:spPr>
          <a:xfrm>
            <a:off x="6671934" y="4737874"/>
            <a:ext cx="2485958" cy="7635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511"/>
              </a:lnSpc>
            </a:pP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Graph representation learning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기술을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통해 주어진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데이터에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포함</a:t>
            </a:r>
            <a:r>
              <a:rPr lang="ko-KR" alt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된</a:t>
            </a:r>
            <a:r>
              <a:rPr lang="en-US" altLang="ko-KR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상호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관계성 및 </a:t>
            </a:r>
            <a:r>
              <a:rPr lang="en-US" sz="113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정보를</a:t>
            </a:r>
            <a:r>
              <a:rPr lang="en-US" sz="1138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 고성능으로 학습 가능한 Tabular 분류, 회귀 AI컨텐츠</a:t>
            </a:r>
            <a:endParaRPr lang="en-US" sz="1138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3B42AFE-C10F-4D29-92F6-C9AB9E4C7C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0" r="89346"/>
          <a:stretch/>
        </p:blipFill>
        <p:spPr>
          <a:xfrm>
            <a:off x="3984297" y="1479189"/>
            <a:ext cx="1937405" cy="36480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9DCCF06-3AFE-4549-90EB-B52F1FDB7B2E}"/>
              </a:ext>
            </a:extLst>
          </p:cNvPr>
          <p:cNvSpPr/>
          <p:nvPr/>
        </p:nvSpPr>
        <p:spPr>
          <a:xfrm>
            <a:off x="446827" y="481969"/>
            <a:ext cx="116117" cy="37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8998B14-51C4-4160-B8AC-2D6B68146472}"/>
              </a:ext>
            </a:extLst>
          </p:cNvPr>
          <p:cNvSpPr txBox="1"/>
          <p:nvPr/>
        </p:nvSpPr>
        <p:spPr>
          <a:xfrm>
            <a:off x="607358" y="469261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No-Code AI Solutions(LG</a:t>
            </a:r>
            <a:r>
              <a:rPr lang="ko-KR" altLang="en-US" sz="2000" b="1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전자 사례</a:t>
            </a:r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)</a:t>
            </a:r>
            <a:endParaRPr lang="ko-KR" altLang="en-US" sz="2000" b="1" dirty="0">
              <a:solidFill>
                <a:srgbClr val="C00000"/>
              </a:solidFill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8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>
        <p:push dir="u"/>
      </p:transition>
    </mc:Choice>
    <mc:Fallback xmlns="">
      <p:transition spd="slow" advClick="0" advTm="20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6D64FE1-96DA-463E-8562-450EDE289D13}"/>
              </a:ext>
            </a:extLst>
          </p:cNvPr>
          <p:cNvSpPr/>
          <p:nvPr/>
        </p:nvSpPr>
        <p:spPr>
          <a:xfrm>
            <a:off x="0" y="1354139"/>
            <a:ext cx="9906000" cy="460216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2" name="ALO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556272"/>
            <a:ext cx="6335713" cy="3090466"/>
          </a:xfrm>
          <a:prstGeom prst="rect">
            <a:avLst/>
          </a:prstGeom>
        </p:spPr>
      </p:pic>
      <p:pic>
        <p:nvPicPr>
          <p:cNvPr id="5" name="Group 13918" descr="preencoded.png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88089"/>
          <a:stretch/>
        </p:blipFill>
        <p:spPr>
          <a:xfrm>
            <a:off x="6549628" y="3544108"/>
            <a:ext cx="2569369" cy="335359"/>
          </a:xfrm>
          <a:prstGeom prst="rect">
            <a:avLst/>
          </a:prstGeom>
        </p:spPr>
      </p:pic>
      <p:sp>
        <p:nvSpPr>
          <p:cNvPr id="6" name="ALO"/>
          <p:cNvSpPr/>
          <p:nvPr/>
        </p:nvSpPr>
        <p:spPr>
          <a:xfrm>
            <a:off x="1166019" y="4252271"/>
            <a:ext cx="807442" cy="39727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250"/>
              </a:lnSpc>
            </a:pPr>
            <a:r>
              <a:rPr lang="en-US" sz="2681" b="1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ALO</a:t>
            </a:r>
            <a:endParaRPr lang="en-US" sz="268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AI         LLM  ALO"/>
          <p:cNvSpPr/>
          <p:nvPr/>
        </p:nvSpPr>
        <p:spPr>
          <a:xfrm>
            <a:off x="819051" y="4801744"/>
            <a:ext cx="2332038" cy="60364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584"/>
              </a:lnSpc>
            </a:pPr>
            <a:r>
              <a:rPr lang="en-US" sz="1219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· </a:t>
            </a:r>
            <a:r>
              <a:rPr lang="en-US" sz="1219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SemiBold" pitchFamily="34" charset="-120"/>
              </a:rPr>
              <a:t>AI모델 최적화실험
</a:t>
            </a:r>
            <a:r>
              <a:rPr lang="en-US" sz="1219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Regular" pitchFamily="34" charset="-120"/>
              </a:rPr>
              <a:t>· </a:t>
            </a:r>
            <a:r>
              <a:rPr lang="en-US" sz="1219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SemiBold" pitchFamily="34" charset="-120"/>
              </a:rPr>
              <a:t>운영 가능한 형태로 </a:t>
            </a:r>
            <a:r>
              <a:rPr lang="en-US" sz="1219" dirty="0" err="1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SemiBold" pitchFamily="34" charset="-120"/>
              </a:rPr>
              <a:t>코드</a:t>
            </a:r>
            <a:r>
              <a:rPr lang="en-US" sz="1219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SemiBold" pitchFamily="34" charset="-120"/>
              </a:rPr>
              <a:t> </a:t>
            </a:r>
            <a:r>
              <a:rPr lang="en-US" sz="1219" dirty="0" err="1" smtClean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SemiBold" pitchFamily="34" charset="-120"/>
              </a:rPr>
              <a:t>가이드</a:t>
            </a:r>
            <a:endParaRPr lang="en-US" sz="1219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SCM"/>
          <p:cNvSpPr/>
          <p:nvPr/>
        </p:nvSpPr>
        <p:spPr>
          <a:xfrm>
            <a:off x="3387130" y="4302201"/>
            <a:ext cx="371475" cy="1805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463"/>
              </a:lnSpc>
            </a:pPr>
            <a:r>
              <a:rPr lang="en-US" sz="1219" b="1" dirty="0">
                <a:solidFill>
                  <a:srgbClr val="FE410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SCM</a:t>
            </a:r>
            <a:endParaRPr lang="en-US" sz="1219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Manufacturing"/>
          <p:cNvSpPr/>
          <p:nvPr/>
        </p:nvSpPr>
        <p:spPr>
          <a:xfrm>
            <a:off x="4137819" y="4302201"/>
            <a:ext cx="1083469" cy="1805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463"/>
              </a:lnSpc>
            </a:pPr>
            <a:r>
              <a:rPr lang="en-US" sz="1219" b="1" dirty="0">
                <a:solidFill>
                  <a:srgbClr val="FE410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Manufacturing</a:t>
            </a:r>
            <a:endParaRPr lang="en-US" sz="1219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Marketing"/>
          <p:cNvSpPr/>
          <p:nvPr/>
        </p:nvSpPr>
        <p:spPr>
          <a:xfrm>
            <a:off x="3400028" y="4725270"/>
            <a:ext cx="737791" cy="1805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463"/>
              </a:lnSpc>
            </a:pPr>
            <a:r>
              <a:rPr lang="en-US" sz="1219" b="1" dirty="0">
                <a:solidFill>
                  <a:srgbClr val="FE410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Marketing</a:t>
            </a:r>
            <a:endParaRPr lang="en-US" sz="1219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Health Care"/>
          <p:cNvSpPr/>
          <p:nvPr/>
        </p:nvSpPr>
        <p:spPr>
          <a:xfrm>
            <a:off x="4522192" y="4725270"/>
            <a:ext cx="933847" cy="1805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463"/>
              </a:lnSpc>
            </a:pPr>
            <a:r>
              <a:rPr lang="en-US" sz="1219" b="1" dirty="0">
                <a:solidFill>
                  <a:srgbClr val="FE410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Health Care</a:t>
            </a:r>
            <a:endParaRPr lang="en-US" sz="1219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HR"/>
          <p:cNvSpPr/>
          <p:nvPr/>
        </p:nvSpPr>
        <p:spPr>
          <a:xfrm>
            <a:off x="3405187" y="5148339"/>
            <a:ext cx="227013" cy="1805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463"/>
              </a:lnSpc>
            </a:pPr>
            <a:r>
              <a:rPr lang="en-US" sz="1219" b="1" dirty="0">
                <a:solidFill>
                  <a:srgbClr val="FE410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HR</a:t>
            </a:r>
            <a:endParaRPr lang="en-US" sz="1219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 7"/>
          <p:cNvSpPr/>
          <p:nvPr/>
        </p:nvSpPr>
        <p:spPr>
          <a:xfrm>
            <a:off x="3990777" y="5148339"/>
            <a:ext cx="314721" cy="1805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463"/>
              </a:lnSpc>
            </a:pPr>
            <a:r>
              <a:rPr lang="en-US" sz="1219" b="1" dirty="0">
                <a:solidFill>
                  <a:srgbClr val="FE410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Headline VF Bold" pitchFamily="34" charset="-120"/>
              </a:rPr>
              <a:t>· · ·</a:t>
            </a:r>
            <a:endParaRPr lang="en-US" sz="1219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AI Contents"/>
          <p:cNvSpPr/>
          <p:nvPr/>
        </p:nvSpPr>
        <p:spPr>
          <a:xfrm>
            <a:off x="964803" y="2736850"/>
            <a:ext cx="985441" cy="206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666"/>
              </a:lnSpc>
            </a:pPr>
            <a:r>
              <a:rPr lang="en-US" sz="1381" b="1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AI </a:t>
            </a:r>
            <a:r>
              <a:rPr lang="ko-KR" altLang="en-US" sz="1381" b="1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컨텐츠</a:t>
            </a:r>
            <a:endParaRPr lang="en-US" sz="138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AI"/>
          <p:cNvSpPr/>
          <p:nvPr/>
        </p:nvSpPr>
        <p:spPr>
          <a:xfrm>
            <a:off x="2703512" y="2752328"/>
            <a:ext cx="939005" cy="206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666"/>
              </a:lnSpc>
            </a:pPr>
            <a:r>
              <a:rPr lang="en-US" sz="1381" b="1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오픈소스 AI</a:t>
            </a:r>
            <a:endParaRPr lang="en-US" sz="138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AI"/>
          <p:cNvSpPr/>
          <p:nvPr/>
        </p:nvSpPr>
        <p:spPr>
          <a:xfrm>
            <a:off x="4491234" y="2736850"/>
            <a:ext cx="815181" cy="206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666"/>
              </a:lnSpc>
            </a:pPr>
            <a:r>
              <a:rPr lang="en-US" sz="1381" b="1" dirty="0">
                <a:solidFill>
                  <a:srgbClr val="201E1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커스텀 AI</a:t>
            </a:r>
            <a:endParaRPr lang="en-US" sz="138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Edge Conductor"/>
          <p:cNvSpPr/>
          <p:nvPr/>
        </p:nvSpPr>
        <p:spPr>
          <a:xfrm>
            <a:off x="6911429" y="4058794"/>
            <a:ext cx="1845766" cy="39211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544"/>
              </a:lnSpc>
            </a:pPr>
            <a:r>
              <a:rPr lang="en-US" sz="1544" b="1" dirty="0" smtClean="0">
                <a:solidFill>
                  <a:srgbClr val="FE410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MLOps Platform</a:t>
            </a:r>
            <a:endParaRPr lang="en-US" sz="1544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B92177EB-0C80-41A9-AD28-58B7C379EB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4" r="89593"/>
          <a:stretch/>
        </p:blipFill>
        <p:spPr>
          <a:xfrm>
            <a:off x="2671167" y="1558180"/>
            <a:ext cx="2142228" cy="4167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B92177EB-0C80-41A9-AD28-58B7C379EB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9" t="57376" r="72070"/>
          <a:stretch/>
        </p:blipFill>
        <p:spPr>
          <a:xfrm>
            <a:off x="5558067" y="1579257"/>
            <a:ext cx="1047363" cy="395636"/>
          </a:xfrm>
          <a:prstGeom prst="rect">
            <a:avLst/>
          </a:prstGeom>
        </p:spPr>
      </p:pic>
      <p:sp>
        <p:nvSpPr>
          <p:cNvPr id="32" name="Edge Conductor"/>
          <p:cNvSpPr/>
          <p:nvPr/>
        </p:nvSpPr>
        <p:spPr>
          <a:xfrm>
            <a:off x="5456039" y="1907225"/>
            <a:ext cx="2201367" cy="262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544"/>
              </a:lnSpc>
            </a:pPr>
            <a:r>
              <a:rPr 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*AI pipeline </a:t>
            </a:r>
            <a:r>
              <a:rPr lang="ko-KR" altLang="en-US" sz="90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구축을 위한 </a:t>
            </a: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Framework</a:t>
            </a:r>
            <a:endParaRPr lang="en-US" sz="9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9DCCF06-3AFE-4549-90EB-B52F1FDB7B2E}"/>
              </a:ext>
            </a:extLst>
          </p:cNvPr>
          <p:cNvSpPr/>
          <p:nvPr/>
        </p:nvSpPr>
        <p:spPr>
          <a:xfrm>
            <a:off x="446827" y="481969"/>
            <a:ext cx="116117" cy="37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8998B14-51C4-4160-B8AC-2D6B68146472}"/>
              </a:ext>
            </a:extLst>
          </p:cNvPr>
          <p:cNvSpPr txBox="1"/>
          <p:nvPr/>
        </p:nvSpPr>
        <p:spPr>
          <a:xfrm>
            <a:off x="607358" y="469261"/>
            <a:ext cx="538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Low-Code &amp; Full-Code AI Solutions(LG</a:t>
            </a:r>
            <a:r>
              <a:rPr lang="ko-KR" altLang="en-US" sz="2000" b="1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전자 사례</a:t>
            </a:r>
            <a:r>
              <a:rPr lang="en-US" altLang="ko-KR" sz="2000" b="1" dirty="0" smtClean="0">
                <a:solidFill>
                  <a:srgbClr val="C00000"/>
                </a:solidFill>
                <a:latin typeface="LG EI" panose="020B0500000101010101" pitchFamily="50" charset="-127"/>
                <a:ea typeface="LG EI" panose="020B0500000101010101" pitchFamily="50" charset="-127"/>
              </a:rPr>
              <a:t>)</a:t>
            </a:r>
            <a:endParaRPr lang="ko-KR" altLang="en-US" sz="2000" b="1" dirty="0">
              <a:solidFill>
                <a:srgbClr val="C00000"/>
              </a:solidFill>
              <a:latin typeface="LG EI" panose="020B0500000101010101" pitchFamily="50" charset="-127"/>
              <a:ea typeface="LG EI" panose="020B0500000101010101" pitchFamily="50" charset="-127"/>
            </a:endParaRPr>
          </a:p>
        </p:txBody>
      </p:sp>
      <p:sp>
        <p:nvSpPr>
          <p:cNvPr id="35" name="Edge Conductor"/>
          <p:cNvSpPr/>
          <p:nvPr/>
        </p:nvSpPr>
        <p:spPr>
          <a:xfrm>
            <a:off x="4235982" y="1710768"/>
            <a:ext cx="1845766" cy="3465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544"/>
              </a:lnSpc>
            </a:pPr>
            <a:r>
              <a:rPr lang="en-US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LG EI Text Bold" pitchFamily="34" charset="-120"/>
              </a:rPr>
              <a:t>+</a:t>
            </a:r>
            <a:endParaRPr lang="en-US" sz="3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3586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20000">
        <p159:morph option="byObject"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1F6AEA22080549BB1331B9EC58BDAD" ma:contentTypeVersion="14" ma:contentTypeDescription="새 문서를 만듭니다." ma:contentTypeScope="" ma:versionID="aea4b17f3155c817e6d8060e33ab3d9e">
  <xsd:schema xmlns:xsd="http://www.w3.org/2001/XMLSchema" xmlns:xs="http://www.w3.org/2001/XMLSchema" xmlns:p="http://schemas.microsoft.com/office/2006/metadata/properties" xmlns:ns2="280de2e2-90b9-49ed-90b5-1b5e9e820fed" xmlns:ns3="818beb2a-ec14-47e5-8be3-669f04442d29" targetNamespace="http://schemas.microsoft.com/office/2006/metadata/properties" ma:root="true" ma:fieldsID="584dc83e80f74a9e07fdfec9b7c4d974" ns2:_="" ns3:_="">
    <xsd:import namespace="280de2e2-90b9-49ed-90b5-1b5e9e820fed"/>
    <xsd:import namespace="818beb2a-ec14-47e5-8be3-669f04442d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_x3142__x3148__x3137_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de2e2-90b9-49ed-90b5-1b5e9e820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7fbd4038-13c0-4266-8e70-5a68fe662a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x3142__x3148__x3137_" ma:index="19" nillable="true" ma:displayName="ㅂㅈㄷ" ma:format="Dropdown" ma:internalName="_x3142__x3148__x3137_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beb2a-ec14-47e5-8be3-669f04442d2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f4851d9-3e3b-4581-8cdc-139ce000a564}" ma:internalName="TaxCatchAll" ma:showField="CatchAllData" ma:web="818beb2a-ec14-47e5-8be3-669f04442d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8beb2a-ec14-47e5-8be3-669f04442d29">
      <UserInfo>
        <DisplayName>PA102A.DX전략기획팀 구성원</DisplayName>
        <AccountId>7</AccountId>
        <AccountType/>
      </UserInfo>
    </SharedWithUsers>
    <lcf76f155ced4ddcb4097134ff3c332f xmlns="280de2e2-90b9-49ed-90b5-1b5e9e820fed">
      <Terms xmlns="http://schemas.microsoft.com/office/infopath/2007/PartnerControls"/>
    </lcf76f155ced4ddcb4097134ff3c332f>
    <TaxCatchAll xmlns="818beb2a-ec14-47e5-8be3-669f04442d29" xsi:nil="true"/>
    <_x3142__x3148__x3137_ xmlns="280de2e2-90b9-49ed-90b5-1b5e9e820fed" xsi:nil="true"/>
  </documentManagement>
</p:properties>
</file>

<file path=customXml/itemProps1.xml><?xml version="1.0" encoding="utf-8"?>
<ds:datastoreItem xmlns:ds="http://schemas.openxmlformats.org/officeDocument/2006/customXml" ds:itemID="{2ACA8109-FCEE-4688-8246-A2B844F63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8944EA-BC7F-4AC5-B82A-447C299FF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de2e2-90b9-49ed-90b5-1b5e9e820fed"/>
    <ds:schemaRef ds:uri="818beb2a-ec14-47e5-8be3-669f04442d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3A8DF-C3D2-4700-A834-5EAE55E4608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818beb2a-ec14-47e5-8be3-669f04442d29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80de2e2-90b9-49ed-90b5-1b5e9e820fe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13099</TotalTime>
  <Words>311</Words>
  <Application>Microsoft Office PowerPoint</Application>
  <PresentationFormat>A4 용지(210x297mm)</PresentationFormat>
  <Paragraphs>92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LG EI</vt:lpstr>
      <vt:lpstr>LG EI Headline VF Bold</vt:lpstr>
      <vt:lpstr>LG EI Text Bold</vt:lpstr>
      <vt:lpstr>LG EI Text Regular</vt:lpstr>
      <vt:lpstr>LG EI Text SemiBold</vt:lpstr>
      <vt:lpstr>LG스마트체 Regular</vt:lpstr>
      <vt:lpstr>LG스마트체 SemiBold</vt:lpstr>
      <vt:lpstr>LG스마트체2.0 Regular</vt:lpstr>
      <vt:lpstr>맑은 고딕</vt:lpstr>
      <vt:lpstr>Arial</vt:lpstr>
      <vt:lpstr>Arial Narrow</vt:lpstr>
      <vt:lpstr>Calibri</vt:lpstr>
      <vt:lpstr>Wingdings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정갑성/책임/고객경험DX추진팀(sean.chong@lge.com)</dc:creator>
  <cp:lastModifiedBy>문현찬/연구원/PRI 정밀시스템기술팀(hyunchan.moon@lge.com)</cp:lastModifiedBy>
  <cp:revision>294</cp:revision>
  <cp:lastPrinted>2023-07-20T01:59:29Z</cp:lastPrinted>
  <dcterms:created xsi:type="dcterms:W3CDTF">2019-09-22T07:16:22Z</dcterms:created>
  <dcterms:modified xsi:type="dcterms:W3CDTF">2024-12-10T07:47:30Z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0x010100C81F6AEA22080549BB1331B9EC58BDAD</vt:lpwstr>
  </property>
  <property fmtid="{D5CDD505-2E9C-101B-9397-08002B2CF9AE}" pid="3" name="MediaServiceImageTags">
    <vt:lpwstr/>
  </property>
  <property fmtid="{D5CDD505-2E9C-101B-9397-08002B2CF9AE}" pid="4" name="MSIP_Label_cc6ed9fc-fefc-4a0c-a6d6-10cf236c0d4f_Enabled">
    <vt:lpwstr>true</vt:lpwstr>
  </property>
  <property fmtid="{D5CDD505-2E9C-101B-9397-08002B2CF9AE}" pid="5" name="MSIP_Label_cc6ed9fc-fefc-4a0c-a6d6-10cf236c0d4f_SetDate">
    <vt:lpwstr>2024-12-10T07:47:30Z</vt:lpwstr>
  </property>
  <property fmtid="{D5CDD505-2E9C-101B-9397-08002B2CF9AE}" pid="6" name="MSIP_Label_cc6ed9fc-fefc-4a0c-a6d6-10cf236c0d4f_Method">
    <vt:lpwstr>Standard</vt:lpwstr>
  </property>
  <property fmtid="{D5CDD505-2E9C-101B-9397-08002B2CF9AE}" pid="7" name="MSIP_Label_cc6ed9fc-fefc-4a0c-a6d6-10cf236c0d4f_Name">
    <vt:lpwstr>Internal use only</vt:lpwstr>
  </property>
  <property fmtid="{D5CDD505-2E9C-101B-9397-08002B2CF9AE}" pid="8" name="MSIP_Label_cc6ed9fc-fefc-4a0c-a6d6-10cf236c0d4f_SiteId">
    <vt:lpwstr>5069cde4-642a-45c0-8094-d0c2dec10be3</vt:lpwstr>
  </property>
  <property fmtid="{D5CDD505-2E9C-101B-9397-08002B2CF9AE}" pid="9" name="MSIP_Label_cc6ed9fc-fefc-4a0c-a6d6-10cf236c0d4f_ActionId">
    <vt:lpwstr>54fb15cb-71c9-46f2-95ee-afe103a65c2e</vt:lpwstr>
  </property>
  <property fmtid="{D5CDD505-2E9C-101B-9397-08002B2CF9AE}" pid="10" name="MSIP_Label_cc6ed9fc-fefc-4a0c-a6d6-10cf236c0d4f_ContentBits">
    <vt:lpwstr>1</vt:lpwstr>
  </property>
</Properties>
</file>