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3"/>
  </p:notesMasterIdLst>
  <p:sldIdLst>
    <p:sldId id="259" r:id="rId2"/>
  </p:sldIdLst>
  <p:sldSz cx="32404050" cy="43205400"/>
  <p:notesSz cx="6797675" cy="9928225"/>
  <p:defaultTextStyle>
    <a:defPPr>
      <a:defRPr lang="ko-KR"/>
    </a:defPPr>
    <a:lvl1pPr marL="0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098502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197005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295507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394009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492511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591014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689516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788018" algn="l" defTabSz="4197005" rtl="0" eaLnBrk="1" latinLnBrk="1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2" autoAdjust="0"/>
    <p:restoredTop sz="99521" autoAdjust="0"/>
  </p:normalViewPr>
  <p:slideViewPr>
    <p:cSldViewPr>
      <p:cViewPr>
        <p:scale>
          <a:sx n="25" d="100"/>
          <a:sy n="25" d="100"/>
        </p:scale>
        <p:origin x="1032" y="-1782"/>
      </p:cViewPr>
      <p:guideLst>
        <p:guide orient="horz" pos="16148"/>
        <p:guide pos="10206"/>
      </p:guideLst>
    </p:cSldViewPr>
  </p:slideViewPr>
  <p:outlineViewPr>
    <p:cViewPr>
      <p:scale>
        <a:sx n="33" d="100"/>
        <a:sy n="33" d="100"/>
      </p:scale>
      <p:origin x="18" y="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4409" tIns="47204" rIns="94409" bIns="4720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4409" tIns="47204" rIns="94409" bIns="47204"/>
          <a:lstStyle>
            <a:lvl1pPr algn="r">
              <a:defRPr sz="1200"/>
            </a:lvl1pPr>
          </a:lstStyle>
          <a:p>
            <a:pPr lvl="0">
              <a:defRPr/>
            </a:pPr>
            <a:fld id="{9F6491DF-3841-48C1-B5C6-515E60E23FDC}" type="datetime1">
              <a:rPr lang="ko-KR" altLang="en-US"/>
              <a:pPr lvl="0">
                <a:defRPr/>
              </a:pPr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09" tIns="47204" rIns="94409" bIns="4720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2" y="4716463"/>
            <a:ext cx="5438775" cy="4467225"/>
          </a:xfrm>
          <a:prstGeom prst="rect">
            <a:avLst/>
          </a:prstGeom>
        </p:spPr>
        <p:txBody>
          <a:bodyPr vert="horz" lIns="94409" tIns="47204" rIns="94409" bIns="47204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4409" tIns="47204" rIns="94409" bIns="4720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1"/>
            <a:ext cx="2946400" cy="496888"/>
          </a:xfrm>
          <a:prstGeom prst="rect">
            <a:avLst/>
          </a:prstGeom>
        </p:spPr>
        <p:txBody>
          <a:bodyPr vert="horz" lIns="94409" tIns="47204" rIns="94409" bIns="47204" anchor="b"/>
          <a:lstStyle>
            <a:lvl1pPr algn="r">
              <a:defRPr sz="1200"/>
            </a:lvl1pPr>
          </a:lstStyle>
          <a:p>
            <a:pPr lvl="0">
              <a:defRPr/>
            </a:pPr>
            <a:fld id="{DF781CD6-0D75-46B6-96CE-4817F5D10E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F781CD6-0D75-46B6-96CE-4817F5D10E8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8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50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86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59448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889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3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780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72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669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61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559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53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53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448" indent="0">
              <a:buNone/>
              <a:defRPr sz="9500" b="1"/>
            </a:lvl2pPr>
            <a:lvl3pPr marL="4318896" indent="0">
              <a:buNone/>
              <a:defRPr sz="8500" b="1"/>
            </a:lvl3pPr>
            <a:lvl4pPr marL="6478344" indent="0">
              <a:buNone/>
              <a:defRPr sz="7600" b="1"/>
            </a:lvl4pPr>
            <a:lvl5pPr marL="8637801" indent="0">
              <a:buNone/>
              <a:defRPr sz="7600" b="1"/>
            </a:lvl5pPr>
            <a:lvl6pPr marL="10797249" indent="0">
              <a:buNone/>
              <a:defRPr sz="7600" b="1"/>
            </a:lvl6pPr>
            <a:lvl7pPr marL="12956697" indent="0">
              <a:buNone/>
              <a:defRPr sz="7600" b="1"/>
            </a:lvl7pPr>
            <a:lvl8pPr marL="15116144" indent="0">
              <a:buNone/>
              <a:defRPr sz="7600" b="1"/>
            </a:lvl8pPr>
            <a:lvl9pPr marL="17275592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11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11" y="9041146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59448" indent="0">
              <a:buNone/>
              <a:defRPr sz="13200"/>
            </a:lvl2pPr>
            <a:lvl3pPr marL="4318896" indent="0">
              <a:buNone/>
              <a:defRPr sz="11300"/>
            </a:lvl3pPr>
            <a:lvl4pPr marL="6478344" indent="0">
              <a:buNone/>
              <a:defRPr sz="9500"/>
            </a:lvl4pPr>
            <a:lvl5pPr marL="8637801" indent="0">
              <a:buNone/>
              <a:defRPr sz="9500"/>
            </a:lvl5pPr>
            <a:lvl6pPr marL="10797249" indent="0">
              <a:buNone/>
              <a:defRPr sz="9500"/>
            </a:lvl6pPr>
            <a:lvl7pPr marL="12956697" indent="0">
              <a:buNone/>
              <a:defRPr sz="9500"/>
            </a:lvl7pPr>
            <a:lvl8pPr marL="15116144" indent="0">
              <a:buNone/>
              <a:defRPr sz="9500"/>
            </a:lvl8pPr>
            <a:lvl9pPr marL="17275592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59448" indent="0">
              <a:buNone/>
              <a:defRPr sz="5700"/>
            </a:lvl2pPr>
            <a:lvl3pPr marL="4318896" indent="0">
              <a:buNone/>
              <a:defRPr sz="4700"/>
            </a:lvl3pPr>
            <a:lvl4pPr marL="6478344" indent="0">
              <a:buNone/>
              <a:defRPr sz="4300"/>
            </a:lvl4pPr>
            <a:lvl5pPr marL="8637801" indent="0">
              <a:buNone/>
              <a:defRPr sz="4300"/>
            </a:lvl5pPr>
            <a:lvl6pPr marL="10797249" indent="0">
              <a:buNone/>
              <a:defRPr sz="4300"/>
            </a:lvl6pPr>
            <a:lvl7pPr marL="12956697" indent="0">
              <a:buNone/>
              <a:defRPr sz="4300"/>
            </a:lvl7pPr>
            <a:lvl8pPr marL="15116144" indent="0">
              <a:buNone/>
              <a:defRPr sz="4300"/>
            </a:lvl8pPr>
            <a:lvl9pPr marL="17275592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1893" tIns="215942" rIns="431893" bIns="21594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76"/>
            <a:ext cx="29163645" cy="28513567"/>
          </a:xfrm>
          <a:prstGeom prst="rect">
            <a:avLst/>
          </a:prstGeom>
        </p:spPr>
        <p:txBody>
          <a:bodyPr vert="horz" lIns="431893" tIns="215942" rIns="431893" bIns="21594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C220-E8B4-4624-84E3-0362E066BFE0}" type="datetimeFigureOut">
              <a:rPr lang="ko-KR" altLang="en-US" smtClean="0"/>
              <a:pPr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14"/>
            <a:ext cx="10261283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14"/>
            <a:ext cx="7560945" cy="2300288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CC52B-2194-4461-88F4-847FA8AF01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318896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588" indent="-1619588" algn="l" defTabSz="4318896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106" indent="-1349658" algn="l" defTabSz="4318896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8624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072" indent="-1079729" algn="l" defTabSz="4318896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17520" indent="-1079729" algn="l" defTabSz="4318896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6968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6416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868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5321" indent="-1079729" algn="l" defTabSz="4318896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448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896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344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7801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7249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697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6144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5592" algn="l" defTabSz="4318896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18" Type="http://schemas.openxmlformats.org/officeDocument/2006/relationships/image" Target="../media/image1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jpeg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제목 1"/>
          <p:cNvSpPr txBox="1"/>
          <p:nvPr/>
        </p:nvSpPr>
        <p:spPr>
          <a:xfrm>
            <a:off x="0" y="7200000"/>
            <a:ext cx="32400000" cy="360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431893" tIns="215942" rIns="431893" bIns="215942" anchor="ctr">
            <a:normAutofit/>
          </a:bodyPr>
          <a:lstStyle/>
          <a:p>
            <a:pPr marL="0" marR="0" lvl="0" indent="0" algn="ctr" defTabSz="431889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4800" b="1" i="0" u="none" strike="noStrike" kern="1200" cap="all" spc="0" normalizeH="0" baseline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HY헤드라인M"/>
              <a:ea typeface="HY헤드라인M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80000"/>
            <a:ext cx="32400000" cy="6120000"/>
          </a:xfrm>
          <a:solidFill>
            <a:schemeClr val="accent3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&lt;</a:t>
            </a: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YOLO</a:t>
            </a:r>
            <a:r>
              <a:rPr lang="ko-KR" altLang="en-US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를 이용한 </a:t>
            </a: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Image Sensor </a:t>
            </a:r>
            <a:r>
              <a:rPr lang="ko-KR" altLang="en-US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불량 검출</a:t>
            </a: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&gt;</a:t>
            </a:r>
            <a:r>
              <a:rPr lang="ko-KR" altLang="en-US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/>
            </a:r>
            <a:br>
              <a:rPr lang="ko-KR" altLang="en-US" sz="66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&lt;</a:t>
            </a: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Detection of Image Sensor Defects using YOLO</a:t>
            </a:r>
            <a:r>
              <a:rPr lang="en-US" altLang="ko-KR" sz="66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&gt;</a:t>
            </a:r>
            <a: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/>
            </a:r>
            <a:b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  <a:t/>
            </a:r>
            <a:br>
              <a:rPr lang="en-US" altLang="ko-KR" sz="66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ko-KR" altLang="en-US" sz="48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최현동</a:t>
            </a:r>
            <a:r>
              <a:rPr lang="en-US" altLang="ko-KR" sz="48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*</a:t>
            </a:r>
            <a:r>
              <a:rPr lang="ko-KR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/>
            </a:r>
            <a:br>
              <a:rPr lang="ko-KR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4800" spc="-100" dirty="0">
                <a:solidFill>
                  <a:schemeClr val="bg1">
                    <a:lumMod val="95000"/>
                  </a:schemeClr>
                </a:solidFill>
                <a:latin typeface="HY헤드라인M"/>
                <a:ea typeface="HY헤드라인M"/>
              </a:rPr>
              <a:t> </a:t>
            </a:r>
            <a:br>
              <a:rPr lang="en-US" altLang="ko-KR" sz="4800" spc="-100" dirty="0">
                <a:solidFill>
                  <a:schemeClr val="bg1">
                    <a:lumMod val="95000"/>
                  </a:schemeClr>
                </a:solidFill>
                <a:latin typeface="HY헤드라인M"/>
                <a:ea typeface="HY헤드라인M"/>
              </a:rPr>
            </a:b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* </a:t>
            </a:r>
            <a:r>
              <a:rPr lang="ko-KR" altLang="en-US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소속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: </a:t>
            </a:r>
            <a:r>
              <a:rPr lang="ko-KR" altLang="en-US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충북대학교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, </a:t>
            </a:r>
            <a:r>
              <a:rPr lang="ko-KR" altLang="en-US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산업인공지능연구센터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/>
            </a:r>
            <a:b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>e-mail  :  </a:t>
            </a:r>
            <a:r>
              <a:rPr lang="en-US" altLang="ko-KR" sz="4800" spc="-100" dirty="0" smtClean="0">
                <a:solidFill>
                  <a:schemeClr val="bg1"/>
                </a:solidFill>
                <a:latin typeface="HY헤드라인M"/>
                <a:ea typeface="HY헤드라인M"/>
              </a:rPr>
              <a:t>ourdream@nate.com</a:t>
            </a:r>
            <a: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  <a:t/>
            </a:r>
            <a:br>
              <a:rPr lang="en-US" altLang="ko-KR" sz="4800" spc="-100" dirty="0">
                <a:solidFill>
                  <a:schemeClr val="bg1"/>
                </a:solidFill>
                <a:latin typeface="HY헤드라인M"/>
                <a:ea typeface="HY헤드라인M"/>
              </a:rPr>
            </a:br>
            <a:endParaRPr lang="en-US" altLang="ko-KR" sz="4800" spc="-1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>
          <a:xfrm>
            <a:off x="0" y="923925"/>
            <a:ext cx="32404050" cy="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42480000"/>
            <a:ext cx="32400000" cy="72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wrap="none" lIns="179999" tIns="179999" rIns="179999" bIns="179999" anchor="ctr">
            <a:noAutofit/>
          </a:bodyPr>
          <a:lstStyle/>
          <a:p>
            <a:pPr algn="r">
              <a:defRPr/>
            </a:pPr>
            <a:r>
              <a:rPr lang="ko-KR" altLang="en-US" sz="2800">
                <a:solidFill>
                  <a:schemeClr val="bg1"/>
                </a:solidFill>
                <a:latin typeface="+mn-ea"/>
              </a:rPr>
              <a:t>소속</a:t>
            </a:r>
            <a:r>
              <a:rPr lang="en-US" altLang="ko-KR" sz="2800">
                <a:solidFill>
                  <a:schemeClr val="bg1"/>
                </a:solidFill>
                <a:latin typeface="+mn-ea"/>
              </a:rPr>
              <a:t> / (043-0000-0000)</a:t>
            </a:r>
            <a:endParaRPr lang="ko-KR" altLang="en-US" sz="2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7020000"/>
            <a:ext cx="32400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179999" tIns="179999" rIns="179999" bIns="179999" anchor="ctr">
            <a:noAutofit/>
          </a:bodyPr>
          <a:lstStyle/>
          <a:p>
            <a:pPr algn="r">
              <a:defRPr/>
            </a:pPr>
            <a:endParaRPr lang="ko-KR" altLang="en-US" sz="28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000" y="7740000"/>
            <a:ext cx="31320000" cy="422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260000" rIns="719999" bIns="359999" anchor="t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dirty="0"/>
              <a:t>본 연구에서는 딥 러닝 기반 </a:t>
            </a:r>
            <a:r>
              <a:rPr lang="en-US" altLang="ko-KR" sz="3200" dirty="0"/>
              <a:t>YOLO </a:t>
            </a:r>
            <a:r>
              <a:rPr lang="ko-KR" altLang="en-US" sz="3200" dirty="0"/>
              <a:t>모델을 사용하여 이미지 센서의 결함을 감지하는 방법을 제안한다</a:t>
            </a:r>
            <a:r>
              <a:rPr lang="en-US" altLang="ko-KR" sz="3200" dirty="0"/>
              <a:t>. </a:t>
            </a:r>
            <a:r>
              <a:rPr lang="ko-KR" altLang="en-US" sz="3200" dirty="0"/>
              <a:t>얼룩</a:t>
            </a:r>
            <a:r>
              <a:rPr lang="en-US" altLang="ko-KR" sz="3200" dirty="0"/>
              <a:t>, </a:t>
            </a:r>
            <a:r>
              <a:rPr lang="ko-KR" altLang="en-US" sz="3200" dirty="0"/>
              <a:t>결함 픽셀</a:t>
            </a:r>
            <a:r>
              <a:rPr lang="en-US" altLang="ko-KR" sz="3200" dirty="0"/>
              <a:t>, </a:t>
            </a:r>
            <a:r>
              <a:rPr lang="ko-KR" altLang="en-US" sz="3200" dirty="0"/>
              <a:t>스크래치</a:t>
            </a:r>
            <a:r>
              <a:rPr lang="en-US" altLang="ko-KR" sz="3200" dirty="0"/>
              <a:t>/</a:t>
            </a:r>
            <a:r>
              <a:rPr lang="ko-KR" altLang="en-US" sz="3200" dirty="0"/>
              <a:t>입자와 같은 이미지 센서의 다양한 결함을 정확하고 빠르게 감지하기 위해 </a:t>
            </a:r>
            <a:r>
              <a:rPr lang="en-US" altLang="ko-KR" sz="3200" dirty="0"/>
              <a:t>YOLO </a:t>
            </a:r>
            <a:r>
              <a:rPr lang="ko-KR" altLang="en-US" sz="3200" dirty="0"/>
              <a:t>모델을 사용하여 제조 공정의 효율성을 높였다</a:t>
            </a:r>
            <a:r>
              <a:rPr lang="en-US" altLang="ko-KR" sz="3200" dirty="0"/>
              <a:t>. </a:t>
            </a:r>
            <a:r>
              <a:rPr lang="ko-KR" altLang="en-US" sz="3200" dirty="0"/>
              <a:t>본 연구에서는 </a:t>
            </a:r>
            <a:r>
              <a:rPr lang="en-US" altLang="ko-KR" sz="3200" dirty="0"/>
              <a:t>YOLOv5</a:t>
            </a:r>
            <a:r>
              <a:rPr lang="ko-KR" altLang="en-US" sz="3200" dirty="0"/>
              <a:t>와 </a:t>
            </a:r>
            <a:r>
              <a:rPr lang="en-US" altLang="ko-KR" sz="3200" dirty="0"/>
              <a:t>YOLOv8 </a:t>
            </a:r>
            <a:r>
              <a:rPr lang="ko-KR" altLang="en-US" sz="3200" dirty="0"/>
              <a:t>모델을 훈련하고 비교하였으며</a:t>
            </a:r>
            <a:r>
              <a:rPr lang="en-US" altLang="ko-KR" sz="3200" dirty="0"/>
              <a:t>, YOLOv5n</a:t>
            </a:r>
            <a:r>
              <a:rPr lang="ko-KR" altLang="en-US" sz="3200" dirty="0"/>
              <a:t>이 가장 높은 평균 </a:t>
            </a:r>
            <a:r>
              <a:rPr lang="ko-KR" altLang="en-US" sz="3200" dirty="0" err="1"/>
              <a:t>평균</a:t>
            </a:r>
            <a:r>
              <a:rPr lang="ko-KR" altLang="en-US" sz="3200" dirty="0"/>
              <a:t> 정밀도</a:t>
            </a:r>
            <a:r>
              <a:rPr lang="en-US" altLang="ko-KR" sz="3200" dirty="0"/>
              <a:t>(</a:t>
            </a:r>
            <a:r>
              <a:rPr lang="en-US" altLang="ko-KR" sz="3200" dirty="0" err="1"/>
              <a:t>mAP</a:t>
            </a:r>
            <a:r>
              <a:rPr lang="en-US" altLang="ko-KR" sz="3200" dirty="0"/>
              <a:t>) </a:t>
            </a:r>
            <a:r>
              <a:rPr lang="ko-KR" altLang="en-US" sz="3200" dirty="0"/>
              <a:t>점수를 보였다</a:t>
            </a:r>
            <a:r>
              <a:rPr lang="en-US" altLang="ko-KR" sz="3200" dirty="0"/>
              <a:t>. </a:t>
            </a:r>
            <a:r>
              <a:rPr lang="ko-KR" altLang="en-US" sz="3200" dirty="0"/>
              <a:t>그러나 성능을 개선하려면 데이터 증강과 이미지 크기 조정 문제를 해결해야 한다</a:t>
            </a:r>
            <a:r>
              <a:rPr lang="en-US" altLang="ko-KR" sz="3200" dirty="0"/>
              <a:t>. </a:t>
            </a:r>
            <a:r>
              <a:rPr lang="ko-KR" altLang="en-US" sz="3200" dirty="0"/>
              <a:t>향후 연구에서는 모델의 성능을 향상시키고 실제 제조 공정에서의 적용 가능성을 검증하는 것을 목표로 한다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40000" y="7740000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Arial Black"/>
              </a:rPr>
              <a:t>요약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6263" y="12248792"/>
            <a:ext cx="31320000" cy="13366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439999" rIns="15120000" bIns="359999" anchor="t">
            <a:no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800" spc="-100">
              <a:latin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613" y="12241660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서론 </a:t>
            </a:r>
            <a:r>
              <a:rPr lang="en-US" altLang="ko-KR" sz="4000">
                <a:solidFill>
                  <a:schemeClr val="bg2"/>
                </a:solidFill>
                <a:latin typeface="HY헤드라인M"/>
                <a:ea typeface="HY헤드라인M"/>
              </a:rPr>
              <a:t>&amp;</a:t>
            </a: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  시스템 구현 방법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0000" y="26960550"/>
            <a:ext cx="31320000" cy="1135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439999" rIns="719999" bIns="359999" anchor="t">
            <a:no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28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39747952"/>
            <a:ext cx="31320000" cy="201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2160000" tIns="1439999" rIns="719999" bIns="359999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ko-KR" sz="3200" spc="-10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40000" y="38676384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결론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0000" y="25888980"/>
            <a:ext cx="31320000" cy="108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59999" tIns="0" rIns="359999" bIns="0" anchor="ctr">
            <a:noAutofit/>
          </a:bodyPr>
          <a:lstStyle/>
          <a:p>
            <a:pPr lvl="0">
              <a:defRPr/>
            </a:pPr>
            <a:r>
              <a:rPr lang="ko-KR" altLang="en-US" sz="4000">
                <a:solidFill>
                  <a:schemeClr val="bg2"/>
                </a:solidFill>
                <a:latin typeface="HY헤드라인M"/>
                <a:ea typeface="HY헤드라인M"/>
              </a:rPr>
              <a:t>실험 및 분석 결과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80345" y="39892732"/>
            <a:ext cx="308159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3200" dirty="0"/>
              <a:t>본 연구에서는 검사자의 </a:t>
            </a:r>
            <a:r>
              <a:rPr lang="ko-KR" altLang="en-US" sz="3200" dirty="0" err="1"/>
              <a:t>육안검사로</a:t>
            </a:r>
            <a:r>
              <a:rPr lang="ko-KR" altLang="en-US" sz="3200" dirty="0"/>
              <a:t> 인한 </a:t>
            </a:r>
            <a:r>
              <a:rPr lang="ko-KR" altLang="en-US" sz="3200" dirty="0" err="1"/>
              <a:t>검사시간의</a:t>
            </a:r>
            <a:r>
              <a:rPr lang="ko-KR" altLang="en-US" sz="3200" dirty="0"/>
              <a:t> 비효율성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검사자에</a:t>
            </a:r>
            <a:r>
              <a:rPr lang="ko-KR" altLang="en-US" sz="3200" dirty="0"/>
              <a:t> 따라 불량 </a:t>
            </a:r>
            <a:r>
              <a:rPr lang="ko-KR" altLang="en-US" sz="3200" dirty="0" err="1"/>
              <a:t>판단기준의</a:t>
            </a:r>
            <a:r>
              <a:rPr lang="ko-KR" altLang="en-US" sz="3200" dirty="0"/>
              <a:t> 일관성이 떨어지는 문제점을 개선하기 위해 딥 러닝 기반의 </a:t>
            </a:r>
            <a:r>
              <a:rPr lang="en-US" altLang="ko-KR" sz="3200" dirty="0"/>
              <a:t>YOLO </a:t>
            </a:r>
            <a:r>
              <a:rPr lang="ko-KR" altLang="en-US" sz="3200" dirty="0"/>
              <a:t>모델을 이용하여 이미지 센서의 불량 검출 모델을 개발하고</a:t>
            </a:r>
            <a:r>
              <a:rPr lang="en-US" altLang="ko-KR" sz="3200" dirty="0"/>
              <a:t>, </a:t>
            </a:r>
            <a:r>
              <a:rPr lang="ko-KR" altLang="en-US" sz="3200" dirty="0"/>
              <a:t>성능을 측정하였다</a:t>
            </a:r>
            <a:r>
              <a:rPr lang="en-US" altLang="ko-KR" sz="3200" dirty="0"/>
              <a:t>. </a:t>
            </a:r>
            <a:r>
              <a:rPr lang="ko-KR" altLang="en-US" sz="3200" dirty="0"/>
              <a:t>좋은 성능의 모델을 만들어 내지는 못했지만</a:t>
            </a:r>
            <a:r>
              <a:rPr lang="en-US" altLang="ko-KR" sz="3200" dirty="0"/>
              <a:t>, </a:t>
            </a:r>
            <a:r>
              <a:rPr lang="ko-KR" altLang="en-US" sz="3200" dirty="0"/>
              <a:t>본 연구를 진행 하는 과정 중 미진한 점이 있었고</a:t>
            </a:r>
            <a:r>
              <a:rPr lang="en-US" altLang="ko-KR" sz="3200" dirty="0"/>
              <a:t>, </a:t>
            </a:r>
            <a:r>
              <a:rPr lang="ko-KR" altLang="en-US" sz="3200" dirty="0"/>
              <a:t>해결해야 되는 문제점을 도출 하였다</a:t>
            </a:r>
            <a:r>
              <a:rPr lang="en-US" altLang="ko-KR" sz="3200" dirty="0"/>
              <a:t>. </a:t>
            </a:r>
            <a:r>
              <a:rPr lang="ko-KR" altLang="en-US" sz="3200" dirty="0"/>
              <a:t>추후 추가 되는 불량 데이터로 불량 검출 모델을 계속 학습하여 성능 개선을 하고</a:t>
            </a:r>
            <a:r>
              <a:rPr lang="en-US" altLang="ko-KR" sz="3200" dirty="0"/>
              <a:t>, </a:t>
            </a:r>
            <a:r>
              <a:rPr lang="ko-KR" altLang="en-US" sz="3200" dirty="0"/>
              <a:t>현장 적용 가능성을 추가로 검증 할 것 이다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11088688" y="27003300"/>
            <a:ext cx="769" cy="113337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1315364" y="27003300"/>
            <a:ext cx="769" cy="113052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11088689" y="27046842"/>
            <a:ext cx="769" cy="1133372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21315364" y="27046842"/>
            <a:ext cx="769" cy="113052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1129927" y="27317740"/>
            <a:ext cx="1023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/>
              <a:t>3-1. </a:t>
            </a:r>
            <a:r>
              <a:rPr lang="ko-KR" altLang="en-US" sz="3600" b="1"/>
              <a:t>성능 비교 분석결과</a:t>
            </a:r>
            <a:endParaRPr lang="en-US" altLang="ko-KR" sz="3600" b="1"/>
          </a:p>
        </p:txBody>
      </p:sp>
      <p:graphicFrame>
        <p:nvGraphicFramePr>
          <p:cNvPr id="201" name="개체 200"/>
          <p:cNvGraphicFramePr>
            <a:graphicFrameLocks noChangeAspect="1"/>
          </p:cNvGraphicFramePr>
          <p:nvPr/>
        </p:nvGraphicFramePr>
        <p:xfrm>
          <a:off x="16198531" y="2158742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14102" imgH="177492" progId="">
                  <p:embed/>
                </p:oleObj>
              </mc:Choice>
              <mc:Fallback>
                <p:oleObj name="Equation" r:id="rId4" imgW="114102" imgH="177492" progId="">
                  <p:embed/>
                  <p:pic>
                    <p:nvPicPr>
                      <p:cNvPr id="0" name="AutoShap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531" y="2158742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2" name="직선 연결선 201"/>
          <p:cNvCxnSpPr/>
          <p:nvPr/>
        </p:nvCxnSpPr>
        <p:spPr>
          <a:xfrm>
            <a:off x="11142344" y="13323400"/>
            <a:ext cx="0" cy="1231336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065426" y="13694871"/>
            <a:ext cx="9519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/>
              <a:t>1. </a:t>
            </a:r>
            <a:r>
              <a:rPr lang="ko-KR" altLang="en-US" sz="3600" b="1"/>
              <a:t>서론</a:t>
            </a:r>
          </a:p>
          <a:p>
            <a:pPr lvl="0">
              <a:defRPr/>
            </a:pPr>
            <a:endParaRPr lang="ko-KR" altLang="en-US" sz="3600" b="1"/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>
          <a:xfrm>
            <a:off x="152400" y="15240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>
          <a:xfrm>
            <a:off x="304800" y="304800"/>
            <a:ext cx="32404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117" name="직선 연결선 116"/>
          <p:cNvCxnSpPr/>
          <p:nvPr/>
        </p:nvCxnSpPr>
        <p:spPr>
          <a:xfrm>
            <a:off x="21284876" y="13323400"/>
            <a:ext cx="0" cy="1231336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699891" y="13738058"/>
            <a:ext cx="7771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/>
              <a:t>2. </a:t>
            </a:r>
            <a:r>
              <a:rPr lang="ko-KR" altLang="en-US" sz="3600" b="1"/>
              <a:t>시스템 구성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>
          <a:xfrm>
            <a:off x="152400" y="15240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>
          <a:xfrm>
            <a:off x="6409178" y="5840535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>
          <a:xfrm>
            <a:off x="-258785" y="15240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5" name="Rectangle 76"/>
          <p:cNvSpPr>
            <a:spLocks noChangeArrowheads="1"/>
          </p:cNvSpPr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Rectangle 78"/>
          <p:cNvSpPr>
            <a:spLocks noChangeArrowheads="1"/>
          </p:cNvSpPr>
          <p:nvPr/>
        </p:nvSpPr>
        <p:spPr>
          <a:xfrm>
            <a:off x="-39688" y="355448"/>
            <a:ext cx="3240405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11657" y="14488682"/>
            <a:ext cx="10106868" cy="7759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최근 </a:t>
            </a:r>
            <a:r>
              <a:rPr lang="en-US" altLang="ko-KR" sz="2800"/>
              <a:t>…..    </a:t>
            </a:r>
            <a:r>
              <a:rPr lang="ko-KR" altLang="en-US" sz="2800"/>
              <a:t>기술에 대한 연구들이 많이 진행되고 있습니다</a:t>
            </a:r>
            <a:r>
              <a:rPr lang="en-US" altLang="ko-KR" sz="2800"/>
              <a:t>.…</a:t>
            </a:r>
            <a:r>
              <a:rPr lang="ko-KR" altLang="en-US" sz="2800"/>
              <a:t>기존에 많은 연구개발들이 이루어졌지만 </a:t>
            </a:r>
            <a:r>
              <a:rPr lang="en-US" altLang="ko-KR" sz="2800"/>
              <a:t>… …</a:t>
            </a:r>
            <a:r>
              <a:rPr lang="ko-KR" altLang="en-US" sz="2800"/>
              <a:t> 측면에서 </a:t>
            </a:r>
            <a:r>
              <a:rPr lang="en-US" altLang="ko-KR" sz="2800"/>
              <a:t>…</a:t>
            </a:r>
            <a:r>
              <a:rPr lang="ko-KR" altLang="en-US" sz="2800"/>
              <a:t>기술적 이슈들이 존재하고 있습니다</a:t>
            </a:r>
            <a:r>
              <a:rPr lang="en-US" altLang="ko-KR" sz="2800"/>
              <a:t>.  </a:t>
            </a:r>
            <a:r>
              <a:rPr lang="ko-KR" altLang="en-US" sz="2800"/>
              <a:t>대표적으로 </a:t>
            </a:r>
            <a:r>
              <a:rPr lang="en-US" altLang="ko-KR" sz="2800"/>
              <a:t>** </a:t>
            </a:r>
            <a:r>
              <a:rPr lang="ko-KR" altLang="en-US" sz="2800"/>
              <a:t>기술들이 있습니다</a:t>
            </a:r>
            <a:r>
              <a:rPr lang="en-US" altLang="ko-KR" sz="2800"/>
              <a:t>.  </a:t>
            </a:r>
          </a:p>
          <a:p>
            <a:pPr lvl="0">
              <a:defRPr/>
            </a:pPr>
            <a:r>
              <a:rPr lang="ko-KR" altLang="en-US" sz="2800"/>
              <a:t>기존에 </a:t>
            </a:r>
            <a:r>
              <a:rPr lang="en-US" altLang="ko-KR" sz="2800"/>
              <a:t>A</a:t>
            </a:r>
            <a:r>
              <a:rPr lang="ko-KR" altLang="en-US" sz="2800"/>
              <a:t> 기술은 </a:t>
            </a:r>
            <a:r>
              <a:rPr lang="en-US" altLang="ko-KR" sz="2800"/>
              <a:t>…  </a:t>
            </a:r>
            <a:r>
              <a:rPr lang="ko-KR" altLang="en-US" sz="2800"/>
              <a:t>면에서 좋은 성능을 보였지만 시스템 부하를 많이 높이고 복잡도 높았습니다</a:t>
            </a:r>
            <a:r>
              <a:rPr lang="en-US" altLang="ko-KR" sz="2800"/>
              <a:t>. </a:t>
            </a:r>
            <a:r>
              <a:rPr lang="ko-KR" altLang="en-US" sz="2800"/>
              <a:t>그리고 기존 </a:t>
            </a:r>
            <a:r>
              <a:rPr lang="en-US" altLang="ko-KR" sz="2800"/>
              <a:t>B</a:t>
            </a:r>
            <a:r>
              <a:rPr lang="ko-KR" altLang="en-US" sz="2800"/>
              <a:t>기술은 </a:t>
            </a:r>
            <a:r>
              <a:rPr lang="en-US" altLang="ko-KR" sz="2800"/>
              <a:t>A</a:t>
            </a:r>
            <a:r>
              <a:rPr lang="ko-KR" altLang="en-US" sz="2800"/>
              <a:t>기술의 시스템 부하를 많이 줄이는 성능개선을 이루었지만 여전히</a:t>
            </a:r>
            <a:r>
              <a:rPr lang="en-US" altLang="ko-KR" sz="2800"/>
              <a:t>… </a:t>
            </a:r>
            <a:r>
              <a:rPr lang="ko-KR" altLang="en-US" sz="2800"/>
              <a:t>대한 문제점에 대한 개선은 없었습니다</a:t>
            </a:r>
            <a:r>
              <a:rPr lang="en-US" altLang="ko-KR" sz="2800"/>
              <a:t>. </a:t>
            </a:r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  </a:t>
            </a:r>
            <a:r>
              <a:rPr lang="ko-KR" altLang="en-US" sz="2800"/>
              <a:t>본문에서는  기존 연구들의 이런 문제점들을 해결하고자 </a:t>
            </a:r>
            <a:r>
              <a:rPr lang="en-US" altLang="ko-KR" sz="2800"/>
              <a:t>….</a:t>
            </a:r>
            <a:r>
              <a:rPr lang="ko-KR" altLang="en-US" sz="2800"/>
              <a:t>대한 문제점도 해결하면서 복잡도도 줄이면서 </a:t>
            </a:r>
            <a:r>
              <a:rPr lang="en-US" altLang="ko-KR" sz="2800"/>
              <a:t>… </a:t>
            </a:r>
            <a:r>
              <a:rPr lang="ko-KR" altLang="en-US" sz="2800"/>
              <a:t>의 성능을 더 높일 수 있는 알고리즘을 제안하고 구현했습니다</a:t>
            </a:r>
            <a:r>
              <a:rPr lang="en-US" altLang="ko-KR" sz="2800"/>
              <a:t>. </a:t>
            </a:r>
          </a:p>
          <a:p>
            <a:pPr lvl="0">
              <a:defRPr/>
            </a:pPr>
            <a:r>
              <a:rPr lang="en-US" altLang="ko-KR" sz="2800"/>
              <a:t>…..</a:t>
            </a:r>
          </a:p>
          <a:p>
            <a:pPr lvl="0">
              <a:defRPr/>
            </a:pPr>
            <a:r>
              <a:rPr lang="en-US" altLang="ko-KR" sz="2800"/>
              <a:t>….</a:t>
            </a:r>
          </a:p>
          <a:p>
            <a:pPr lvl="0">
              <a:defRPr/>
            </a:pPr>
            <a:r>
              <a:rPr lang="ko-KR" altLang="en-US" sz="2800"/>
              <a:t>시뮬레이션과 실제 시스템 구현을 통해 제안 기법에 대한 성능을 비교분석한 결과  기존</a:t>
            </a:r>
            <a:r>
              <a:rPr lang="en-US" altLang="ko-KR" sz="2800"/>
              <a:t>A , B</a:t>
            </a:r>
            <a:r>
              <a:rPr lang="ko-KR" altLang="en-US" sz="2800"/>
              <a:t> 기술들에  비해 </a:t>
            </a:r>
            <a:r>
              <a:rPr lang="en-US" altLang="ko-KR" sz="2800"/>
              <a:t>…. </a:t>
            </a:r>
            <a:r>
              <a:rPr lang="ko-KR" altLang="en-US" sz="2800"/>
              <a:t>성능 개선이 이루었음을 확인하고 더 나아가 제안 기술의 실용적인 면에서기존 기법들에 비해  높은 우수성을 확인했습니다</a:t>
            </a:r>
            <a:r>
              <a:rPr lang="en-US" altLang="ko-KR" sz="2800"/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29993" y="14458900"/>
            <a:ext cx="9296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/>
              <a:t>…</a:t>
            </a:r>
            <a:endParaRPr lang="ko-KR" altLang="en-US" sz="2800"/>
          </a:p>
        </p:txBody>
      </p:sp>
      <p:sp>
        <p:nvSpPr>
          <p:cNvPr id="114" name="TextBox 113"/>
          <p:cNvSpPr txBox="1"/>
          <p:nvPr/>
        </p:nvSpPr>
        <p:spPr>
          <a:xfrm>
            <a:off x="21558856" y="13601644"/>
            <a:ext cx="10116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/>
              <a:t>3. </a:t>
            </a:r>
            <a:r>
              <a:rPr lang="ko-KR" altLang="en-US" sz="3600" b="1"/>
              <a:t>개발 시스템</a:t>
            </a:r>
          </a:p>
        </p:txBody>
      </p:sp>
      <p:pic>
        <p:nvPicPr>
          <p:cNvPr id="73" name="그림 72" descr="EMB00003a5810eb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1629993" y="19816750"/>
            <a:ext cx="9144064" cy="421484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/>
          <p:cNvSpPr txBox="1"/>
          <p:nvPr/>
        </p:nvSpPr>
        <p:spPr>
          <a:xfrm>
            <a:off x="12773001" y="24245906"/>
            <a:ext cx="671517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>
                <a:latin typeface="+mn-ea"/>
              </a:rPr>
              <a:t>그림</a:t>
            </a:r>
            <a:r>
              <a:rPr lang="en-US" altLang="ko-KR" sz="2400" b="1">
                <a:latin typeface="+mn-ea"/>
              </a:rPr>
              <a:t>. 1 </a:t>
            </a:r>
            <a:r>
              <a:rPr lang="ko-KR" altLang="en-US" sz="2400" b="1"/>
              <a:t>시스템 구성</a:t>
            </a:r>
            <a:endParaRPr lang="ko-KR" altLang="en-US" sz="2400">
              <a:latin typeface="+mn-ea"/>
            </a:endParaRPr>
          </a:p>
        </p:txBody>
      </p:sp>
      <p:pic>
        <p:nvPicPr>
          <p:cNvPr id="76" name="그림 75" descr="EMB00003a5810f2"/>
          <p:cNvPicPr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1488436" y="14673214"/>
            <a:ext cx="10215634" cy="64294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/>
          <p:cNvSpPr txBox="1"/>
          <p:nvPr/>
        </p:nvSpPr>
        <p:spPr>
          <a:xfrm>
            <a:off x="22774320" y="21316948"/>
            <a:ext cx="671517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>
                <a:latin typeface="+mn-ea"/>
              </a:rPr>
              <a:t>그림</a:t>
            </a:r>
            <a:r>
              <a:rPr lang="en-US" altLang="ko-KR" sz="2400" b="1">
                <a:latin typeface="+mn-ea"/>
              </a:rPr>
              <a:t>. 2 </a:t>
            </a:r>
            <a:r>
              <a:rPr lang="ko-KR" altLang="en-US" sz="2400" b="1"/>
              <a:t>제안 알고리즘 구현 개념도 </a:t>
            </a:r>
            <a:endParaRPr lang="ko-KR" altLang="en-US" sz="2400">
              <a:latin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129927" y="28675062"/>
            <a:ext cx="1010686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/>
              <a:t>본 연구에서는 </a:t>
            </a:r>
            <a:r>
              <a:rPr lang="en-US" altLang="ko-KR" sz="3200"/>
              <a:t>AA</a:t>
            </a:r>
            <a:r>
              <a:rPr lang="ko-KR" altLang="en-US" sz="3200"/>
              <a:t> 개발 툴로</a:t>
            </a:r>
            <a:r>
              <a:rPr lang="en-US" altLang="ko-KR" sz="3200"/>
              <a:t>… </a:t>
            </a:r>
            <a:r>
              <a:rPr lang="ko-KR" altLang="en-US" sz="3200"/>
              <a:t>같은 </a:t>
            </a:r>
            <a:r>
              <a:rPr lang="en-US" altLang="ko-KR" sz="3200"/>
              <a:t>BB </a:t>
            </a:r>
            <a:r>
              <a:rPr lang="ko-KR" altLang="en-US" sz="3200"/>
              <a:t>실험환경을 설정하여 기존의 기법들과 성능 비교분석을 진행했습니다</a:t>
            </a:r>
            <a:r>
              <a:rPr lang="en-US" altLang="ko-KR" sz="3200"/>
              <a:t>. </a:t>
            </a:r>
            <a:r>
              <a:rPr lang="ko-KR" altLang="en-US" sz="3200"/>
              <a:t>실험 환경 변수 설정에서 있어서 </a:t>
            </a:r>
            <a:r>
              <a:rPr lang="en-US" altLang="ko-KR" sz="3200"/>
              <a:t>…………..</a:t>
            </a:r>
            <a:r>
              <a:rPr lang="ko-KR" altLang="en-US" sz="3200"/>
              <a:t>으로</a:t>
            </a:r>
            <a:r>
              <a:rPr lang="en-US" altLang="ko-KR" sz="3200"/>
              <a:t> </a:t>
            </a:r>
            <a:r>
              <a:rPr lang="ko-KR" altLang="en-US" sz="3200"/>
              <a:t>설정하고 같은 대상으로 성능 비교를 했습니다</a:t>
            </a:r>
            <a:r>
              <a:rPr lang="en-US" altLang="ko-KR" sz="3200"/>
              <a:t>.</a:t>
            </a:r>
          </a:p>
          <a:p>
            <a:pPr lvl="0">
              <a:defRPr/>
            </a:pPr>
            <a:endParaRPr lang="ko-KR" altLang="en-US" sz="2800"/>
          </a:p>
        </p:txBody>
      </p:sp>
      <p:pic>
        <p:nvPicPr>
          <p:cNvPr id="79" name="그림 78" descr="EMB00003a581101"/>
          <p:cNvPicPr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1702752" y="27603492"/>
            <a:ext cx="9929882" cy="442915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TextBox 79"/>
          <p:cNvSpPr txBox="1"/>
          <p:nvPr/>
        </p:nvSpPr>
        <p:spPr>
          <a:xfrm>
            <a:off x="21917064" y="32318400"/>
            <a:ext cx="9358378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lvl="0">
              <a:defRPr/>
            </a:pPr>
            <a:r>
              <a:rPr lang="en-US" sz="2000" b="1"/>
              <a:t>Fig. 6 </a:t>
            </a:r>
            <a:r>
              <a:rPr lang="ko-KR" altLang="en-US" sz="2000" b="1"/>
              <a:t>제안기법과 기존 기법 성능 비교분석</a:t>
            </a:r>
            <a:r>
              <a:rPr lang="en-US" altLang="ko-KR" sz="2000" b="1"/>
              <a:t>1</a:t>
            </a:r>
            <a:endParaRPr lang="ko-KR" altLang="en-US" sz="2000"/>
          </a:p>
        </p:txBody>
      </p:sp>
      <p:grpSp>
        <p:nvGrpSpPr>
          <p:cNvPr id="4243" name="그룹 17"/>
          <p:cNvGrpSpPr/>
          <p:nvPr/>
        </p:nvGrpSpPr>
        <p:grpSpPr>
          <a:xfrm>
            <a:off x="21774188" y="33247094"/>
            <a:ext cx="9787006" cy="4071966"/>
            <a:chOff x="0" y="0"/>
            <a:chExt cx="115200" cy="36066"/>
          </a:xfrm>
        </p:grpSpPr>
        <p:pic>
          <p:nvPicPr>
            <p:cNvPr id="3" name="그림 6"/>
            <p:cNvPicPr>
              <a:picLocks noChangeAspect="1"/>
            </p:cNvPicPr>
            <p:nvPr/>
          </p:nvPicPr>
          <p:blipFill rotWithShape="1">
            <a:blip r:embed="rId8"/>
            <a:srcRect l="880" r="3920"/>
            <a:stretch>
              <a:fillRect/>
            </a:stretch>
          </p:blipFill>
          <p:spPr>
            <a:xfrm>
              <a:off x="0" y="18033"/>
              <a:ext cx="28799" cy="17831"/>
            </a:xfrm>
            <a:prstGeom prst="rect">
              <a:avLst/>
            </a:prstGeom>
            <a:noFill/>
          </p:spPr>
        </p:pic>
        <p:pic>
          <p:nvPicPr>
            <p:cNvPr id="5" name="그림 7"/>
            <p:cNvPicPr/>
            <p:nvPr/>
          </p:nvPicPr>
          <p:blipFill rotWithShape="1">
            <a:blip r:embed="rId9"/>
            <a:srcRect r="1020"/>
            <a:stretch>
              <a:fillRect/>
            </a:stretch>
          </p:blipFill>
          <p:spPr>
            <a:xfrm>
              <a:off x="28800" y="0"/>
              <a:ext cx="28800" cy="18000"/>
            </a:xfrm>
            <a:prstGeom prst="rect">
              <a:avLst/>
            </a:prstGeom>
            <a:noFill/>
          </p:spPr>
        </p:pic>
        <p:pic>
          <p:nvPicPr>
            <p:cNvPr id="7" name="그림 8"/>
            <p:cNvPicPr/>
            <p:nvPr/>
          </p:nvPicPr>
          <p:blipFill rotWithShape="1">
            <a:blip r:embed="rId10"/>
            <a:srcRect/>
            <a:stretch>
              <a:fillRect/>
            </a:stretch>
          </p:blipFill>
          <p:spPr>
            <a:xfrm>
              <a:off x="57600" y="33"/>
              <a:ext cx="28800" cy="18000"/>
            </a:xfrm>
            <a:prstGeom prst="rect">
              <a:avLst/>
            </a:prstGeom>
            <a:noFill/>
          </p:spPr>
        </p:pic>
        <p:pic>
          <p:nvPicPr>
            <p:cNvPr id="12" name="그림 9"/>
            <p:cNvPicPr>
              <a:picLocks noChangeAspect="1"/>
            </p:cNvPicPr>
            <p:nvPr/>
          </p:nvPicPr>
          <p:blipFill rotWithShape="1">
            <a:blip r:embed="rId11"/>
            <a:srcRect r="4290"/>
            <a:stretch>
              <a:fillRect/>
            </a:stretch>
          </p:blipFill>
          <p:spPr>
            <a:xfrm>
              <a:off x="57595" y="18066"/>
              <a:ext cx="28798" cy="17723"/>
            </a:xfrm>
            <a:prstGeom prst="rect">
              <a:avLst/>
            </a:prstGeom>
            <a:noFill/>
          </p:spPr>
        </p:pic>
        <p:pic>
          <p:nvPicPr>
            <p:cNvPr id="20" name="그림 10"/>
            <p:cNvPicPr/>
            <p:nvPr/>
          </p:nvPicPr>
          <p:blipFill rotWithShape="1">
            <a:blip r:embed="rId12"/>
            <a:srcRect r="4070" b="-1070"/>
            <a:stretch>
              <a:fillRect/>
            </a:stretch>
          </p:blipFill>
          <p:spPr>
            <a:xfrm>
              <a:off x="86393" y="18066"/>
              <a:ext cx="28795" cy="18000"/>
            </a:xfrm>
            <a:prstGeom prst="rect">
              <a:avLst/>
            </a:prstGeom>
            <a:noFill/>
          </p:spPr>
        </p:pic>
        <p:pic>
          <p:nvPicPr>
            <p:cNvPr id="33" name="그림 11"/>
            <p:cNvPicPr/>
            <p:nvPr/>
          </p:nvPicPr>
          <p:blipFill rotWithShape="1">
            <a:blip r:embed="rId13"/>
            <a:srcRect r="1500"/>
            <a:stretch>
              <a:fillRect/>
            </a:stretch>
          </p:blipFill>
          <p:spPr>
            <a:xfrm>
              <a:off x="86400" y="33"/>
              <a:ext cx="28800" cy="18000"/>
            </a:xfrm>
            <a:prstGeom prst="rect">
              <a:avLst/>
            </a:prstGeom>
            <a:noFill/>
          </p:spPr>
        </p:pic>
        <p:pic>
          <p:nvPicPr>
            <p:cNvPr id="34" name="그림 12"/>
            <p:cNvPicPr/>
            <p:nvPr/>
          </p:nvPicPr>
          <p:blipFill rotWithShape="1">
            <a:blip r:embed="rId14"/>
            <a:srcRect l="1360" r="3350"/>
            <a:stretch>
              <a:fillRect/>
            </a:stretch>
          </p:blipFill>
          <p:spPr>
            <a:xfrm>
              <a:off x="0" y="33"/>
              <a:ext cx="28800" cy="18000"/>
            </a:xfrm>
            <a:prstGeom prst="rect">
              <a:avLst/>
            </a:prstGeom>
            <a:noFill/>
          </p:spPr>
        </p:pic>
        <p:pic>
          <p:nvPicPr>
            <p:cNvPr id="35" name="_x428258120" descr="EMB0002daa8281f"/>
            <p:cNvPicPr>
              <a:picLocks noChangeArrowheads="1"/>
            </p:cNvPicPr>
            <p:nvPr/>
          </p:nvPicPr>
          <p:blipFill rotWithShape="1">
            <a:blip r:embed="rId15"/>
            <a:srcRect l="7780" r="50"/>
            <a:stretch>
              <a:fillRect/>
            </a:stretch>
          </p:blipFill>
          <p:spPr>
            <a:xfrm>
              <a:off x="28795" y="17789"/>
              <a:ext cx="28803" cy="18000"/>
            </a:xfrm>
            <a:prstGeom prst="rect">
              <a:avLst/>
            </a:prstGeom>
            <a:noFill/>
          </p:spPr>
        </p:pic>
      </p:grpSp>
      <p:sp>
        <p:nvSpPr>
          <p:cNvPr id="100" name="TextBox 99"/>
          <p:cNvSpPr txBox="1"/>
          <p:nvPr/>
        </p:nvSpPr>
        <p:spPr>
          <a:xfrm>
            <a:off x="21774188" y="37461936"/>
            <a:ext cx="9787006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lvl="0">
              <a:defRPr/>
            </a:pPr>
            <a:r>
              <a:rPr lang="en-US" sz="2000" b="1"/>
              <a:t>Fig. 7 </a:t>
            </a:r>
            <a:r>
              <a:rPr lang="ko-KR" altLang="en-US" sz="2000" b="1"/>
              <a:t>제안기법과 기존 기법 성능 비교분석</a:t>
            </a:r>
            <a:r>
              <a:rPr lang="en-US" altLang="ko-KR" sz="2000" b="1"/>
              <a:t>2</a:t>
            </a:r>
            <a:endParaRPr lang="ko-KR" altLang="en-US" sz="2000"/>
          </a:p>
        </p:txBody>
      </p:sp>
      <p:pic>
        <p:nvPicPr>
          <p:cNvPr id="4239" name="_x455719016" descr="EMB0000774822c4"/>
          <p:cNvPicPr>
            <a:picLocks noChangeAspect="1" noChangeArrowheads="1"/>
          </p:cNvPicPr>
          <p:nvPr/>
        </p:nvPicPr>
        <p:blipFill rotWithShape="1">
          <a:blip r:embed="rId16"/>
          <a:srcRect/>
          <a:stretch>
            <a:fillRect/>
          </a:stretch>
        </p:blipFill>
        <p:spPr>
          <a:xfrm>
            <a:off x="3343185" y="27389178"/>
            <a:ext cx="5500726" cy="4492990"/>
          </a:xfrm>
          <a:prstGeom prst="rect">
            <a:avLst/>
          </a:prstGeom>
          <a:noFill/>
        </p:spPr>
      </p:pic>
      <p:pic>
        <p:nvPicPr>
          <p:cNvPr id="4241" name="_x455719976" descr="EMB0000774822c7"/>
          <p:cNvPicPr>
            <a:picLocks noChangeAspect="1" noChangeArrowheads="1"/>
          </p:cNvPicPr>
          <p:nvPr/>
        </p:nvPicPr>
        <p:blipFill rotWithShape="1">
          <a:blip r:embed="rId17"/>
          <a:srcRect t="5400" b="38720"/>
          <a:stretch>
            <a:fillRect/>
          </a:stretch>
        </p:blipFill>
        <p:spPr>
          <a:xfrm>
            <a:off x="985731" y="33604284"/>
            <a:ext cx="9668696" cy="2786082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2557367" y="32104086"/>
            <a:ext cx="671517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ko-KR" altLang="en-US" sz="2400" b="1">
                <a:latin typeface="+mn-ea"/>
              </a:rPr>
              <a:t>그림</a:t>
            </a:r>
            <a:r>
              <a:rPr lang="en-US" altLang="ko-KR" sz="2400" b="1">
                <a:latin typeface="+mn-ea"/>
              </a:rPr>
              <a:t>. 3 </a:t>
            </a:r>
            <a:r>
              <a:rPr lang="ko-KR" altLang="en-US" sz="2400" b="1">
                <a:latin typeface="+mn-ea"/>
              </a:rPr>
              <a:t>시스템 </a:t>
            </a:r>
            <a:r>
              <a:rPr lang="ko-KR" altLang="en-US" sz="2400" b="1"/>
              <a:t>구현 결과</a:t>
            </a:r>
            <a:r>
              <a:rPr lang="en-US" altLang="ko-KR" sz="2400" b="1"/>
              <a:t>1*</a:t>
            </a:r>
            <a:endParaRPr lang="ko-KR" altLang="en-US" sz="240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57367" y="36604680"/>
            <a:ext cx="671517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en-US" altLang="ko-KR" sz="2400" b="1">
                <a:latin typeface="+mn-ea"/>
              </a:rPr>
              <a:t>Fig. 4 </a:t>
            </a:r>
            <a:r>
              <a:rPr lang="ko-KR" altLang="en-US" sz="2400" b="1">
                <a:latin typeface="+mn-ea"/>
              </a:rPr>
              <a:t>시스템 구현 결과</a:t>
            </a:r>
            <a:r>
              <a:rPr lang="en-US" altLang="ko-KR" sz="2400" b="1">
                <a:latin typeface="+mn-ea"/>
              </a:rPr>
              <a:t>2</a:t>
            </a:r>
            <a:endParaRPr lang="ko-KR" altLang="en-US" sz="2400" b="1">
              <a:latin typeface="+mn-ea"/>
            </a:endParaRPr>
          </a:p>
        </p:txBody>
      </p:sp>
      <p:pic>
        <p:nvPicPr>
          <p:cNvPr id="4" name="Picture 147"/>
          <p:cNvPicPr>
            <a:picLocks noChangeAspect="1" noChangeArrowheads="1"/>
          </p:cNvPicPr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11415679" y="31175392"/>
            <a:ext cx="9572692" cy="4853008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85" name="TextBox 84"/>
          <p:cNvSpPr txBox="1"/>
          <p:nvPr/>
        </p:nvSpPr>
        <p:spPr>
          <a:xfrm>
            <a:off x="13487381" y="36176052"/>
            <a:ext cx="5214974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79999" tIns="179999" rIns="179999" bIns="179999" anchor="ctr">
            <a:noAutofit/>
          </a:bodyPr>
          <a:lstStyle/>
          <a:p>
            <a:pPr algn="ctr">
              <a:defRPr/>
            </a:pPr>
            <a:r>
              <a:rPr lang="en-US" altLang="ko-KR" sz="2400" b="1">
                <a:latin typeface="+mn-ea"/>
              </a:rPr>
              <a:t>Fig. 5 </a:t>
            </a:r>
            <a:r>
              <a:rPr lang="ko-KR" altLang="en-US" sz="2400" b="1">
                <a:latin typeface="+mn-ea"/>
              </a:rPr>
              <a:t>실험 환경 설정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6355152" y="82550"/>
            <a:ext cx="6189612" cy="923330"/>
            <a:chOff x="26355152" y="82550"/>
            <a:chExt cx="6189612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28223610" y="82550"/>
              <a:ext cx="432115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400" b="1" spc="-100">
                  <a:latin typeface="맑은 고딕"/>
                  <a:ea typeface="맑은 고딕"/>
                </a:rPr>
                <a:t> </a:t>
              </a:r>
              <a:r>
                <a:rPr lang="ko-KR" altLang="en-US" sz="4400" b="1" spc="-100">
                  <a:latin typeface="맑은 고딕"/>
                  <a:ea typeface="맑은 고딕"/>
                </a:rPr>
                <a:t>콜로키움 </a:t>
              </a:r>
              <a:r>
                <a:rPr lang="en-US" altLang="ko-KR" sz="4400" b="1" spc="-100">
                  <a:latin typeface="맑은 고딕"/>
                  <a:ea typeface="맑은 고딕"/>
                </a:rPr>
                <a:t>2024</a:t>
              </a:r>
              <a:r>
                <a:rPr lang="en-US" altLang="ko-KR" sz="4000" b="1" spc="-100">
                  <a:latin typeface="맑은 고딕"/>
                  <a:ea typeface="맑은 고딕"/>
                </a:rPr>
                <a:t> </a:t>
              </a:r>
              <a:endParaRPr lang="ko-KR" altLang="en-US" sz="4800" b="1" spc="-100">
                <a:latin typeface="맑은 고딕"/>
                <a:ea typeface="맑은 고딕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26355152" y="304791"/>
              <a:ext cx="2090122" cy="612224"/>
            </a:xfrm>
            <a:prstGeom prst="rect">
              <a:avLst/>
            </a:prstGeom>
          </p:spPr>
        </p:pic>
      </p:grpSp>
      <p:pic>
        <p:nvPicPr>
          <p:cNvPr id="22" name="Picture 4" descr="cbnu"/>
          <p:cNvPicPr>
            <a:picLocks noChangeAspect="1" noChangeArrowheads="1"/>
          </p:cNvPicPr>
          <p:nvPr/>
        </p:nvPicPr>
        <p:blipFill rotWithShape="1">
          <a:blip r:embed="rId20"/>
          <a:srcRect/>
          <a:stretch>
            <a:fillRect/>
          </a:stretch>
        </p:blipFill>
        <p:spPr>
          <a:xfrm>
            <a:off x="-15141841" y="-21261988"/>
            <a:ext cx="4454153" cy="1982860"/>
          </a:xfrm>
          <a:prstGeom prst="rect">
            <a:avLst/>
          </a:prstGeom>
          <a:noFill/>
        </p:spPr>
      </p:pic>
      <p:pic>
        <p:nvPicPr>
          <p:cNvPr id="1034" name="Picture 10" descr="NOVA APERIO 1951 충북대학교"/>
          <p:cNvPicPr>
            <a:picLocks noChangeAspect="1" noChangeArrowheads="1"/>
          </p:cNvPicPr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146279" y="50556"/>
            <a:ext cx="3704953" cy="10118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417</Words>
  <Application>Microsoft Office PowerPoint</Application>
  <PresentationFormat>사용자 지정</PresentationFormat>
  <Paragraphs>35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굴림</vt:lpstr>
      <vt:lpstr>맑은 고딕</vt:lpstr>
      <vt:lpstr>Arial</vt:lpstr>
      <vt:lpstr>Arial Black</vt:lpstr>
      <vt:lpstr>Office 테마</vt:lpstr>
      <vt:lpstr>Equation</vt:lpstr>
      <vt:lpstr>&lt;YOLO를 이용한 Image Sensor 불량 검출&gt; &lt;Detection of Image Sensor Defects using YOLO&gt;  최현동*   * 소속: 충북대학교, 산업인공지능연구센터 e-mail  :  ourdream@nate.com </vt:lpstr>
    </vt:vector>
  </TitlesOfParts>
  <Manager/>
  <Company>KETI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AEV 구동용 매입형 영구자석 동기전동기의 열 분포 해석</dc:title>
  <dc:creator>PSC</dc:creator>
  <cp:lastModifiedBy>최현동</cp:lastModifiedBy>
  <cp:revision>322</cp:revision>
  <dcterms:created xsi:type="dcterms:W3CDTF">2010-10-08T11:43:02Z</dcterms:created>
  <dcterms:modified xsi:type="dcterms:W3CDTF">2024-10-13T11:44:21Z</dcterms:modified>
  <cp:version/>
</cp:coreProperties>
</file>