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6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31" autoAdjust="0"/>
  </p:normalViewPr>
  <p:slideViewPr>
    <p:cSldViewPr snapToGrid="0">
      <p:cViewPr varScale="1">
        <p:scale>
          <a:sx n="80" d="100"/>
          <a:sy n="80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A3AF-611A-4CAD-A2D6-4DF7F2E893F1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113E-93B9-41A4-B018-8DA5CB41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6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9113E-93B9-41A4-B018-8DA5CB41C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9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9113E-93B9-41A4-B018-8DA5CB41C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1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95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1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4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5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3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A68A-91BD-415C-B8E7-B28ADC6C122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6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YOLO</a:t>
            </a:r>
            <a:r>
              <a:rPr lang="ko-KR" altLang="en-US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를 이용한 </a:t>
            </a:r>
            <a: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Image Sensor </a:t>
            </a:r>
            <a:r>
              <a:rPr lang="ko-KR" altLang="en-US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불량 검출</a:t>
            </a:r>
            <a: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Detection of Image </a:t>
            </a:r>
            <a:r>
              <a:rPr lang="en-US" altLang="ko-KR" sz="320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Sensor </a:t>
            </a:r>
            <a:r>
              <a:rPr lang="en-US" altLang="ko-KR" sz="3200" smtClean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Defects </a:t>
            </a:r>
            <a: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using YOLO</a:t>
            </a:r>
            <a:b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9672043" y="5998788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2024.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09. 30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7629633" y="5579876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최현동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(2023254009)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43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300755" y="755700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77931" y="1535240"/>
            <a:ext cx="3895805" cy="381458"/>
            <a:chOff x="430306" y="1408458"/>
            <a:chExt cx="3895805" cy="381458"/>
          </a:xfrm>
        </p:grpSpPr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성능평가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7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45054" y="1961816"/>
            <a:ext cx="9139575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분류성능을</a:t>
            </a:r>
            <a:r>
              <a:rPr lang="ko-KR" altLang="en-US" sz="1400" dirty="0">
                <a:latin typeface="+mn-ea"/>
              </a:rPr>
              <a:t> 측정하기 위해 정확도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정밀도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재현율</a:t>
            </a:r>
            <a:r>
              <a:rPr lang="en-US" altLang="ko-KR" sz="1400" dirty="0">
                <a:latin typeface="+mn-ea"/>
              </a:rPr>
              <a:t>, F1-score</a:t>
            </a:r>
            <a:r>
              <a:rPr lang="ko-KR" altLang="en-US" sz="1400" dirty="0">
                <a:latin typeface="+mn-ea"/>
              </a:rPr>
              <a:t>를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TP (true positive), FP (false positive), FN (false negative) </a:t>
            </a:r>
            <a:r>
              <a:rPr lang="ko-KR" altLang="en-US" sz="1400" dirty="0">
                <a:latin typeface="+mn-ea"/>
              </a:rPr>
              <a:t>및 </a:t>
            </a:r>
            <a:r>
              <a:rPr lang="en-US" altLang="ko-KR" sz="1400" dirty="0">
                <a:latin typeface="+mn-ea"/>
              </a:rPr>
              <a:t>TN (true negative)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04095" y="2844551"/>
            <a:ext cx="6969884" cy="2292934"/>
            <a:chOff x="1404095" y="2844550"/>
            <a:chExt cx="8588968" cy="30797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11D3AEE-5BC9-CFC7-0873-1F5423BAB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6964" y="2844550"/>
              <a:ext cx="2711798" cy="57792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1CB0CBC-2520-BED3-DB5E-ADFBA7FDE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6964" y="3683563"/>
              <a:ext cx="1867139" cy="99580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E2E8AF7-FDCF-1A57-E349-110B557AC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4095" y="4976214"/>
              <a:ext cx="2969641" cy="58681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EA72C67-5D91-3B24-21F5-4F456ACF3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359" y="2908295"/>
              <a:ext cx="5350704" cy="3015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77930" y="5367422"/>
            <a:ext cx="4670013" cy="381458"/>
            <a:chOff x="430306" y="1408458"/>
            <a:chExt cx="4670013" cy="381458"/>
          </a:xfrm>
        </p:grpSpPr>
        <p:sp>
          <p:nvSpPr>
            <p:cNvPr id="15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모델과 다른 모델의 비교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7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26206" y="5850493"/>
            <a:ext cx="5637978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YOLOv5</a:t>
            </a:r>
            <a:r>
              <a:rPr lang="ko-KR" altLang="en-US" sz="1400" dirty="0" smtClean="0">
                <a:latin typeface="+mn-ea"/>
              </a:rPr>
              <a:t>의 각 버전 별로 학습 및 결과 비교 예정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의 다른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버전</a:t>
            </a:r>
            <a:r>
              <a:rPr lang="en-US" altLang="ko-KR" sz="1400" dirty="0" smtClean="0">
                <a:latin typeface="+mn-ea"/>
              </a:rPr>
              <a:t>(ex. v8 </a:t>
            </a:r>
            <a:r>
              <a:rPr lang="ko-KR" altLang="en-US" sz="1400" dirty="0" smtClean="0">
                <a:latin typeface="+mn-ea"/>
              </a:rPr>
              <a:t>등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사용하여 학습 및 결과 비교 예정 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07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97668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95486"/>
              </p:ext>
            </p:extLst>
          </p:nvPr>
        </p:nvGraphicFramePr>
        <p:xfrm>
          <a:off x="758014" y="2135503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mAP@0.5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YOLOv5n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6" y="4247181"/>
            <a:ext cx="3375669" cy="2181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6" y="1879127"/>
            <a:ext cx="3231594" cy="2181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발전 방향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3" y="3133559"/>
            <a:ext cx="7127875" cy="32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65075"/>
              </p:ext>
            </p:extLst>
          </p:nvPr>
        </p:nvGraphicFramePr>
        <p:xfrm>
          <a:off x="746862" y="2213561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mAP@0.5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YOLOv5s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7" y="4368343"/>
            <a:ext cx="3231594" cy="21814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7" y="1879127"/>
            <a:ext cx="3231594" cy="2181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발전 방향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97668"/>
            <a:ext cx="4670013" cy="381458"/>
            <a:chOff x="430306" y="1408458"/>
            <a:chExt cx="4670013" cy="381458"/>
          </a:xfrm>
        </p:grpSpPr>
        <p:sp>
          <p:nvSpPr>
            <p:cNvPr id="13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5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1" y="3289675"/>
            <a:ext cx="7127875" cy="30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1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88414"/>
              </p:ext>
            </p:extLst>
          </p:nvPr>
        </p:nvGraphicFramePr>
        <p:xfrm>
          <a:off x="735711" y="2269317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mAP@0.5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8" y="1879128"/>
            <a:ext cx="3231594" cy="2181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8" y="4261380"/>
            <a:ext cx="3231594" cy="2181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발전 방향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97668"/>
            <a:ext cx="4670013" cy="381458"/>
            <a:chOff x="430306" y="1408458"/>
            <a:chExt cx="4670013" cy="381458"/>
          </a:xfrm>
        </p:grpSpPr>
        <p:sp>
          <p:nvSpPr>
            <p:cNvPr id="13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5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4" y="3211849"/>
            <a:ext cx="7105572" cy="31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3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63970"/>
              </p:ext>
            </p:extLst>
          </p:nvPr>
        </p:nvGraphicFramePr>
        <p:xfrm>
          <a:off x="848532" y="2171470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mAP@0.5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YOLOv8m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07" y="1805199"/>
            <a:ext cx="3213115" cy="22553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06" y="4213253"/>
            <a:ext cx="3213115" cy="2181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발전 방향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97668"/>
            <a:ext cx="4670013" cy="381458"/>
            <a:chOff x="430306" y="1408458"/>
            <a:chExt cx="4670013" cy="381458"/>
          </a:xfrm>
        </p:grpSpPr>
        <p:sp>
          <p:nvSpPr>
            <p:cNvPr id="13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5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3" y="3045989"/>
            <a:ext cx="7127874" cy="32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4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41313"/>
              </p:ext>
            </p:extLst>
          </p:nvPr>
        </p:nvGraphicFramePr>
        <p:xfrm>
          <a:off x="758014" y="2137339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mAP@0.5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YOLOv8s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8" y="1879127"/>
            <a:ext cx="3231594" cy="21814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8" y="4297474"/>
            <a:ext cx="3231594" cy="218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발전 방향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97668"/>
            <a:ext cx="4670013" cy="381458"/>
            <a:chOff x="430306" y="1408458"/>
            <a:chExt cx="4670013" cy="381458"/>
          </a:xfrm>
        </p:grpSpPr>
        <p:sp>
          <p:nvSpPr>
            <p:cNvPr id="1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3" y="3032185"/>
            <a:ext cx="7127875" cy="32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2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46535"/>
              </p:ext>
            </p:extLst>
          </p:nvPr>
        </p:nvGraphicFramePr>
        <p:xfrm>
          <a:off x="771233" y="2137339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mAP@0.5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YOLOv8s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발전 방향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97668"/>
            <a:ext cx="4670013" cy="381458"/>
            <a:chOff x="430306" y="1408458"/>
            <a:chExt cx="4670013" cy="381458"/>
          </a:xfrm>
        </p:grpSpPr>
        <p:sp>
          <p:nvSpPr>
            <p:cNvPr id="13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5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8" y="1879127"/>
            <a:ext cx="3231594" cy="218140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8" y="4213254"/>
            <a:ext cx="3231594" cy="21814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4" y="2969827"/>
            <a:ext cx="7141094" cy="35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7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발전 방향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853627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 및 발전 방향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1047528" y="2371562"/>
            <a:ext cx="92659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학습 시 </a:t>
            </a:r>
            <a:r>
              <a:rPr lang="en-US" altLang="ko-KR" sz="1400" dirty="0" smtClean="0">
                <a:latin typeface="+mn-ea"/>
              </a:rPr>
              <a:t>Image Size </a:t>
            </a:r>
            <a:r>
              <a:rPr lang="ko-KR" altLang="en-US" sz="1400" dirty="0" smtClean="0">
                <a:latin typeface="+mn-ea"/>
              </a:rPr>
              <a:t>및 </a:t>
            </a:r>
            <a:r>
              <a:rPr lang="en-US" altLang="ko-KR" sz="1400" dirty="0" smtClean="0">
                <a:latin typeface="+mn-ea"/>
              </a:rPr>
              <a:t>Batch Size</a:t>
            </a:r>
            <a:r>
              <a:rPr lang="ko-KR" altLang="en-US" sz="1400" dirty="0" smtClean="0">
                <a:latin typeface="+mn-ea"/>
              </a:rPr>
              <a:t>에 따라</a:t>
            </a:r>
            <a:r>
              <a:rPr lang="en-US" altLang="ko-KR" sz="1400" dirty="0" smtClean="0">
                <a:latin typeface="+mn-ea"/>
              </a:rPr>
              <a:t> CUDA out of Memory </a:t>
            </a:r>
            <a:r>
              <a:rPr lang="ko-KR" altLang="en-US" sz="1400" dirty="0" smtClean="0">
                <a:latin typeface="+mn-ea"/>
              </a:rPr>
              <a:t>발생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-&gt; </a:t>
            </a:r>
            <a:r>
              <a:rPr lang="ko-KR" altLang="en-US" sz="1400" dirty="0" smtClean="0">
                <a:latin typeface="+mn-ea"/>
              </a:rPr>
              <a:t>해결방안 모색 후 적용 예정 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10bit, 12bit Image</a:t>
            </a:r>
            <a:r>
              <a:rPr lang="ko-KR" altLang="en-US" sz="1400" dirty="0" smtClean="0">
                <a:latin typeface="+mn-ea"/>
              </a:rPr>
              <a:t>를 </a:t>
            </a:r>
            <a:r>
              <a:rPr lang="en-US" altLang="ko-KR" sz="1400" dirty="0" smtClean="0">
                <a:latin typeface="+mn-ea"/>
              </a:rPr>
              <a:t>8Bit Image</a:t>
            </a:r>
            <a:r>
              <a:rPr lang="ko-KR" altLang="en-US" sz="1400" dirty="0" smtClean="0">
                <a:latin typeface="+mn-ea"/>
              </a:rPr>
              <a:t>로 변환 시 </a:t>
            </a:r>
            <a:r>
              <a:rPr lang="en-US" altLang="ko-KR" sz="1400" dirty="0" smtClean="0">
                <a:latin typeface="+mn-ea"/>
              </a:rPr>
              <a:t>Data </a:t>
            </a:r>
            <a:r>
              <a:rPr lang="ko-KR" altLang="en-US" sz="1400" dirty="0" smtClean="0">
                <a:latin typeface="+mn-ea"/>
              </a:rPr>
              <a:t>손실로 인해 검출 성능 저하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추측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원본 이미지의 사이즈와 학습 시 모델에 적용되는 이미지 사이즈 불일치로 인한 검출 성능 저하 추측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-&gt; </a:t>
            </a:r>
            <a:r>
              <a:rPr lang="ko-KR" altLang="en-US" sz="1400" dirty="0" smtClean="0">
                <a:latin typeface="+mn-ea"/>
              </a:rPr>
              <a:t>원본 이미지 사이즈 변경 및 </a:t>
            </a:r>
            <a:r>
              <a:rPr lang="en-US" altLang="ko-KR" sz="1400" dirty="0" smtClean="0">
                <a:latin typeface="+mn-ea"/>
              </a:rPr>
              <a:t>Labeling </a:t>
            </a:r>
            <a:r>
              <a:rPr lang="ko-KR" altLang="en-US" sz="1400" dirty="0" smtClean="0">
                <a:latin typeface="+mn-ea"/>
              </a:rPr>
              <a:t>다시 하여 진행 예정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다른 </a:t>
            </a:r>
            <a:r>
              <a:rPr lang="ko-KR" altLang="en-US" sz="1400" dirty="0" err="1" smtClean="0">
                <a:latin typeface="+mn-ea"/>
              </a:rPr>
              <a:t>딥러닝</a:t>
            </a:r>
            <a:r>
              <a:rPr lang="ko-KR" altLang="en-US" sz="1400" dirty="0" smtClean="0">
                <a:latin typeface="+mn-ea"/>
              </a:rPr>
              <a:t> 모델을 이용한 불량 검출 진행하여 성능 비교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32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770037" y="3678104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770037" y="2483888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597299" y="1810150"/>
            <a:ext cx="3358612" cy="32316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및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발전방향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342578" y="591147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38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512628" y="811456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latin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590553"/>
            <a:ext cx="5009989" cy="381458"/>
            <a:chOff x="430306" y="1408458"/>
            <a:chExt cx="5009989" cy="381458"/>
          </a:xfrm>
        </p:grpSpPr>
        <p:sp>
          <p:nvSpPr>
            <p:cNvPr id="6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및 필요성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8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902769" y="1936447"/>
            <a:ext cx="88039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머신비전시장의</a:t>
            </a:r>
            <a:r>
              <a:rPr lang="ko-KR" altLang="en-US" sz="1400" dirty="0" smtClean="0">
                <a:latin typeface="+mn-ea"/>
              </a:rPr>
              <a:t> 규모는 매년 매우 빠르게 성장 하고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고품질 </a:t>
            </a:r>
            <a:r>
              <a:rPr lang="ko-KR" altLang="en-US" sz="1400" dirty="0" err="1" smtClean="0">
                <a:latin typeface="+mn-ea"/>
              </a:rPr>
              <a:t>머신비전</a:t>
            </a:r>
            <a:r>
              <a:rPr lang="ko-KR" altLang="en-US" sz="1400" dirty="0" smtClean="0">
                <a:latin typeface="+mn-ea"/>
              </a:rPr>
              <a:t> 카메라를 생산 하기 위해서는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불량을 제조 단계에서 검출을 해야함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불량은 수</a:t>
            </a:r>
            <a:r>
              <a:rPr lang="en-US" altLang="ko-KR" sz="1400" dirty="0" smtClean="0">
                <a:latin typeface="+mn-ea"/>
              </a:rPr>
              <a:t> um</a:t>
            </a:r>
            <a:r>
              <a:rPr lang="ko-KR" altLang="en-US" sz="1400" dirty="0" smtClean="0">
                <a:latin typeface="+mn-ea"/>
              </a:rPr>
              <a:t>의 크기의 매우 작은 </a:t>
            </a:r>
            <a:r>
              <a:rPr lang="ko-KR" altLang="en-US" sz="1400" dirty="0" err="1" smtClean="0">
                <a:latin typeface="+mn-ea"/>
              </a:rPr>
              <a:t>불량임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숙련된 검사자 검사 및 검출을 하여도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시간이 매우 오래 걸림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검사자에</a:t>
            </a:r>
            <a:r>
              <a:rPr lang="ko-KR" altLang="en-US" sz="1400" dirty="0" smtClean="0">
                <a:latin typeface="+mn-ea"/>
              </a:rPr>
              <a:t> 따라 불량이 검출이 되지 않을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 </a:t>
            </a:r>
            <a:r>
              <a:rPr lang="ko-KR" altLang="en-US" sz="1400" dirty="0" smtClean="0">
                <a:latin typeface="+mn-ea"/>
              </a:rPr>
              <a:t>불량 검출은 카메라 제조 공정에서 매우 중요한 공정 임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E35B06B-58AE-E510-26C8-630B8EC8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0" t="13895" r="1478" b="4766"/>
          <a:stretch/>
        </p:blipFill>
        <p:spPr>
          <a:xfrm>
            <a:off x="6042988" y="4001334"/>
            <a:ext cx="3791118" cy="23230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2B5ADEA-2D63-9399-E061-FC26A8D9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315" b="2355"/>
          <a:stretch/>
        </p:blipFill>
        <p:spPr>
          <a:xfrm>
            <a:off x="1304362" y="4001334"/>
            <a:ext cx="3791118" cy="23230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E23609-562A-9612-3D3F-9C6AC044594F}"/>
              </a:ext>
            </a:extLst>
          </p:cNvPr>
          <p:cNvSpPr txBox="1"/>
          <p:nvPr/>
        </p:nvSpPr>
        <p:spPr>
          <a:xfrm>
            <a:off x="1758566" y="6411552"/>
            <a:ext cx="288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+mn-ea"/>
              </a:rPr>
              <a:t>&lt;</a:t>
            </a:r>
            <a:r>
              <a:rPr lang="ko-KR" altLang="en-US" sz="1400" b="1">
                <a:latin typeface="+mn-ea"/>
              </a:rPr>
              <a:t>국내 머신비전시장 매출 규모</a:t>
            </a:r>
            <a:r>
              <a:rPr lang="en-US" altLang="ko-KR" sz="1400" b="1">
                <a:latin typeface="+mn-ea"/>
              </a:rPr>
              <a:t>&gt;</a:t>
            </a:r>
            <a:endParaRPr lang="ko-KR" altLang="en-US" sz="1400" b="1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381F31-EDFF-3304-85D4-338326C9BA35}"/>
              </a:ext>
            </a:extLst>
          </p:cNvPr>
          <p:cNvSpPr txBox="1"/>
          <p:nvPr/>
        </p:nvSpPr>
        <p:spPr>
          <a:xfrm>
            <a:off x="6497193" y="6411552"/>
            <a:ext cx="288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+mn-ea"/>
              </a:rPr>
              <a:t>&lt;</a:t>
            </a:r>
            <a:r>
              <a:rPr lang="ko-KR" altLang="en-US" sz="1400" b="1">
                <a:latin typeface="+mn-ea"/>
              </a:rPr>
              <a:t>해외 머신비전시장 매출 규모</a:t>
            </a:r>
            <a:r>
              <a:rPr lang="en-US" altLang="ko-KR" sz="1400" b="1">
                <a:latin typeface="+mn-ea"/>
              </a:rPr>
              <a:t>&gt;</a:t>
            </a:r>
            <a:endParaRPr lang="ko-KR" altLang="en-US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35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401116" y="733398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기술의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01116" y="1832204"/>
            <a:ext cx="3895805" cy="381458"/>
            <a:chOff x="430306" y="1408458"/>
            <a:chExt cx="3895805" cy="381458"/>
          </a:xfrm>
        </p:grpSpPr>
        <p:sp>
          <p:nvSpPr>
            <p:cNvPr id="6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기술의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한계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8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28822" y="2258367"/>
            <a:ext cx="6122111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숙련된 </a:t>
            </a:r>
            <a:r>
              <a:rPr lang="ko-KR" altLang="en-US" dirty="0" smtClean="0"/>
              <a:t>검사자가 육안으로 검사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육안으로 검사를 하기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검사자에</a:t>
            </a:r>
            <a:r>
              <a:rPr lang="ko-KR" altLang="en-US" dirty="0" smtClean="0"/>
              <a:t> 따라 판단 기준이 다름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 </a:t>
            </a:r>
            <a:r>
              <a:rPr lang="ko-KR" altLang="en-US" dirty="0"/>
              <a:t>기반 </a:t>
            </a:r>
            <a:r>
              <a:rPr lang="ko-KR" altLang="en-US" dirty="0" smtClean="0"/>
              <a:t>검출 시스템이 없음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2A708A-189E-C57B-AEE6-95FFB0C1CF4B}"/>
              </a:ext>
            </a:extLst>
          </p:cNvPr>
          <p:cNvGrpSpPr/>
          <p:nvPr/>
        </p:nvGrpSpPr>
        <p:grpSpPr>
          <a:xfrm>
            <a:off x="401116" y="3791323"/>
            <a:ext cx="4792681" cy="381458"/>
            <a:chOff x="430306" y="1408458"/>
            <a:chExt cx="4792681" cy="381458"/>
          </a:xfrm>
        </p:grpSpPr>
        <p:sp>
          <p:nvSpPr>
            <p:cNvPr id="12" name="TextBox 36">
              <a:extLst>
                <a:ext uri="{FF2B5EF4-FFF2-40B4-BE49-F238E27FC236}">
                  <a16:creationId xmlns:a16="http://schemas.microsoft.com/office/drawing/2014/main" id="{EF9F5453-038F-8CF3-1C13-FCD8C4D382EC}"/>
                </a:ext>
              </a:extLst>
            </p:cNvPr>
            <p:cNvSpPr txBox="1"/>
            <p:nvPr/>
          </p:nvSpPr>
          <p:spPr>
            <a:xfrm>
              <a:off x="1304364" y="1443791"/>
              <a:ext cx="391862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현황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F2FC8B-5E79-4C44-2660-B6301E66BF09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8">
                <a:extLst>
                  <a:ext uri="{FF2B5EF4-FFF2-40B4-BE49-F238E27FC236}">
                    <a16:creationId xmlns:a16="http://schemas.microsoft.com/office/drawing/2014/main" id="{10E43428-0FFF-0535-8088-14251DFD97FA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0208E8-4062-189B-3BFC-46C30206105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37071"/>
              </p:ext>
            </p:extLst>
          </p:nvPr>
        </p:nvGraphicFramePr>
        <p:xfrm>
          <a:off x="1131099" y="4475686"/>
          <a:ext cx="71278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8">
                  <a:extLst>
                    <a:ext uri="{9D8B030D-6E8A-4147-A177-3AD203B41FA5}">
                      <a16:colId xmlns:a16="http://schemas.microsoft.com/office/drawing/2014/main" val="1275525411"/>
                    </a:ext>
                  </a:extLst>
                </a:gridCol>
                <a:gridCol w="3563938">
                  <a:extLst>
                    <a:ext uri="{9D8B030D-6E8A-4147-A177-3AD203B41FA5}">
                      <a16:colId xmlns:a16="http://schemas.microsoft.com/office/drawing/2014/main" val="109362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육안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(25M, 5120 x 5120 </a:t>
                      </a:r>
                      <a:r>
                        <a:rPr lang="ko-KR" altLang="en-US" dirty="0" smtClean="0"/>
                        <a:t>기준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검출율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검사자 마다 다름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17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356512" y="711096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356512" y="1586878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0FB18A-DCBA-BCB0-91AD-0BAC90EEC0AE}"/>
              </a:ext>
            </a:extLst>
          </p:cNvPr>
          <p:cNvSpPr txBox="1"/>
          <p:nvPr/>
        </p:nvSpPr>
        <p:spPr>
          <a:xfrm>
            <a:off x="804913" y="1998869"/>
            <a:ext cx="5173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 smtClean="0">
                <a:latin typeface="+mn-ea"/>
              </a:rPr>
              <a:t>종의 </a:t>
            </a:r>
            <a:r>
              <a:rPr lang="en-US" altLang="ko-KR" sz="1400" dirty="0" smtClean="0">
                <a:latin typeface="+mn-ea"/>
              </a:rPr>
              <a:t>Image Sensor </a:t>
            </a:r>
            <a:r>
              <a:rPr lang="ko-KR" altLang="en-US" sz="1400" dirty="0" smtClean="0">
                <a:latin typeface="+mn-ea"/>
              </a:rPr>
              <a:t>불량의 </a:t>
            </a:r>
            <a:r>
              <a:rPr lang="ko-KR" altLang="en-US" sz="1400" dirty="0">
                <a:latin typeface="+mn-ea"/>
              </a:rPr>
              <a:t>정확한 </a:t>
            </a:r>
            <a:r>
              <a:rPr lang="ko-KR" altLang="en-US" sz="1400" dirty="0" smtClean="0">
                <a:latin typeface="+mn-ea"/>
              </a:rPr>
              <a:t>검출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4" y="2535737"/>
            <a:ext cx="1440000" cy="116715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417271" y="3767211"/>
            <a:ext cx="7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Stain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87" y="2535737"/>
            <a:ext cx="1440000" cy="117523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753169" y="3800410"/>
            <a:ext cx="138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Defect Pixel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903" y="2535737"/>
            <a:ext cx="1440000" cy="116715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210507" y="3800410"/>
            <a:ext cx="18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Particle / Scratch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586" y="2543146"/>
            <a:ext cx="1438030" cy="114548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735601" y="3800410"/>
            <a:ext cx="20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etc</a:t>
            </a:r>
            <a:r>
              <a:rPr lang="en-US" altLang="ko-KR" sz="1400" dirty="0" smtClean="0"/>
              <a:t>(Band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Noise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8883" y="2543146"/>
            <a:ext cx="1438030" cy="114548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804913" y="4225983"/>
            <a:ext cx="9038064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딥러닝</a:t>
            </a:r>
            <a:r>
              <a:rPr lang="ko-KR" altLang="en-US" sz="1400" dirty="0" smtClean="0">
                <a:latin typeface="+mn-ea"/>
              </a:rPr>
              <a:t> 기반의 </a:t>
            </a: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모델을 </a:t>
            </a:r>
            <a:r>
              <a:rPr lang="ko-KR" altLang="en-US" sz="1400" dirty="0" smtClean="0">
                <a:latin typeface="+mn-ea"/>
              </a:rPr>
              <a:t>카메라 제조 공정 </a:t>
            </a:r>
            <a:r>
              <a:rPr lang="ko-KR" altLang="en-US" sz="1400" dirty="0">
                <a:latin typeface="+mn-ea"/>
              </a:rPr>
              <a:t>적용을 위한 </a:t>
            </a:r>
            <a:r>
              <a:rPr lang="en-US" altLang="ko-KR" sz="1400" dirty="0" smtClean="0">
                <a:latin typeface="+mn-ea"/>
              </a:rPr>
              <a:t>C++ or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C# </a:t>
            </a:r>
            <a:r>
              <a:rPr lang="ko-KR" altLang="en-US" sz="1400" dirty="0" smtClean="0">
                <a:latin typeface="+mn-ea"/>
              </a:rPr>
              <a:t>으로 </a:t>
            </a:r>
            <a:r>
              <a:rPr lang="ko-KR" altLang="en-US" sz="1400" dirty="0">
                <a:latin typeface="+mn-ea"/>
              </a:rPr>
              <a:t>실시간 분류 시스템 개발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314702" y="4769275"/>
            <a:ext cx="3895805" cy="381458"/>
            <a:chOff x="430306" y="1408458"/>
            <a:chExt cx="3895805" cy="381458"/>
          </a:xfrm>
        </p:grpSpPr>
        <p:sp>
          <p:nvSpPr>
            <p:cNvPr id="72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74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787166" y="5189185"/>
            <a:ext cx="491008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보다 정확하고 빠른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불량 </a:t>
            </a:r>
            <a:r>
              <a:rPr lang="ko-KR" altLang="en-US" sz="1400" dirty="0" smtClean="0">
                <a:latin typeface="+mn-ea"/>
              </a:rPr>
              <a:t>분류 및 검출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딥러닝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en-US" altLang="ko-KR" sz="1400" dirty="0" smtClean="0">
                <a:latin typeface="+mn-ea"/>
              </a:rPr>
              <a:t>YOLO </a:t>
            </a:r>
            <a:r>
              <a:rPr lang="ko-KR" altLang="en-US" sz="1400" dirty="0" smtClean="0">
                <a:latin typeface="+mn-ea"/>
              </a:rPr>
              <a:t>모델을 통해 제조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공정 시간 단축 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제조공정 시간 단축으로 인한 생산성 향상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460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423418" y="722247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</a:t>
            </a: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23418" y="1754145"/>
            <a:ext cx="4272323" cy="381458"/>
            <a:chOff x="430306" y="1408458"/>
            <a:chExt cx="427232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39826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이미지센서에서 </a:t>
              </a:r>
              <a:r>
                <a:rPr lang="ko-KR" altLang="en-US" sz="1800" b="1" dirty="0" err="1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불량화소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895881" y="2156676"/>
            <a:ext cx="949521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CMOS </a:t>
            </a:r>
            <a:r>
              <a:rPr lang="ko-KR" altLang="en-US" sz="1400" dirty="0" smtClean="0">
                <a:latin typeface="+mn-ea"/>
              </a:rPr>
              <a:t>이미지 센서에서의 효율적인 </a:t>
            </a:r>
            <a:r>
              <a:rPr lang="ko-KR" altLang="en-US" sz="1400" dirty="0" err="1" smtClean="0">
                <a:latin typeface="+mn-ea"/>
              </a:rPr>
              <a:t>불량화소</a:t>
            </a:r>
            <a:r>
              <a:rPr lang="ko-KR" altLang="en-US" sz="1400" dirty="0" smtClean="0">
                <a:latin typeface="+mn-ea"/>
              </a:rPr>
              <a:t> 검출을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위한 알고리</a:t>
            </a:r>
            <a:r>
              <a:rPr lang="ko-KR" altLang="en-US" sz="1400" dirty="0">
                <a:latin typeface="+mn-ea"/>
              </a:rPr>
              <a:t>즘</a:t>
            </a:r>
            <a:r>
              <a:rPr lang="ko-KR" altLang="en-US" sz="1400" dirty="0" smtClean="0">
                <a:latin typeface="+mn-ea"/>
              </a:rPr>
              <a:t> 및 하드웨어 설계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안지훈 등 </a:t>
            </a:r>
            <a:r>
              <a:rPr lang="en-US" altLang="ko-KR" sz="1400" dirty="0" smtClean="0">
                <a:latin typeface="+mn-ea"/>
              </a:rPr>
              <a:t>(2007)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단일 화면내에서는 </a:t>
            </a:r>
            <a:r>
              <a:rPr lang="ko-KR" altLang="en-US" sz="1400" dirty="0" err="1" smtClean="0">
                <a:latin typeface="+mn-ea"/>
              </a:rPr>
              <a:t>경계영역을</a:t>
            </a:r>
            <a:r>
              <a:rPr lang="ko-KR" altLang="en-US" sz="1400" dirty="0" smtClean="0">
                <a:latin typeface="+mn-ea"/>
              </a:rPr>
              <a:t> 고려하여 검출하고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여러프레임에 걸친 확인 과정을 거치되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화면 전환 여부를 확인 하여 화면 전환이 일어날때마다 </a:t>
            </a:r>
            <a:r>
              <a:rPr lang="ko-KR" altLang="en-US" sz="1400" dirty="0" err="1" smtClean="0">
                <a:latin typeface="+mn-ea"/>
              </a:rPr>
              <a:t>화소의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불량화소</a:t>
            </a:r>
            <a:r>
              <a:rPr lang="ko-KR" altLang="en-US" sz="1400" dirty="0" smtClean="0">
                <a:latin typeface="+mn-ea"/>
              </a:rPr>
              <a:t> 여부를 판단하고 확인 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모바일 카메라 화질 개성을 위한 실시간 불량 </a:t>
            </a:r>
            <a:r>
              <a:rPr lang="ko-KR" altLang="en-US" sz="1400" dirty="0" err="1" smtClean="0">
                <a:latin typeface="+mn-ea"/>
              </a:rPr>
              <a:t>화소</a:t>
            </a:r>
            <a:r>
              <a:rPr lang="ko-KR" altLang="en-US" sz="1400" dirty="0" smtClean="0">
                <a:latin typeface="+mn-ea"/>
              </a:rPr>
              <a:t> 검출 및 보정 시스템의 설계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송진근</a:t>
            </a:r>
            <a:r>
              <a:rPr lang="ko-KR" altLang="en-US" sz="1400" dirty="0" smtClean="0">
                <a:latin typeface="+mn-ea"/>
              </a:rPr>
              <a:t> 등 </a:t>
            </a:r>
            <a:r>
              <a:rPr lang="en-US" altLang="ko-KR" sz="1400" dirty="0" smtClean="0">
                <a:latin typeface="+mn-ea"/>
              </a:rPr>
              <a:t>(2007)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학 </a:t>
            </a:r>
            <a:r>
              <a:rPr lang="ko-KR" altLang="en-US" sz="1400" dirty="0" err="1" smtClean="0">
                <a:latin typeface="+mn-ea"/>
              </a:rPr>
              <a:t>핏셀과</a:t>
            </a:r>
            <a:r>
              <a:rPr lang="ko-KR" altLang="en-US" sz="1400" dirty="0" smtClean="0">
                <a:latin typeface="+mn-ea"/>
              </a:rPr>
              <a:t> 콜드 픽셀로 분류하여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라인 </a:t>
            </a:r>
            <a:r>
              <a:rPr lang="ko-KR" altLang="en-US" sz="1400" dirty="0" err="1" smtClean="0">
                <a:latin typeface="+mn-ea"/>
              </a:rPr>
              <a:t>검출방법과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5x5 </a:t>
            </a:r>
            <a:r>
              <a:rPr lang="ko-KR" altLang="en-US" sz="1400" dirty="0" smtClean="0">
                <a:latin typeface="+mn-ea"/>
              </a:rPr>
              <a:t>창 검출 방법을 순차적으로 처리하여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불량 </a:t>
            </a:r>
            <a:r>
              <a:rPr lang="ko-KR" altLang="en-US" sz="1400" dirty="0" err="1" smtClean="0">
                <a:latin typeface="+mn-ea"/>
              </a:rPr>
              <a:t>화소의</a:t>
            </a:r>
            <a:r>
              <a:rPr lang="ko-KR" altLang="en-US" sz="1400" dirty="0" smtClean="0">
                <a:latin typeface="+mn-ea"/>
              </a:rPr>
              <a:t> 특성에 따라 검출 및 보정하는 방법을 제안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라인 검출 알고리즘은 수평 </a:t>
            </a:r>
            <a:r>
              <a:rPr lang="ko-KR" altLang="en-US" sz="1400" dirty="0" err="1" smtClean="0">
                <a:latin typeface="+mn-ea"/>
              </a:rPr>
              <a:t>저주차</a:t>
            </a:r>
            <a:r>
              <a:rPr lang="ko-KR" altLang="en-US" sz="1400" dirty="0" smtClean="0">
                <a:latin typeface="+mn-ea"/>
              </a:rPr>
              <a:t> 영역의 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검출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5x5 </a:t>
            </a:r>
            <a:r>
              <a:rPr lang="ko-KR" altLang="en-US" sz="1400" dirty="0" smtClean="0">
                <a:latin typeface="+mn-ea"/>
              </a:rPr>
              <a:t>창 검출 알고리즘은 수직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대각 저주파 영역과 고주파 영역에 대한 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검출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37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334209" y="68879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2" y="3167918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장치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3" y="1532538"/>
            <a:ext cx="5009989" cy="381458"/>
            <a:chOff x="430306" y="1408458"/>
            <a:chExt cx="5009989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대상 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5" y="3594494"/>
            <a:ext cx="494122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테스트 데이터 수집을 위한 </a:t>
            </a:r>
            <a:r>
              <a:rPr lang="en-US" altLang="ko-KR" dirty="0" smtClean="0"/>
              <a:t>Software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ko-KR" altLang="en-US" dirty="0"/>
              <a:t>대량의</a:t>
            </a:r>
            <a:r>
              <a:rPr lang="en-US" altLang="ko-KR" dirty="0"/>
              <a:t> </a:t>
            </a:r>
            <a:r>
              <a:rPr lang="ko-KR" altLang="en-US" dirty="0"/>
              <a:t>이미지 테스트 데이터 수집 가능</a:t>
            </a:r>
            <a:endParaRPr lang="en-US" altLang="ko-KR" dirty="0"/>
          </a:p>
          <a:p>
            <a:pPr lvl="1"/>
            <a:r>
              <a:rPr lang="ko-KR" altLang="en-US" dirty="0"/>
              <a:t>실제 분류 환경과 유사한 테스트 데이터 </a:t>
            </a:r>
            <a:r>
              <a:rPr lang="ko-KR" altLang="en-US" dirty="0" smtClean="0"/>
              <a:t>확보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7" y="1968136"/>
            <a:ext cx="5775424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-&gt; </a:t>
            </a:r>
            <a:r>
              <a:rPr lang="ko-KR" altLang="en-US" sz="1400" dirty="0" err="1" smtClean="0">
                <a:latin typeface="+mn-ea"/>
              </a:rPr>
              <a:t>머신비전</a:t>
            </a:r>
            <a:r>
              <a:rPr lang="ko-KR" altLang="en-US" sz="1400" dirty="0" smtClean="0">
                <a:latin typeface="+mn-ea"/>
              </a:rPr>
              <a:t> 카메라 제조 공정 중 </a:t>
            </a:r>
            <a:r>
              <a:rPr lang="ko-KR" altLang="en-US" sz="1400" dirty="0" err="1" smtClean="0">
                <a:latin typeface="+mn-ea"/>
              </a:rPr>
              <a:t>반조립</a:t>
            </a:r>
            <a:r>
              <a:rPr lang="ko-KR" altLang="en-US" sz="1400" dirty="0" smtClean="0">
                <a:latin typeface="+mn-ea"/>
              </a:rPr>
              <a:t> 상태에서 영상 획득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71762" y="1242563"/>
            <a:ext cx="3514016" cy="361512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60285" y="5303520"/>
            <a:ext cx="1896424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카메라 조립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22722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획득 조건 </a:t>
            </a:r>
            <a:r>
              <a:rPr lang="en-US" altLang="ko-KR" dirty="0" smtClean="0"/>
              <a:t>Setting(</a:t>
            </a:r>
            <a:r>
              <a:rPr lang="ko-KR" altLang="en-US" dirty="0" smtClean="0"/>
              <a:t>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노출시간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92433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</a:t>
            </a:r>
            <a:r>
              <a:rPr lang="ko-KR" altLang="en-US" dirty="0" smtClean="0"/>
              <a:t>에서 카메라 연결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953011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획득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6" idx="3"/>
            <a:endCxn id="18" idx="1"/>
          </p:cNvCxnSpPr>
          <p:nvPr/>
        </p:nvCxnSpPr>
        <p:spPr>
          <a:xfrm>
            <a:off x="3056709" y="5819503"/>
            <a:ext cx="435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17" idx="1"/>
          </p:cNvCxnSpPr>
          <p:nvPr/>
        </p:nvCxnSpPr>
        <p:spPr>
          <a:xfrm>
            <a:off x="5392691" y="5819503"/>
            <a:ext cx="330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  <a:endCxn id="19" idx="1"/>
          </p:cNvCxnSpPr>
          <p:nvPr/>
        </p:nvCxnSpPr>
        <p:spPr>
          <a:xfrm>
            <a:off x="7622980" y="5819503"/>
            <a:ext cx="330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9" idx="3"/>
            <a:endCxn id="16" idx="1"/>
          </p:cNvCxnSpPr>
          <p:nvPr/>
        </p:nvCxnSpPr>
        <p:spPr>
          <a:xfrm flipH="1">
            <a:off x="1160285" y="5819503"/>
            <a:ext cx="8692984" cy="12700"/>
          </a:xfrm>
          <a:prstGeom prst="bentConnector5">
            <a:avLst>
              <a:gd name="adj1" fmla="val -2630"/>
              <a:gd name="adj2" fmla="val 5862858"/>
              <a:gd name="adj3" fmla="val 102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67301" y="744549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374550" y="1798750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데이터셋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41673" y="2225326"/>
            <a:ext cx="5229051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카메라 제조공정에서 </a:t>
            </a:r>
            <a:r>
              <a:rPr lang="en-US" altLang="ko-KR" sz="1400" dirty="0" smtClean="0">
                <a:latin typeface="+mn-ea"/>
              </a:rPr>
              <a:t>212</a:t>
            </a:r>
            <a:r>
              <a:rPr lang="ko-KR" altLang="en-US" sz="1400" dirty="0" smtClean="0">
                <a:latin typeface="+mn-ea"/>
              </a:rPr>
              <a:t>개 이미지 </a:t>
            </a:r>
            <a:r>
              <a:rPr lang="ko-KR" altLang="en-US" sz="1400" dirty="0">
                <a:latin typeface="+mn-ea"/>
              </a:rPr>
              <a:t>수집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해상도 </a:t>
            </a:r>
            <a:r>
              <a:rPr lang="en-US" altLang="ko-KR" sz="1400" dirty="0" smtClean="0">
                <a:latin typeface="+mn-ea"/>
              </a:rPr>
              <a:t>: 10M, 18M, 25M, 50M </a:t>
            </a:r>
            <a:r>
              <a:rPr lang="ko-KR" altLang="en-US" sz="1400" dirty="0" smtClean="0">
                <a:latin typeface="+mn-ea"/>
              </a:rPr>
              <a:t>등 다양한 해상도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90612" y="3321310"/>
            <a:ext cx="5449442" cy="1190148"/>
            <a:chOff x="4685327" y="2699664"/>
            <a:chExt cx="5449442" cy="1190148"/>
          </a:xfrm>
        </p:grpSpPr>
        <p:sp>
          <p:nvSpPr>
            <p:cNvPr id="10" name="사각형: 둥근 모서리 6">
              <a:extLst>
                <a:ext uri="{FF2B5EF4-FFF2-40B4-BE49-F238E27FC236}">
                  <a16:creationId xmlns:a16="http://schemas.microsoft.com/office/drawing/2014/main" id="{32A9DEAA-703E-AE3E-797E-831293556A85}"/>
                </a:ext>
              </a:extLst>
            </p:cNvPr>
            <p:cNvSpPr/>
            <p:nvPr/>
          </p:nvSpPr>
          <p:spPr>
            <a:xfrm>
              <a:off x="4685327" y="3396387"/>
              <a:ext cx="1138715" cy="47278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etc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81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(38.20%)</a:t>
              </a:r>
              <a:endParaRPr lang="ko-KR" altLang="en-US" sz="1000" dirty="0"/>
            </a:p>
          </p:txBody>
        </p:sp>
        <p:sp>
          <p:nvSpPr>
            <p:cNvPr id="11" name="사각형: 둥근 모서리 7">
              <a:extLst>
                <a:ext uri="{FF2B5EF4-FFF2-40B4-BE49-F238E27FC236}">
                  <a16:creationId xmlns:a16="http://schemas.microsoft.com/office/drawing/2014/main" id="{516BD77D-FE9C-B9A4-EFCC-1D05BFC61DA8}"/>
                </a:ext>
              </a:extLst>
            </p:cNvPr>
            <p:cNvSpPr/>
            <p:nvPr/>
          </p:nvSpPr>
          <p:spPr>
            <a:xfrm>
              <a:off x="6258332" y="3400259"/>
              <a:ext cx="1138715" cy="4843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Particle / Scratch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6 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(2.83%)</a:t>
              </a:r>
              <a:endParaRPr lang="ko-KR" altLang="en-US" sz="1000" dirty="0"/>
            </a:p>
          </p:txBody>
        </p:sp>
        <p:sp>
          <p:nvSpPr>
            <p:cNvPr id="12" name="사각형: 둥근 모서리 12">
              <a:extLst>
                <a:ext uri="{FF2B5EF4-FFF2-40B4-BE49-F238E27FC236}">
                  <a16:creationId xmlns:a16="http://schemas.microsoft.com/office/drawing/2014/main" id="{02B294BF-F6DC-7656-3ED2-D988893D9D06}"/>
                </a:ext>
              </a:extLst>
            </p:cNvPr>
            <p:cNvSpPr/>
            <p:nvPr/>
          </p:nvSpPr>
          <p:spPr>
            <a:xfrm>
              <a:off x="7605498" y="3390345"/>
              <a:ext cx="1138715" cy="48037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DP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55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 </a:t>
              </a:r>
              <a:r>
                <a:rPr lang="en-US" altLang="ko-KR" sz="1000" dirty="0" smtClean="0"/>
                <a:t>(25.94%)</a:t>
              </a:r>
              <a:endParaRPr lang="ko-KR" altLang="en-US" sz="1000" dirty="0"/>
            </a:p>
          </p:txBody>
        </p:sp>
        <p:cxnSp>
          <p:nvCxnSpPr>
            <p:cNvPr id="13" name="연결선: 꺾임 29">
              <a:extLst>
                <a:ext uri="{FF2B5EF4-FFF2-40B4-BE49-F238E27FC236}">
                  <a16:creationId xmlns:a16="http://schemas.microsoft.com/office/drawing/2014/main" id="{76FAFEB8-5741-0F2D-CA51-0572FE9D7DB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5400000" flipH="1" flipV="1">
              <a:off x="6251374" y="2031410"/>
              <a:ext cx="368288" cy="23616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31">
              <a:extLst>
                <a:ext uri="{FF2B5EF4-FFF2-40B4-BE49-F238E27FC236}">
                  <a16:creationId xmlns:a16="http://schemas.microsoft.com/office/drawing/2014/main" id="{EE224943-91F3-0F08-2D93-E54EE9027B70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16200000" flipV="1">
              <a:off x="8407406" y="2237045"/>
              <a:ext cx="366953" cy="194906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2">
              <a:extLst>
                <a:ext uri="{FF2B5EF4-FFF2-40B4-BE49-F238E27FC236}">
                  <a16:creationId xmlns:a16="http://schemas.microsoft.com/office/drawing/2014/main" id="{02B294BF-F6DC-7656-3ED2-D988893D9D06}"/>
                </a:ext>
              </a:extLst>
            </p:cNvPr>
            <p:cNvSpPr/>
            <p:nvPr/>
          </p:nvSpPr>
          <p:spPr>
            <a:xfrm>
              <a:off x="8996054" y="3395052"/>
              <a:ext cx="1138715" cy="4947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Stain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70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 </a:t>
              </a:r>
              <a:r>
                <a:rPr lang="en-US" altLang="ko-KR" sz="1000" dirty="0" smtClean="0"/>
                <a:t>(33.01%)</a:t>
              </a:r>
              <a:endParaRPr lang="ko-KR" altLang="en-US" sz="1000" dirty="0"/>
            </a:p>
          </p:txBody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F595DDD7-D7FA-4E4C-42D2-E7D0B7E9D75C}"/>
                </a:ext>
              </a:extLst>
            </p:cNvPr>
            <p:cNvSpPr/>
            <p:nvPr/>
          </p:nvSpPr>
          <p:spPr>
            <a:xfrm>
              <a:off x="7057845" y="2699664"/>
              <a:ext cx="1117011" cy="32456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Total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212(100%)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80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300755" y="755700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4" y="1713914"/>
            <a:ext cx="6037401" cy="381458"/>
            <a:chOff x="430306" y="1408458"/>
            <a:chExt cx="5243445" cy="381458"/>
          </a:xfrm>
        </p:grpSpPr>
        <p:sp>
          <p:nvSpPr>
            <p:cNvPr id="15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436938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You Only Look Once v5 / v8 (YOLOv5 / v8)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7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3" y="3467374"/>
            <a:ext cx="5009989" cy="381458"/>
            <a:chOff x="430306" y="1408458"/>
            <a:chExt cx="5009989" cy="381458"/>
          </a:xfrm>
        </p:grpSpPr>
        <p:sp>
          <p:nvSpPr>
            <p:cNvPr id="20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 환경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2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7" y="2140490"/>
            <a:ext cx="722766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 smtClean="0"/>
              <a:t>높은 프레임 속도로 실시간 객체 탐지 가능</a:t>
            </a:r>
            <a:endParaRPr lang="en-US" altLang="ko-KR" dirty="0" smtClean="0"/>
          </a:p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기반으로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직관적인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예제가 많이 있음</a:t>
            </a:r>
            <a:endParaRPr lang="en-US" altLang="ko-KR" dirty="0"/>
          </a:p>
          <a:p>
            <a:r>
              <a:rPr lang="ko-KR" altLang="en-US" dirty="0" smtClean="0"/>
              <a:t>속도와 정확도에 따라 작은 모델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큰 모델 까지 제공</a:t>
            </a:r>
            <a:endParaRPr lang="en-US" altLang="ko-KR" dirty="0" smtClean="0"/>
          </a:p>
          <a:p>
            <a:r>
              <a:rPr lang="ko-KR" altLang="en-US" dirty="0" smtClean="0"/>
              <a:t>사전 훈련된 모델을 제공 하여</a:t>
            </a:r>
            <a:r>
              <a:rPr lang="en-US" altLang="ko-KR" dirty="0"/>
              <a:t> </a:t>
            </a:r>
            <a:r>
              <a:rPr lang="ko-KR" altLang="en-US" dirty="0" err="1" smtClean="0"/>
              <a:t>전이학습</a:t>
            </a:r>
            <a:r>
              <a:rPr lang="ko-KR" altLang="en-US" dirty="0" smtClean="0"/>
              <a:t> 용이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적은 양의 데이터로 모델 학습 가능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7" y="3936281"/>
            <a:ext cx="6020729" cy="181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컴퓨터 </a:t>
            </a:r>
            <a:r>
              <a:rPr lang="ko-KR" altLang="en-US" sz="1400" dirty="0">
                <a:latin typeface="+mn-ea"/>
              </a:rPr>
              <a:t>사양 </a:t>
            </a:r>
            <a:r>
              <a:rPr lang="en-US" altLang="ko-KR" sz="1400" dirty="0">
                <a:latin typeface="+mn-ea"/>
              </a:rPr>
              <a:t>(H/W)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CPU : 11th Gen Intel(R) Core(TM) i5-11400H @ 2.70GHz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RAM : </a:t>
            </a:r>
            <a:r>
              <a:rPr lang="en-US" altLang="ko-KR" sz="1400" dirty="0" smtClean="0">
                <a:latin typeface="+mn-ea"/>
              </a:rPr>
              <a:t>16GB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GPU : NVIDIA GeForce RTX 3060 Laptop </a:t>
            </a:r>
            <a:r>
              <a:rPr lang="en-US" altLang="ko-KR" sz="1400" dirty="0" smtClean="0">
                <a:latin typeface="+mn-ea"/>
              </a:rPr>
              <a:t>GPU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 AI Framework (S/W)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atin typeface="+mn-ea"/>
              </a:rPr>
              <a:t>Pytorch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350</TotalTime>
  <Words>886</Words>
  <Application>Microsoft Office PowerPoint</Application>
  <PresentationFormat>와이드스크린</PresentationFormat>
  <Paragraphs>208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Tw Cen MT</vt:lpstr>
      <vt:lpstr>Wingdings</vt:lpstr>
      <vt:lpstr>Wingdings 3</vt:lpstr>
      <vt:lpstr>New_Simple01</vt:lpstr>
      <vt:lpstr>YOLO를 이용한 Image Sensor 불량 검출 Detection of Image Sensor Defects using YOLO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YOLO를 이용한 Image Sensor 불량 검출 Detection of Image Sensor defects using YOLO </dc:title>
  <dc:creator>최현동</dc:creator>
  <cp:lastModifiedBy>최현동</cp:lastModifiedBy>
  <cp:revision>39</cp:revision>
  <dcterms:created xsi:type="dcterms:W3CDTF">2024-09-23T07:07:00Z</dcterms:created>
  <dcterms:modified xsi:type="dcterms:W3CDTF">2024-09-30T23:29:41Z</dcterms:modified>
</cp:coreProperties>
</file>