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300" r:id="rId5"/>
    <p:sldId id="302" r:id="rId6"/>
    <p:sldId id="304" r:id="rId7"/>
    <p:sldId id="314" r:id="rId8"/>
    <p:sldId id="315" r:id="rId9"/>
    <p:sldId id="316" r:id="rId10"/>
    <p:sldId id="313" r:id="rId11"/>
    <p:sldId id="317" r:id="rId12"/>
    <p:sldId id="318" r:id="rId13"/>
    <p:sldId id="323" r:id="rId14"/>
    <p:sldId id="305" r:id="rId15"/>
    <p:sldId id="303" r:id="rId16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BE5D6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6" autoAdjust="0"/>
    <p:restoredTop sz="96224" autoAdjust="0"/>
  </p:normalViewPr>
  <p:slideViewPr>
    <p:cSldViewPr snapToGrid="0" showGuides="1">
      <p:cViewPr varScale="1">
        <p:scale>
          <a:sx n="82" d="100"/>
          <a:sy n="82" d="100"/>
        </p:scale>
        <p:origin x="642" y="84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4670A-C086-4EFE-B9A5-EA1DDAEA46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9E00EF4-6344-DC57-1504-D936CB031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B442C0-9EF9-0DF5-EB95-9814FEAB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1D9CFB1-9860-F11E-C39D-6838DA4C1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  <p:sldLayoutId id="2147483685" r:id="rId3"/>
  </p:sldLayoutIdLst>
  <p:hf sldNum="0"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 </a:t>
            </a:r>
            <a:r>
              <a:rPr lang="en-US" altLang="ko-KR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08. 07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443398" y="-698394"/>
            <a:ext cx="1725414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3955286"/>
            <a:ext cx="8312763" cy="6767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480847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90540" y="2371171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4373" y="2447668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14585" y="3137507"/>
            <a:ext cx="7862641" cy="6463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YOLO</a:t>
            </a:r>
            <a:r>
              <a:rPr lang="ko-KR" altLang="en-US" sz="24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sz="24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Sensor </a:t>
            </a:r>
            <a:r>
              <a:rPr lang="ko-KR" altLang="en-US" sz="24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 검출</a:t>
            </a:r>
            <a:endParaRPr lang="en-US" altLang="ko-KR" sz="24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8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Detection of Image Sensor defects using YOLO</a:t>
            </a:r>
            <a:endParaRPr lang="en-US" altLang="ko-KR" sz="18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최현동</a:t>
            </a:r>
            <a:r>
              <a:rPr lang="en-US" altLang="ko-KR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(2023254009)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4670013" cy="381458"/>
            <a:chOff x="430306" y="1408458"/>
            <a:chExt cx="4670013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모델과 다른 모델의 비교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78581" y="1891529"/>
            <a:ext cx="9139575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YOLOv5</a:t>
            </a:r>
            <a:r>
              <a:rPr lang="ko-KR" altLang="en-US" sz="1400" dirty="0" smtClean="0">
                <a:latin typeface="+mn-ea"/>
              </a:rPr>
              <a:t>의 각 버전 별로 학습 및 결과 비교 예정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의 다른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버전</a:t>
            </a:r>
            <a:r>
              <a:rPr lang="en-US" altLang="ko-KR" sz="1400" dirty="0" smtClean="0">
                <a:latin typeface="+mn-ea"/>
              </a:rPr>
              <a:t>(ex. v8 </a:t>
            </a:r>
            <a:r>
              <a:rPr lang="ko-KR" altLang="en-US" sz="1400" dirty="0" smtClean="0">
                <a:latin typeface="+mn-ea"/>
              </a:rPr>
              <a:t>등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사용하여 학습 및 결과 비교 예정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67323-4D48-2379-6F85-14A1EDEE81D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10</a:t>
            </a:fld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90" y="2683913"/>
            <a:ext cx="708758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5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34117"/>
              </p:ext>
            </p:extLst>
          </p:nvPr>
        </p:nvGraphicFramePr>
        <p:xfrm>
          <a:off x="3119120" y="3629922"/>
          <a:ext cx="7250065" cy="2366137"/>
        </p:xfrm>
        <a:graphic>
          <a:graphicData uri="http://schemas.openxmlformats.org/drawingml/2006/table">
            <a:tbl>
              <a:tblPr/>
              <a:tblGrid>
                <a:gridCol w="613285">
                  <a:extLst>
                    <a:ext uri="{9D8B030D-6E8A-4147-A177-3AD203B41FA5}">
                      <a16:colId xmlns:a16="http://schemas.microsoft.com/office/drawing/2014/main" val="368725022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4244230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933874112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66597441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862654904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4139504598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441746076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15147137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425440887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083718529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186911550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2328395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92956552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9348956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449636439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2928"/>
                  </a:ext>
                </a:extLst>
              </a:tr>
              <a:tr h="285246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중간 발표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서론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실험결과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논문 및 발표자료 완성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2194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692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60223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479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1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8822" y="3070948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추진 일정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55287" y="148258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현황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3907"/>
              </p:ext>
            </p:extLst>
          </p:nvPr>
        </p:nvGraphicFramePr>
        <p:xfrm>
          <a:off x="744265" y="3629922"/>
          <a:ext cx="2263096" cy="2366137"/>
        </p:xfrm>
        <a:graphic>
          <a:graphicData uri="http://schemas.openxmlformats.org/drawingml/2006/table">
            <a:tbl>
              <a:tblPr/>
              <a:tblGrid>
                <a:gridCol w="2263096">
                  <a:extLst>
                    <a:ext uri="{9D8B030D-6E8A-4147-A177-3AD203B41FA5}">
                      <a16:colId xmlns:a16="http://schemas.microsoft.com/office/drawing/2014/main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진행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1146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82774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72354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및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4945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63487"/>
                  </a:ext>
                </a:extLst>
              </a:tr>
            </a:tbl>
          </a:graphicData>
        </a:graphic>
      </p:graphicFrame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187C805E-68F8-7EDB-7276-A4DA5AECDAFA}"/>
              </a:ext>
            </a:extLst>
          </p:cNvPr>
          <p:cNvSpPr/>
          <p:nvPr/>
        </p:nvSpPr>
        <p:spPr>
          <a:xfrm>
            <a:off x="4330476" y="3468735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094E0190-243B-6F5A-2D33-227A930DE756}"/>
              </a:ext>
            </a:extLst>
          </p:cNvPr>
          <p:cNvSpPr/>
          <p:nvPr/>
        </p:nvSpPr>
        <p:spPr>
          <a:xfrm>
            <a:off x="6986136" y="345096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33F50721-F437-4967-CAF3-8D28793DC8F7}"/>
              </a:ext>
            </a:extLst>
          </p:cNvPr>
          <p:cNvSpPr/>
          <p:nvPr/>
        </p:nvSpPr>
        <p:spPr>
          <a:xfrm>
            <a:off x="10032947" y="3468735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(테두리 및 강조선) 6">
            <a:extLst>
              <a:ext uri="{FF2B5EF4-FFF2-40B4-BE49-F238E27FC236}">
                <a16:creationId xmlns:a16="http://schemas.microsoft.com/office/drawing/2014/main" id="{5793305D-C8AD-1B5F-D785-3486B6F965C6}"/>
              </a:ext>
            </a:extLst>
          </p:cNvPr>
          <p:cNvSpPr/>
          <p:nvPr/>
        </p:nvSpPr>
        <p:spPr>
          <a:xfrm flipH="1">
            <a:off x="6000750" y="3051654"/>
            <a:ext cx="3440311" cy="327539"/>
          </a:xfrm>
          <a:prstGeom prst="accentBorderCallout2">
            <a:avLst>
              <a:gd name="adj1" fmla="val 45550"/>
              <a:gd name="adj2" fmla="val -2285"/>
              <a:gd name="adj3" fmla="val 45550"/>
              <a:gd name="adj4" fmla="val -13643"/>
              <a:gd name="adj5" fmla="val 126742"/>
              <a:gd name="adj6" fmla="val -197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학위청구 논문심사 일정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예정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):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12/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초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~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중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65D3D-B2BB-3BD8-A1A9-70B5F1EE0EF9}"/>
              </a:ext>
            </a:extLst>
          </p:cNvPr>
          <p:cNvSpPr txBox="1"/>
          <p:nvPr/>
        </p:nvSpPr>
        <p:spPr>
          <a:xfrm>
            <a:off x="921448" y="1932978"/>
            <a:ext cx="9139575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하계방학 중에 </a:t>
            </a:r>
            <a:r>
              <a:rPr lang="en-US" altLang="ko-KR" sz="1400" dirty="0" smtClean="0">
                <a:latin typeface="+mn-ea"/>
              </a:rPr>
              <a:t>Image Sensor </a:t>
            </a:r>
            <a:r>
              <a:rPr lang="ko-KR" altLang="en-US" sz="1400" dirty="0" smtClean="0">
                <a:latin typeface="+mn-ea"/>
              </a:rPr>
              <a:t>불량 이미지에서</a:t>
            </a:r>
            <a:r>
              <a:rPr lang="en-US" altLang="ko-KR" sz="1400" dirty="0" smtClean="0">
                <a:latin typeface="+mn-ea"/>
              </a:rPr>
              <a:t> Annotation </a:t>
            </a:r>
            <a:r>
              <a:rPr lang="ko-KR" altLang="en-US" sz="1400" dirty="0" smtClean="0">
                <a:latin typeface="+mn-ea"/>
              </a:rPr>
              <a:t>진행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데이터 추가 수집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3119120" y="4437017"/>
            <a:ext cx="619760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1C68F5-61A4-3584-1CCB-1AEEE3E79EC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11</a:t>
            </a:fld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3738880" y="4711337"/>
            <a:ext cx="860445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3738880" y="4998720"/>
            <a:ext cx="860445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4618892" y="5286103"/>
            <a:ext cx="1285519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8150130" y="5821679"/>
            <a:ext cx="2247853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5904411" y="5560422"/>
            <a:ext cx="2247853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2914121"/>
            <a:ext cx="3358612" cy="36338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및 데이터셋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en-US" altLang="ko-KR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37305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및 필요성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902769" y="1783199"/>
            <a:ext cx="880393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고품질 </a:t>
            </a:r>
            <a:r>
              <a:rPr lang="ko-KR" altLang="en-US" sz="1400" dirty="0" err="1" smtClean="0">
                <a:latin typeface="+mn-ea"/>
              </a:rPr>
              <a:t>머신비전</a:t>
            </a:r>
            <a:r>
              <a:rPr lang="ko-KR" altLang="en-US" sz="1400" dirty="0" smtClean="0">
                <a:latin typeface="+mn-ea"/>
              </a:rPr>
              <a:t> 카메라를 생산 하기 위해서는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의 불량을 제조 단계에서 검출을 해야함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의 불량은 수</a:t>
            </a:r>
            <a:r>
              <a:rPr lang="en-US" altLang="ko-KR" sz="1400" dirty="0" smtClean="0">
                <a:latin typeface="+mn-ea"/>
              </a:rPr>
              <a:t> um</a:t>
            </a:r>
            <a:r>
              <a:rPr lang="ko-KR" altLang="en-US" sz="1400" dirty="0" smtClean="0">
                <a:latin typeface="+mn-ea"/>
              </a:rPr>
              <a:t>의 크기의 매우 작은 </a:t>
            </a:r>
            <a:r>
              <a:rPr lang="ko-KR" altLang="en-US" sz="1400" dirty="0" err="1" smtClean="0">
                <a:latin typeface="+mn-ea"/>
              </a:rPr>
              <a:t>불량임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숙련된 검사자 검사 및 검출을 하여도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시간이 매우 오래 걸림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검사자에</a:t>
            </a:r>
            <a:r>
              <a:rPr lang="ko-KR" altLang="en-US" sz="1400" dirty="0" smtClean="0">
                <a:latin typeface="+mn-ea"/>
              </a:rPr>
              <a:t> 따라 불량이 검출이 되지 않을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 </a:t>
            </a:r>
            <a:r>
              <a:rPr lang="ko-KR" altLang="en-US" sz="1400" dirty="0" smtClean="0">
                <a:latin typeface="+mn-ea"/>
              </a:rPr>
              <a:t>불량 검출은 카메라 제조 공정에서 매우 중요한 공정 임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698916-0E04-125B-8AF3-5CC39452317C}"/>
              </a:ext>
            </a:extLst>
          </p:cNvPr>
          <p:cNvGrpSpPr/>
          <p:nvPr/>
        </p:nvGrpSpPr>
        <p:grpSpPr>
          <a:xfrm>
            <a:off x="430304" y="4104029"/>
            <a:ext cx="5009989" cy="381458"/>
            <a:chOff x="430306" y="1408458"/>
            <a:chExt cx="5009989" cy="381458"/>
          </a:xfrm>
        </p:grpSpPr>
        <p:sp>
          <p:nvSpPr>
            <p:cNvPr id="18" name="TextBox 36">
              <a:extLst>
                <a:ext uri="{FF2B5EF4-FFF2-40B4-BE49-F238E27FC236}">
                  <a16:creationId xmlns:a16="http://schemas.microsoft.com/office/drawing/2014/main" id="{7BCEEFB0-BBFF-379E-7657-FA0104E1617A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정의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EC5092-6A80-5FAA-5381-0810EB12A34C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7" name="사각형: 둥근 위쪽 모서리 24">
                <a:extLst>
                  <a:ext uri="{FF2B5EF4-FFF2-40B4-BE49-F238E27FC236}">
                    <a16:creationId xmlns:a16="http://schemas.microsoft.com/office/drawing/2014/main" id="{BA31A22F-9942-7D3D-930A-9CB4FAED98AF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B648C4-1F19-CB32-A5AA-B01731BCFE64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E0FB18A-DCBA-BCB0-91AD-0BAC90EEC0AE}"/>
              </a:ext>
            </a:extLst>
          </p:cNvPr>
          <p:cNvSpPr txBox="1"/>
          <p:nvPr/>
        </p:nvSpPr>
        <p:spPr>
          <a:xfrm>
            <a:off x="902769" y="4563862"/>
            <a:ext cx="5173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 smtClean="0">
                <a:latin typeface="+mn-ea"/>
              </a:rPr>
              <a:t>종의 </a:t>
            </a:r>
            <a:r>
              <a:rPr lang="en-US" altLang="ko-KR" sz="1400" dirty="0" smtClean="0">
                <a:latin typeface="+mn-ea"/>
              </a:rPr>
              <a:t>Image Sensor </a:t>
            </a:r>
            <a:r>
              <a:rPr lang="ko-KR" altLang="en-US" sz="1400" dirty="0" smtClean="0">
                <a:latin typeface="+mn-ea"/>
              </a:rPr>
              <a:t>불량의 </a:t>
            </a:r>
            <a:r>
              <a:rPr lang="ko-KR" altLang="en-US" sz="1400" dirty="0">
                <a:latin typeface="+mn-ea"/>
              </a:rPr>
              <a:t>정확한 분류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5D3ACB-BB5A-B5AC-2B31-9AD40AD15332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3</a:t>
            </a:fld>
            <a:endParaRPr lang="ko-KR" altLang="en-US" sz="12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00" y="5100730"/>
            <a:ext cx="1440000" cy="1167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15127" y="6332204"/>
            <a:ext cx="7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Stain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43" y="5100730"/>
            <a:ext cx="1440000" cy="117523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851026" y="6365403"/>
            <a:ext cx="12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Defect Pixel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59" y="5100730"/>
            <a:ext cx="1440000" cy="116715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08363" y="6365403"/>
            <a:ext cx="18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Particle / Scratch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442" y="5108139"/>
            <a:ext cx="1438030" cy="114548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324666" y="6360307"/>
            <a:ext cx="7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etc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739" y="5108139"/>
            <a:ext cx="1438030" cy="11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122111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/>
              <a:t>숙련된 </a:t>
            </a:r>
            <a:r>
              <a:rPr lang="ko-KR" altLang="en-US" dirty="0" smtClean="0"/>
              <a:t>검사자가 육안으로 검사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육안으로 검사를 하기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검사자에</a:t>
            </a:r>
            <a:r>
              <a:rPr lang="ko-KR" altLang="en-US" dirty="0" smtClean="0"/>
              <a:t> 따라 판단 기준이 다름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 </a:t>
            </a:r>
            <a:r>
              <a:rPr lang="ko-KR" altLang="en-US" dirty="0"/>
              <a:t>기반 </a:t>
            </a:r>
            <a:r>
              <a:rPr lang="ko-KR" altLang="en-US" dirty="0" smtClean="0"/>
              <a:t>검출 시스템이 없음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2A708A-189E-C57B-AEE6-95FFB0C1CF4B}"/>
              </a:ext>
            </a:extLst>
          </p:cNvPr>
          <p:cNvGrpSpPr/>
          <p:nvPr/>
        </p:nvGrpSpPr>
        <p:grpSpPr>
          <a:xfrm>
            <a:off x="430306" y="3367577"/>
            <a:ext cx="4792681" cy="381458"/>
            <a:chOff x="430306" y="1408458"/>
            <a:chExt cx="4792681" cy="381458"/>
          </a:xfrm>
        </p:grpSpPr>
        <p:sp>
          <p:nvSpPr>
            <p:cNvPr id="3" name="TextBox 36">
              <a:extLst>
                <a:ext uri="{FF2B5EF4-FFF2-40B4-BE49-F238E27FC236}">
                  <a16:creationId xmlns:a16="http://schemas.microsoft.com/office/drawing/2014/main" id="{EF9F5453-038F-8CF3-1C13-FCD8C4D382EC}"/>
                </a:ext>
              </a:extLst>
            </p:cNvPr>
            <p:cNvSpPr txBox="1"/>
            <p:nvPr/>
          </p:nvSpPr>
          <p:spPr>
            <a:xfrm>
              <a:off x="1304364" y="1443791"/>
              <a:ext cx="391862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현황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F2FC8B-5E79-4C44-2660-B6301E66BF09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10E43428-0FFF-0535-8088-14251DFD97FA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0208E8-4062-189B-3BFC-46C30206105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A64EBB-CF70-5E79-CFED-D304A4025EB8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4</a:t>
            </a:fld>
            <a:endParaRPr lang="ko-KR" altLang="en-US" sz="12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986"/>
              </p:ext>
            </p:extLst>
          </p:nvPr>
        </p:nvGraphicFramePr>
        <p:xfrm>
          <a:off x="1160289" y="4051940"/>
          <a:ext cx="7127876" cy="157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8">
                  <a:extLst>
                    <a:ext uri="{9D8B030D-6E8A-4147-A177-3AD203B41FA5}">
                      <a16:colId xmlns:a16="http://schemas.microsoft.com/office/drawing/2014/main" val="1275525411"/>
                    </a:ext>
                  </a:extLst>
                </a:gridCol>
                <a:gridCol w="3563938">
                  <a:extLst>
                    <a:ext uri="{9D8B030D-6E8A-4147-A177-3AD203B41FA5}">
                      <a16:colId xmlns:a16="http://schemas.microsoft.com/office/drawing/2014/main" val="109362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육안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검사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분</a:t>
                      </a:r>
                      <a:r>
                        <a:rPr lang="en-US" altLang="ko-KR" dirty="0" smtClean="0"/>
                        <a:t>(25M, 5120 x 5120 </a:t>
                      </a:r>
                      <a:r>
                        <a:rPr lang="ko-KR" altLang="en-US" dirty="0" smtClean="0"/>
                        <a:t>기준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검출율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검사자 마다 다름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0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6" y="4091639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02770" y="1810989"/>
            <a:ext cx="903806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YOLO</a:t>
            </a:r>
            <a:r>
              <a:rPr lang="ko-KR" altLang="en-US" sz="1400" dirty="0" smtClean="0"/>
              <a:t>을 </a:t>
            </a:r>
            <a:r>
              <a:rPr lang="ko-KR" altLang="en-US" sz="1400" dirty="0" smtClean="0">
                <a:latin typeface="+mn-ea"/>
              </a:rPr>
              <a:t>이용한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ko-KR" altLang="en-US" sz="1400" dirty="0">
                <a:latin typeface="+mn-ea"/>
              </a:rPr>
              <a:t>불량 </a:t>
            </a:r>
            <a:r>
              <a:rPr lang="ko-KR" altLang="en-US" sz="1400" dirty="0" smtClean="0">
                <a:latin typeface="+mn-ea"/>
              </a:rPr>
              <a:t>분류 및 검출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영상획득장치 구성 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데이터 수집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딥러닝</a:t>
            </a:r>
            <a:r>
              <a:rPr lang="ko-KR" altLang="en-US" sz="1400" dirty="0" smtClean="0">
                <a:latin typeface="+mn-ea"/>
              </a:rPr>
              <a:t> 기반의 </a:t>
            </a: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모델을 </a:t>
            </a:r>
            <a:r>
              <a:rPr lang="ko-KR" altLang="en-US" sz="1400" dirty="0" smtClean="0">
                <a:latin typeface="+mn-ea"/>
              </a:rPr>
              <a:t>카메라 제조 공정 </a:t>
            </a:r>
            <a:r>
              <a:rPr lang="ko-KR" altLang="en-US" sz="1400" dirty="0">
                <a:latin typeface="+mn-ea"/>
              </a:rPr>
              <a:t>적용을 위한 </a:t>
            </a:r>
            <a:r>
              <a:rPr lang="en-US" altLang="ko-KR" sz="1400" dirty="0" smtClean="0">
                <a:latin typeface="+mn-ea"/>
              </a:rPr>
              <a:t>C++ or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C# </a:t>
            </a:r>
            <a:r>
              <a:rPr lang="ko-KR" altLang="en-US" sz="1400" dirty="0" smtClean="0">
                <a:latin typeface="+mn-ea"/>
              </a:rPr>
              <a:t>으로 </a:t>
            </a:r>
            <a:r>
              <a:rPr lang="ko-KR" altLang="en-US" sz="1400" dirty="0">
                <a:latin typeface="+mn-ea"/>
              </a:rPr>
              <a:t>실시간 분류 시스템 개발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902770" y="4511549"/>
            <a:ext cx="926593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보다 정확하고 빠른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불량 </a:t>
            </a:r>
            <a:r>
              <a:rPr lang="ko-KR" altLang="en-US" sz="1400" dirty="0" smtClean="0">
                <a:latin typeface="+mn-ea"/>
              </a:rPr>
              <a:t>분류 및 검출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딥러닝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en-US" altLang="ko-KR" sz="1400" dirty="0" smtClean="0">
                <a:latin typeface="+mn-ea"/>
              </a:rPr>
              <a:t>YOLO </a:t>
            </a:r>
            <a:r>
              <a:rPr lang="ko-KR" altLang="en-US" sz="1400" dirty="0" smtClean="0">
                <a:latin typeface="+mn-ea"/>
              </a:rPr>
              <a:t>모델을 통해 제조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공정 시간 단축 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제조공정 시간 단축으로 인한 생산성 향상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2D752-4171-7B7F-06A0-44C70479610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5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555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4272323" cy="381458"/>
            <a:chOff x="430306" y="1408458"/>
            <a:chExt cx="4272323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39826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이미지센서에서 </a:t>
              </a:r>
              <a:r>
                <a:rPr lang="ko-KR" altLang="en-US" sz="1800" b="1" dirty="0" err="1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불량화소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02769" y="1810989"/>
            <a:ext cx="949521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CMOS </a:t>
            </a:r>
            <a:r>
              <a:rPr lang="ko-KR" altLang="en-US" sz="1400" dirty="0" smtClean="0">
                <a:latin typeface="+mn-ea"/>
              </a:rPr>
              <a:t>이미지 센서에서의 효율적인 </a:t>
            </a:r>
            <a:r>
              <a:rPr lang="ko-KR" altLang="en-US" sz="1400" dirty="0" err="1" smtClean="0">
                <a:latin typeface="+mn-ea"/>
              </a:rPr>
              <a:t>불량화소</a:t>
            </a:r>
            <a:r>
              <a:rPr lang="ko-KR" altLang="en-US" sz="1400" dirty="0" smtClean="0">
                <a:latin typeface="+mn-ea"/>
              </a:rPr>
              <a:t> 검출을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위한 </a:t>
            </a:r>
            <a:r>
              <a:rPr lang="ko-KR" altLang="en-US" sz="1400" dirty="0" smtClean="0">
                <a:latin typeface="+mn-ea"/>
              </a:rPr>
              <a:t>알고리</a:t>
            </a:r>
            <a:r>
              <a:rPr lang="ko-KR" altLang="en-US" sz="1400" dirty="0">
                <a:latin typeface="+mn-ea"/>
              </a:rPr>
              <a:t>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및 하드웨어 설계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안지훈 등 </a:t>
            </a:r>
            <a:r>
              <a:rPr lang="en-US" altLang="ko-KR" sz="1400" dirty="0" smtClean="0">
                <a:latin typeface="+mn-ea"/>
              </a:rPr>
              <a:t>(2007)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단일 화면내에서는 </a:t>
            </a:r>
            <a:r>
              <a:rPr lang="ko-KR" altLang="en-US" sz="1400" dirty="0" err="1" smtClean="0">
                <a:latin typeface="+mn-ea"/>
              </a:rPr>
              <a:t>경계영역을</a:t>
            </a:r>
            <a:r>
              <a:rPr lang="ko-KR" altLang="en-US" sz="1400" dirty="0" smtClean="0">
                <a:latin typeface="+mn-ea"/>
              </a:rPr>
              <a:t> 고려하여 검출하고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여러프레임에 걸친 확인 과정을 거치되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화면 전환 여부를 확인 하여 화면 전환이 일어날때마다 </a:t>
            </a:r>
            <a:r>
              <a:rPr lang="ko-KR" altLang="en-US" sz="1400" dirty="0" err="1" smtClean="0">
                <a:latin typeface="+mn-ea"/>
              </a:rPr>
              <a:t>화소의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불량화소</a:t>
            </a:r>
            <a:r>
              <a:rPr lang="ko-KR" altLang="en-US" sz="1400" dirty="0" smtClean="0">
                <a:latin typeface="+mn-ea"/>
              </a:rPr>
              <a:t> 여부를 판단하고 확인 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모바일 카메라 화질 개성을 위한 실시간 불량 </a:t>
            </a:r>
            <a:r>
              <a:rPr lang="ko-KR" altLang="en-US" sz="1400" dirty="0" err="1" smtClean="0">
                <a:latin typeface="+mn-ea"/>
              </a:rPr>
              <a:t>화소</a:t>
            </a:r>
            <a:r>
              <a:rPr lang="ko-KR" altLang="en-US" sz="1400" dirty="0" smtClean="0">
                <a:latin typeface="+mn-ea"/>
              </a:rPr>
              <a:t> 검출 및 보정 시스템의 설계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err="1" smtClean="0">
                <a:latin typeface="+mn-ea"/>
              </a:rPr>
              <a:t>송진근</a:t>
            </a:r>
            <a:r>
              <a:rPr lang="ko-KR" altLang="en-US" sz="1400" dirty="0" smtClean="0">
                <a:latin typeface="+mn-ea"/>
              </a:rPr>
              <a:t> 등 </a:t>
            </a:r>
            <a:r>
              <a:rPr lang="en-US" altLang="ko-KR" sz="1400" dirty="0" smtClean="0">
                <a:latin typeface="+mn-ea"/>
              </a:rPr>
              <a:t>(2007)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학 </a:t>
            </a:r>
            <a:r>
              <a:rPr lang="ko-KR" altLang="en-US" sz="1400" dirty="0" err="1" smtClean="0">
                <a:latin typeface="+mn-ea"/>
              </a:rPr>
              <a:t>핏셀과</a:t>
            </a:r>
            <a:r>
              <a:rPr lang="ko-KR" altLang="en-US" sz="1400" dirty="0" smtClean="0">
                <a:latin typeface="+mn-ea"/>
              </a:rPr>
              <a:t> 콜드 픽셀로 분류하여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라인 </a:t>
            </a:r>
            <a:r>
              <a:rPr lang="ko-KR" altLang="en-US" sz="1400" dirty="0" err="1" smtClean="0">
                <a:latin typeface="+mn-ea"/>
              </a:rPr>
              <a:t>검출방법과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5x5 </a:t>
            </a:r>
            <a:r>
              <a:rPr lang="ko-KR" altLang="en-US" sz="1400" dirty="0" smtClean="0">
                <a:latin typeface="+mn-ea"/>
              </a:rPr>
              <a:t>창 검출 방법을 순차적으로 처리하여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불량 </a:t>
            </a:r>
            <a:r>
              <a:rPr lang="ko-KR" altLang="en-US" sz="1400" dirty="0" err="1" smtClean="0">
                <a:latin typeface="+mn-ea"/>
              </a:rPr>
              <a:t>화소의</a:t>
            </a:r>
            <a:r>
              <a:rPr lang="ko-KR" altLang="en-US" sz="1400" dirty="0" smtClean="0">
                <a:latin typeface="+mn-ea"/>
              </a:rPr>
              <a:t> 특성에 따라 검출 및 보정하는 방법을 제안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라인 검출 알고리즘은 수평 </a:t>
            </a:r>
            <a:r>
              <a:rPr lang="ko-KR" altLang="en-US" sz="1400" dirty="0" err="1" smtClean="0">
                <a:latin typeface="+mn-ea"/>
              </a:rPr>
              <a:t>저주차</a:t>
            </a:r>
            <a:r>
              <a:rPr lang="ko-KR" altLang="en-US" sz="1400" dirty="0" smtClean="0">
                <a:latin typeface="+mn-ea"/>
              </a:rPr>
              <a:t> 영역의 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검출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5x5 </a:t>
            </a:r>
            <a:r>
              <a:rPr lang="ko-KR" altLang="en-US" sz="1400" dirty="0" smtClean="0">
                <a:latin typeface="+mn-ea"/>
              </a:rPr>
              <a:t>창 검출 알고리즘은 수직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대각 저주파 영역과 고주파 영역에 대한 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검출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89DD-9778-E15A-69A0-D8C762718C4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6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7183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2" y="316791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장치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3" y="1532538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대상 제품 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5" y="3594494"/>
            <a:ext cx="494122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/>
              <a:t>테스트 데이터 수집을 위한 </a:t>
            </a:r>
            <a:r>
              <a:rPr lang="en-US" altLang="ko-KR" dirty="0" smtClean="0"/>
              <a:t>Software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/>
            <a:r>
              <a:rPr lang="ko-KR" altLang="en-US" dirty="0"/>
              <a:t>대량의</a:t>
            </a:r>
            <a:r>
              <a:rPr lang="en-US" altLang="ko-KR" dirty="0"/>
              <a:t> </a:t>
            </a:r>
            <a:r>
              <a:rPr lang="ko-KR" altLang="en-US" dirty="0"/>
              <a:t>이미지 테스트 데이터 수집 가능</a:t>
            </a:r>
            <a:endParaRPr lang="en-US" altLang="ko-KR" dirty="0"/>
          </a:p>
          <a:p>
            <a:pPr lvl="1"/>
            <a:r>
              <a:rPr lang="ko-KR" altLang="en-US" dirty="0"/>
              <a:t>실제 분류 환경과 유사한 테스트 데이터 </a:t>
            </a:r>
            <a:r>
              <a:rPr lang="ko-KR" altLang="en-US" dirty="0" smtClean="0"/>
              <a:t>확보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7" y="1968136"/>
            <a:ext cx="5775424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-&gt; </a:t>
            </a:r>
            <a:r>
              <a:rPr lang="ko-KR" altLang="en-US" sz="1400" dirty="0" err="1" smtClean="0">
                <a:latin typeface="+mn-ea"/>
              </a:rPr>
              <a:t>머신비전</a:t>
            </a:r>
            <a:r>
              <a:rPr lang="ko-KR" altLang="en-US" sz="1400" dirty="0" smtClean="0">
                <a:latin typeface="+mn-ea"/>
              </a:rPr>
              <a:t> 카메라 제조 공정 중 </a:t>
            </a:r>
            <a:r>
              <a:rPr lang="ko-KR" altLang="en-US" sz="1400" dirty="0" err="1" smtClean="0">
                <a:latin typeface="+mn-ea"/>
              </a:rPr>
              <a:t>반조립</a:t>
            </a:r>
            <a:r>
              <a:rPr lang="ko-KR" altLang="en-US" sz="1400" dirty="0" smtClean="0">
                <a:latin typeface="+mn-ea"/>
              </a:rPr>
              <a:t> 상태에서 영상 획득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FBDC5-6923-DE39-A0A5-2909072A04F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7</a:t>
            </a:fld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71762" y="1242563"/>
            <a:ext cx="3514016" cy="36151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60285" y="5303520"/>
            <a:ext cx="1896424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카메라 조립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22722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획득 조건 </a:t>
            </a:r>
            <a:r>
              <a:rPr lang="en-US" altLang="ko-KR" dirty="0" smtClean="0"/>
              <a:t>Setting(</a:t>
            </a:r>
            <a:r>
              <a:rPr lang="ko-KR" altLang="en-US" dirty="0" smtClean="0"/>
              <a:t>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노출시간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492433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</a:t>
            </a:r>
            <a:r>
              <a:rPr lang="ko-KR" altLang="en-US" dirty="0" smtClean="0"/>
              <a:t>에서 카메라 연결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953011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획득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29" idx="1"/>
          </p:cNvCxnSpPr>
          <p:nvPr/>
        </p:nvCxnSpPr>
        <p:spPr>
          <a:xfrm>
            <a:off x="3056709" y="5819503"/>
            <a:ext cx="435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3"/>
            <a:endCxn id="6" idx="1"/>
          </p:cNvCxnSpPr>
          <p:nvPr/>
        </p:nvCxnSpPr>
        <p:spPr>
          <a:xfrm>
            <a:off x="5392691" y="5819503"/>
            <a:ext cx="330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3"/>
            <a:endCxn id="30" idx="1"/>
          </p:cNvCxnSpPr>
          <p:nvPr/>
        </p:nvCxnSpPr>
        <p:spPr>
          <a:xfrm>
            <a:off x="7622980" y="5819503"/>
            <a:ext cx="330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0" idx="3"/>
            <a:endCxn id="4" idx="1"/>
          </p:cNvCxnSpPr>
          <p:nvPr/>
        </p:nvCxnSpPr>
        <p:spPr>
          <a:xfrm flipH="1">
            <a:off x="1160285" y="5819503"/>
            <a:ext cx="8692984" cy="12700"/>
          </a:xfrm>
          <a:prstGeom prst="bentConnector5">
            <a:avLst>
              <a:gd name="adj1" fmla="val -2630"/>
              <a:gd name="adj2" fmla="val 5862858"/>
              <a:gd name="adj3" fmla="val 102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데이터셋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4230974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전처리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5229051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카메라 제조공정에서 </a:t>
            </a:r>
            <a:r>
              <a:rPr lang="en-US" altLang="ko-KR" sz="1400" smtClean="0">
                <a:latin typeface="+mn-ea"/>
              </a:rPr>
              <a:t>429</a:t>
            </a:r>
            <a:r>
              <a:rPr lang="ko-KR" altLang="en-US" sz="1400" smtClean="0">
                <a:latin typeface="+mn-ea"/>
              </a:rPr>
              <a:t>개 </a:t>
            </a:r>
            <a:r>
              <a:rPr lang="ko-KR" altLang="en-US" sz="1400" dirty="0" smtClean="0">
                <a:latin typeface="+mn-ea"/>
              </a:rPr>
              <a:t>이미지 </a:t>
            </a:r>
            <a:r>
              <a:rPr lang="ko-KR" altLang="en-US" sz="1400" dirty="0">
                <a:latin typeface="+mn-ea"/>
              </a:rPr>
              <a:t>수집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해상도 </a:t>
            </a:r>
            <a:r>
              <a:rPr lang="en-US" altLang="ko-KR" sz="1400" dirty="0" smtClean="0">
                <a:latin typeface="+mn-ea"/>
              </a:rPr>
              <a:t>: 10M, 18M, 25M, 50M </a:t>
            </a:r>
            <a:r>
              <a:rPr lang="ko-KR" altLang="en-US" sz="1400" dirty="0" smtClean="0">
                <a:latin typeface="+mn-ea"/>
              </a:rPr>
              <a:t>등 다양한 해상도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4744033"/>
            <a:ext cx="8804227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/>
              <a:t>원본 데이터를 </a:t>
            </a:r>
            <a:r>
              <a:rPr lang="ko-KR" altLang="en-US" dirty="0" smtClean="0"/>
              <a:t>무작위로 </a:t>
            </a:r>
            <a:r>
              <a:rPr lang="ko-KR" altLang="en-US" dirty="0" err="1" smtClean="0"/>
              <a:t>증량시킴으로써</a:t>
            </a:r>
            <a:r>
              <a:rPr lang="ko-KR" altLang="en-US" dirty="0" smtClean="0"/>
              <a:t> </a:t>
            </a:r>
            <a:r>
              <a:rPr lang="ko-KR" altLang="en-US" dirty="0" err="1"/>
              <a:t>데이터셋의</a:t>
            </a:r>
            <a:r>
              <a:rPr lang="ko-KR" altLang="en-US" dirty="0"/>
              <a:t> 다양성과 크기를 모두 향상</a:t>
            </a:r>
          </a:p>
          <a:p>
            <a:r>
              <a:rPr lang="ko-KR" altLang="en-US" dirty="0"/>
              <a:t>기하학적</a:t>
            </a:r>
            <a:r>
              <a:rPr lang="en-US" altLang="ko-KR" dirty="0"/>
              <a:t> </a:t>
            </a:r>
            <a:r>
              <a:rPr lang="ko-KR" altLang="en-US" dirty="0"/>
              <a:t>데이터 증강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수평</a:t>
            </a:r>
            <a:r>
              <a:rPr lang="en-US" altLang="ko-KR" dirty="0"/>
              <a:t>/</a:t>
            </a:r>
            <a:r>
              <a:rPr lang="ko-KR" altLang="en-US" dirty="0"/>
              <a:t>수직 대칭</a:t>
            </a:r>
            <a:r>
              <a:rPr lang="en-US" altLang="ko-KR" dirty="0"/>
              <a:t>, </a:t>
            </a:r>
            <a:r>
              <a:rPr lang="ko-KR" altLang="en-US" dirty="0"/>
              <a:t>수평</a:t>
            </a:r>
            <a:r>
              <a:rPr lang="en-US" altLang="ko-KR" dirty="0"/>
              <a:t>/</a:t>
            </a:r>
            <a:r>
              <a:rPr lang="ko-KR" altLang="en-US" dirty="0"/>
              <a:t>수직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확대</a:t>
            </a:r>
            <a:r>
              <a:rPr lang="en-US" altLang="ko-KR" dirty="0"/>
              <a:t>/</a:t>
            </a:r>
            <a:r>
              <a:rPr lang="ko-KR" altLang="en-US" dirty="0"/>
              <a:t>축소</a:t>
            </a:r>
            <a:endParaRPr lang="en-US" altLang="ko-KR" dirty="0"/>
          </a:p>
          <a:p>
            <a:pPr lvl="1"/>
            <a:r>
              <a:rPr lang="ko-KR" altLang="en-US" dirty="0"/>
              <a:t>불량의 크기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방향 변화에 대한 내성을 갖도록 함 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8093B-9E37-3424-AF36-5E6C6EA4F351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8</a:t>
            </a:fld>
            <a:endParaRPr lang="ko-KR" altLang="en-US" sz="12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95DDD7-D7FA-4E4C-42D2-E7D0B7E9D75C}"/>
              </a:ext>
            </a:extLst>
          </p:cNvPr>
          <p:cNvSpPr/>
          <p:nvPr/>
        </p:nvSpPr>
        <p:spPr>
          <a:xfrm>
            <a:off x="7057845" y="2703536"/>
            <a:ext cx="1117011" cy="3245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Total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278 (100%)</a:t>
            </a:r>
            <a:endParaRPr lang="ko-KR" altLang="en-US" sz="1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A9DEAA-703E-AE3E-797E-831293556A85}"/>
              </a:ext>
            </a:extLst>
          </p:cNvPr>
          <p:cNvSpPr/>
          <p:nvPr/>
        </p:nvSpPr>
        <p:spPr>
          <a:xfrm>
            <a:off x="4685327" y="3396387"/>
            <a:ext cx="1138715" cy="4727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etc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148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(53.23%)</a:t>
            </a:r>
            <a:endParaRPr lang="ko-KR" altLang="en-US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16BD77D-FE9C-B9A4-EFCC-1D05BFC61DA8}"/>
              </a:ext>
            </a:extLst>
          </p:cNvPr>
          <p:cNvSpPr/>
          <p:nvPr/>
        </p:nvSpPr>
        <p:spPr>
          <a:xfrm>
            <a:off x="6258332" y="3400259"/>
            <a:ext cx="1138715" cy="484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Particle / Scratch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6 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(2.15%)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B294BF-F6DC-7656-3ED2-D988893D9D06}"/>
              </a:ext>
            </a:extLst>
          </p:cNvPr>
          <p:cNvSpPr/>
          <p:nvPr/>
        </p:nvSpPr>
        <p:spPr>
          <a:xfrm>
            <a:off x="7605498" y="3390345"/>
            <a:ext cx="1138715" cy="4803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DP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58</a:t>
            </a:r>
            <a:endParaRPr lang="en-US" altLang="ko-KR" sz="1000" dirty="0"/>
          </a:p>
          <a:p>
            <a:pPr algn="ctr"/>
            <a:r>
              <a:rPr lang="en-US" altLang="ko-KR" sz="1000" dirty="0"/>
              <a:t> </a:t>
            </a:r>
            <a:r>
              <a:rPr lang="en-US" altLang="ko-KR" sz="1000" dirty="0" smtClean="0"/>
              <a:t>(20.86%)</a:t>
            </a:r>
            <a:endParaRPr lang="ko-KR" altLang="en-US" sz="10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6FAFEB8-5741-0F2D-CA51-0572FE9D7DB8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6251374" y="2031410"/>
            <a:ext cx="368288" cy="23616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E224943-91F3-0F08-2D93-E54EE9027B70}"/>
              </a:ext>
            </a:extLst>
          </p:cNvPr>
          <p:cNvCxnSpPr>
            <a:cxnSpLocks/>
            <a:stCxn id="31" idx="0"/>
            <a:endCxn id="5" idx="2"/>
          </p:cNvCxnSpPr>
          <p:nvPr/>
        </p:nvCxnSpPr>
        <p:spPr>
          <a:xfrm rot="16200000" flipV="1">
            <a:off x="8407406" y="2237045"/>
            <a:ext cx="366953" cy="19490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12">
            <a:extLst>
              <a:ext uri="{FF2B5EF4-FFF2-40B4-BE49-F238E27FC236}">
                <a16:creationId xmlns:a16="http://schemas.microsoft.com/office/drawing/2014/main" id="{02B294BF-F6DC-7656-3ED2-D988893D9D06}"/>
              </a:ext>
            </a:extLst>
          </p:cNvPr>
          <p:cNvSpPr/>
          <p:nvPr/>
        </p:nvSpPr>
        <p:spPr>
          <a:xfrm>
            <a:off x="8996054" y="3395052"/>
            <a:ext cx="1138715" cy="494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Stain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66</a:t>
            </a:r>
            <a:endParaRPr lang="en-US" altLang="ko-KR" sz="1000" dirty="0"/>
          </a:p>
          <a:p>
            <a:pPr algn="ctr"/>
            <a:r>
              <a:rPr lang="en-US" altLang="ko-KR" sz="1000" dirty="0"/>
              <a:t> </a:t>
            </a:r>
            <a:r>
              <a:rPr lang="en-US" altLang="ko-KR" sz="1000" dirty="0" smtClean="0"/>
              <a:t>(23.74%)</a:t>
            </a:r>
            <a:endParaRPr lang="ko-KR" altLang="en-US" sz="1000" dirty="0"/>
          </a:p>
        </p:txBody>
      </p:sp>
      <p:sp>
        <p:nvSpPr>
          <p:cNvPr id="25" name="사각형: 둥근 모서리 4">
            <a:extLst>
              <a:ext uri="{FF2B5EF4-FFF2-40B4-BE49-F238E27FC236}">
                <a16:creationId xmlns:a16="http://schemas.microsoft.com/office/drawing/2014/main" id="{F595DDD7-D7FA-4E4C-42D2-E7D0B7E9D75C}"/>
              </a:ext>
            </a:extLst>
          </p:cNvPr>
          <p:cNvSpPr/>
          <p:nvPr/>
        </p:nvSpPr>
        <p:spPr>
          <a:xfrm>
            <a:off x="8350670" y="2703536"/>
            <a:ext cx="1117011" cy="3245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Total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151 + 278 </a:t>
            </a:r>
            <a:r>
              <a:rPr lang="en-US" altLang="ko-KR" sz="1000" dirty="0" smtClean="0"/>
              <a:t>(100%)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391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5243445" cy="381458"/>
            <a:chOff x="430306" y="1408458"/>
            <a:chExt cx="524344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436938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You Only Look Once v5(YOLOv5)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3569176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학습 환경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722766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 smtClean="0"/>
              <a:t>높은 프레임 속도로 실시간 객체 탐지 가능</a:t>
            </a:r>
            <a:endParaRPr lang="en-US" altLang="ko-KR" dirty="0" smtClean="0"/>
          </a:p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기반으로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직관적인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예제가 많이 있음</a:t>
            </a:r>
            <a:endParaRPr lang="en-US" altLang="ko-KR" dirty="0"/>
          </a:p>
          <a:p>
            <a:r>
              <a:rPr lang="ko-KR" altLang="en-US" dirty="0" smtClean="0"/>
              <a:t>속도와 정확도에 따라 작은 모델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큰 모델 까지 제공</a:t>
            </a:r>
            <a:endParaRPr lang="en-US" altLang="ko-KR" dirty="0" smtClean="0"/>
          </a:p>
          <a:p>
            <a:r>
              <a:rPr lang="ko-KR" altLang="en-US" dirty="0" smtClean="0"/>
              <a:t>사전 훈련된 모델을 제공 하여</a:t>
            </a:r>
            <a:r>
              <a:rPr lang="en-US" altLang="ko-KR" dirty="0"/>
              <a:t> </a:t>
            </a:r>
            <a:r>
              <a:rPr lang="ko-KR" altLang="en-US" dirty="0" err="1" smtClean="0"/>
              <a:t>전이학습</a:t>
            </a:r>
            <a:r>
              <a:rPr lang="ko-KR" altLang="en-US" dirty="0" smtClean="0"/>
              <a:t> 용이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적은 양의 데이터로 모델 학습 가능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F492A-4689-EEFA-24AD-0DB704D58154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9</a:t>
            </a:fld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719709" y="3931662"/>
            <a:ext cx="9139575" cy="181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컴퓨터 </a:t>
            </a:r>
            <a:r>
              <a:rPr lang="ko-KR" altLang="en-US" sz="1400" dirty="0">
                <a:latin typeface="+mn-ea"/>
              </a:rPr>
              <a:t>사양 </a:t>
            </a:r>
            <a:r>
              <a:rPr lang="en-US" altLang="ko-KR" sz="1400" dirty="0">
                <a:latin typeface="+mn-ea"/>
              </a:rPr>
              <a:t>(H/W)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CPU : 11th Gen Intel(R) Core(TM) i5-11400H @ 2.70GHz 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RAM : </a:t>
            </a:r>
            <a:r>
              <a:rPr lang="en-US" altLang="ko-KR" sz="1400" dirty="0" smtClean="0">
                <a:latin typeface="+mn-ea"/>
              </a:rPr>
              <a:t>16GB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GPU : NVIDIA GeForce RTX 3060 Laptop </a:t>
            </a:r>
            <a:r>
              <a:rPr lang="en-US" altLang="ko-KR" sz="1400" dirty="0" smtClean="0">
                <a:latin typeface="+mn-ea"/>
              </a:rPr>
              <a:t>GPU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 AI Framework (S/W)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atin typeface="+mn-ea"/>
              </a:rPr>
              <a:t>Pytorch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29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7F1398-980A-4A53-9022-8C90FB6A33AD}">
  <ds:schemaRefs>
    <ds:schemaRef ds:uri="http://purl.org/dc/elements/1.1/"/>
    <ds:schemaRef ds:uri="df922d41-91bf-45f8-8b2c-e1591bc010d5"/>
    <ds:schemaRef ds:uri="http://schemas.microsoft.com/office/2006/documentManagement/types"/>
    <ds:schemaRef ds:uri="http://schemas.openxmlformats.org/package/2006/metadata/core-properties"/>
    <ds:schemaRef ds:uri="ad4f9fb4-0e06-43e2-8892-d19b32436ccd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6984</TotalTime>
  <Words>838</Words>
  <Application>Microsoft Office PowerPoint</Application>
  <PresentationFormat>사용자 지정</PresentationFormat>
  <Paragraphs>178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최현동</cp:lastModifiedBy>
  <cp:revision>303</cp:revision>
  <cp:lastPrinted>2024-05-22T02:14:19Z</cp:lastPrinted>
  <dcterms:created xsi:type="dcterms:W3CDTF">2021-11-09T05:01:52Z</dcterms:created>
  <dcterms:modified xsi:type="dcterms:W3CDTF">2024-09-02T10:00:03Z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