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300" r:id="rId5"/>
    <p:sldId id="302" r:id="rId6"/>
    <p:sldId id="304" r:id="rId7"/>
    <p:sldId id="314" r:id="rId8"/>
    <p:sldId id="315" r:id="rId9"/>
    <p:sldId id="316" r:id="rId10"/>
    <p:sldId id="313" r:id="rId11"/>
    <p:sldId id="317" r:id="rId12"/>
    <p:sldId id="318" r:id="rId13"/>
    <p:sldId id="325" r:id="rId14"/>
    <p:sldId id="323" r:id="rId15"/>
    <p:sldId id="324" r:id="rId16"/>
    <p:sldId id="305" r:id="rId17"/>
    <p:sldId id="303" r:id="rId18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 varScale="1">
        <p:scale>
          <a:sx n="86" d="100"/>
          <a:sy n="86" d="100"/>
        </p:scale>
        <p:origin x="90" y="10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670A-C086-4EFE-B9A5-EA1DDAEA46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09. 09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3137507"/>
            <a:ext cx="7862641" cy="6463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  <a:r>
              <a:rPr lang="ko-KR" altLang="en-US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Sensor </a:t>
            </a:r>
            <a:r>
              <a:rPr lang="ko-KR" altLang="en-US" sz="24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 검출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8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Detection of Image Sensor defects using YOLO</a:t>
            </a:r>
            <a:endParaRPr lang="en-US" altLang="ko-KR" sz="18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최현동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(2023254009)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분류성능을</a:t>
            </a:r>
            <a:r>
              <a:rPr lang="ko-KR" altLang="en-US" sz="1400" dirty="0">
                <a:latin typeface="+mn-ea"/>
              </a:rPr>
              <a:t> 측정하기 위해 정확도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정밀도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재현율</a:t>
            </a:r>
            <a:r>
              <a:rPr lang="en-US" altLang="ko-KR" sz="1400" dirty="0">
                <a:latin typeface="+mn-ea"/>
              </a:rPr>
              <a:t>, F1-score</a:t>
            </a:r>
            <a:r>
              <a:rPr lang="ko-KR" altLang="en-US" sz="1400" dirty="0">
                <a:latin typeface="+mn-ea"/>
              </a:rPr>
              <a:t>를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TP (true positive), FP (false positive), FN (false negative)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>
                <a:latin typeface="+mn-ea"/>
              </a:rPr>
              <a:t>TN (true negative)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0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78581" y="1891529"/>
            <a:ext cx="9139575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YOLOv5</a:t>
            </a:r>
            <a:r>
              <a:rPr lang="ko-KR" altLang="en-US" sz="1400" dirty="0" smtClean="0">
                <a:latin typeface="+mn-ea"/>
              </a:rPr>
              <a:t>의 각 버전 별로 학습 및 결과 비교 예정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다른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</a:t>
            </a:r>
            <a:r>
              <a:rPr lang="en-US" altLang="ko-KR" sz="1400" dirty="0" smtClean="0">
                <a:latin typeface="+mn-ea"/>
              </a:rPr>
              <a:t>(ex. v8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사용하여 학습 및 결과 비교 예정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7323-4D48-2379-6F85-14A1EDEE81D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0" y="2683913"/>
            <a:ext cx="708758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5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결과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1047528" y="1926393"/>
            <a:ext cx="926593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정확하고 </a:t>
            </a:r>
            <a:r>
              <a:rPr lang="ko-KR" altLang="en-US" sz="1400" dirty="0">
                <a:latin typeface="+mn-ea"/>
              </a:rPr>
              <a:t>빠른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en-US" altLang="ko-KR" sz="1400" dirty="0" smtClean="0">
                <a:latin typeface="+mn-ea"/>
              </a:rPr>
              <a:t>YOLO </a:t>
            </a:r>
            <a:r>
              <a:rPr lang="ko-KR" altLang="en-US" sz="1400" dirty="0" smtClean="0">
                <a:latin typeface="+mn-ea"/>
              </a:rPr>
              <a:t>모델을 통해 제조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공정 시간 단축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제조공정 시간 단축으로 인한 생산성 </a:t>
            </a:r>
            <a:r>
              <a:rPr lang="ko-KR" altLang="en-US" sz="1400" dirty="0" smtClean="0">
                <a:latin typeface="+mn-ea"/>
              </a:rPr>
              <a:t>향상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현장 적용 가능성 검증 필요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추후 추가되는 불량 데이터 계속 학습 예정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3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4117"/>
              </p:ext>
            </p:extLst>
          </p:nvPr>
        </p:nvGraphicFramePr>
        <p:xfrm>
          <a:off x="3119120" y="3629922"/>
          <a:ext cx="7250065" cy="2366137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368725022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실험결과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8822" y="3070948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추진 일정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55287" y="148258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현황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907"/>
              </p:ext>
            </p:extLst>
          </p:nvPr>
        </p:nvGraphicFramePr>
        <p:xfrm>
          <a:off x="744265" y="3629922"/>
          <a:ext cx="2263096" cy="2366137"/>
        </p:xfrm>
        <a:graphic>
          <a:graphicData uri="http://schemas.openxmlformats.org/drawingml/2006/table">
            <a:tbl>
              <a:tblPr/>
              <a:tblGrid>
                <a:gridCol w="2263096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330476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986136" y="345096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10032947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6000750" y="3051654"/>
            <a:ext cx="3440311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12/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초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~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중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65D3D-B2BB-3BD8-A1A9-70B5F1EE0EF9}"/>
              </a:ext>
            </a:extLst>
          </p:cNvPr>
          <p:cNvSpPr txBox="1"/>
          <p:nvPr/>
        </p:nvSpPr>
        <p:spPr>
          <a:xfrm>
            <a:off x="921448" y="1932978"/>
            <a:ext cx="9139575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</a:t>
            </a:r>
            <a:r>
              <a:rPr lang="en-US" altLang="ko-KR" sz="1400" dirty="0" smtClean="0">
                <a:latin typeface="+mn-ea"/>
              </a:rPr>
              <a:t>Sensor </a:t>
            </a:r>
            <a:r>
              <a:rPr lang="ko-KR" altLang="en-US" sz="1400" dirty="0" smtClean="0">
                <a:latin typeface="+mn-ea"/>
              </a:rPr>
              <a:t>불량 이미지에서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Labeling </a:t>
            </a:r>
            <a:r>
              <a:rPr lang="ko-KR" altLang="en-US" sz="1400" dirty="0" smtClean="0">
                <a:latin typeface="+mn-ea"/>
              </a:rPr>
              <a:t>진행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데이터 추가 수집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119120" y="4437017"/>
            <a:ext cx="619760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1C68F5-61A4-3584-1CCB-1AEEE3E79EC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13</a:t>
            </a:fld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738880" y="4711337"/>
            <a:ext cx="860445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738880" y="4998720"/>
            <a:ext cx="860445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4618892" y="5286103"/>
            <a:ext cx="1285519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8150130" y="5821679"/>
            <a:ext cx="2247853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5904411" y="5560422"/>
            <a:ext cx="2247853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902769" y="1783199"/>
            <a:ext cx="880393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고품질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카메라를 생산 하기 위해서는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불량을 제조 단계에서 검출을 해야함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불량은 수</a:t>
            </a:r>
            <a:r>
              <a:rPr lang="en-US" altLang="ko-KR" sz="1400" dirty="0" smtClean="0">
                <a:latin typeface="+mn-ea"/>
              </a:rPr>
              <a:t> um</a:t>
            </a:r>
            <a:r>
              <a:rPr lang="ko-KR" altLang="en-US" sz="1400" dirty="0" smtClean="0">
                <a:latin typeface="+mn-ea"/>
              </a:rPr>
              <a:t>의 크기의 매우 작은 </a:t>
            </a:r>
            <a:r>
              <a:rPr lang="ko-KR" altLang="en-US" sz="1400" dirty="0" err="1" smtClean="0">
                <a:latin typeface="+mn-ea"/>
              </a:rPr>
              <a:t>불량임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숙련된 검사자 검사 및 검출을 하여도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시간이 매우 오래 걸림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검사자에</a:t>
            </a:r>
            <a:r>
              <a:rPr lang="ko-KR" altLang="en-US" sz="1400" dirty="0" smtClean="0">
                <a:latin typeface="+mn-ea"/>
              </a:rPr>
              <a:t> 따라 불량이 검출이 되지 않을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 검출은 카메라 제조 공정에서 매우 중요한 공정 임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430304" y="4104029"/>
            <a:ext cx="5009989" cy="381458"/>
            <a:chOff x="430306" y="1408458"/>
            <a:chExt cx="5009989" cy="381458"/>
          </a:xfrm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7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902769" y="4563862"/>
            <a:ext cx="5173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종의 </a:t>
            </a:r>
            <a:r>
              <a:rPr lang="en-US" altLang="ko-KR" sz="1400" dirty="0" smtClean="0">
                <a:latin typeface="+mn-ea"/>
              </a:rPr>
              <a:t>Image Sensor </a:t>
            </a:r>
            <a:r>
              <a:rPr lang="ko-KR" altLang="en-US" sz="1400" dirty="0" smtClean="0">
                <a:latin typeface="+mn-ea"/>
              </a:rPr>
              <a:t>불량의 </a:t>
            </a:r>
            <a:r>
              <a:rPr lang="ko-KR" altLang="en-US" sz="1400" dirty="0">
                <a:latin typeface="+mn-ea"/>
              </a:rPr>
              <a:t>정확한 분류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00" y="5100730"/>
            <a:ext cx="1440000" cy="1167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15127" y="6332204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43" y="5100730"/>
            <a:ext cx="1440000" cy="117523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51026" y="6365403"/>
            <a:ext cx="12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Defect Pixel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59" y="5100730"/>
            <a:ext cx="1440000" cy="11671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08363" y="6365403"/>
            <a:ext cx="18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Particle / Scratch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442" y="5108139"/>
            <a:ext cx="1438030" cy="11454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24666" y="6360307"/>
            <a:ext cx="7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739" y="5108139"/>
            <a:ext cx="1438030" cy="11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숙련된 </a:t>
            </a:r>
            <a:r>
              <a:rPr lang="ko-KR" altLang="en-US" dirty="0" smtClean="0"/>
              <a:t>검사자가 육안으로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육안으로 검사를 하기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검사자에</a:t>
            </a:r>
            <a:r>
              <a:rPr lang="ko-KR" altLang="en-US" dirty="0" smtClean="0"/>
              <a:t> 따라 판단 기준이 다름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 </a:t>
            </a:r>
            <a:r>
              <a:rPr lang="ko-KR" altLang="en-US" dirty="0"/>
              <a:t>기반 </a:t>
            </a:r>
            <a:r>
              <a:rPr lang="ko-KR" altLang="en-US" dirty="0" smtClean="0"/>
              <a:t>검출 시스템이 없음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30306" y="3367577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86"/>
              </p:ext>
            </p:extLst>
          </p:nvPr>
        </p:nvGraphicFramePr>
        <p:xfrm>
          <a:off x="1160289" y="4051940"/>
          <a:ext cx="7127876" cy="157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8">
                  <a:extLst>
                    <a:ext uri="{9D8B030D-6E8A-4147-A177-3AD203B41FA5}">
                      <a16:colId xmlns:a16="http://schemas.microsoft.com/office/drawing/2014/main" val="1275525411"/>
                    </a:ext>
                  </a:extLst>
                </a:gridCol>
                <a:gridCol w="3563938">
                  <a:extLst>
                    <a:ext uri="{9D8B030D-6E8A-4147-A177-3AD203B41FA5}">
                      <a16:colId xmlns:a16="http://schemas.microsoft.com/office/drawing/2014/main" val="1093627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육안 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 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(25M, 5120 x 5120 </a:t>
                      </a:r>
                      <a:r>
                        <a:rPr lang="ko-KR" altLang="en-US" dirty="0" smtClean="0"/>
                        <a:t>기준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검출율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검사자 마다 다름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91639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903806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YOLO</a:t>
            </a:r>
            <a:r>
              <a:rPr lang="ko-KR" altLang="en-US" sz="1400" dirty="0" smtClean="0"/>
              <a:t>을 </a:t>
            </a:r>
            <a:r>
              <a:rPr lang="ko-KR" altLang="en-US" sz="1400" dirty="0" smtClean="0">
                <a:latin typeface="+mn-ea"/>
              </a:rPr>
              <a:t>이용한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영상획득장치 구성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수집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기반의 </a:t>
            </a: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모델을 </a:t>
            </a:r>
            <a:r>
              <a:rPr lang="ko-KR" altLang="en-US" sz="1400" dirty="0" smtClean="0">
                <a:latin typeface="+mn-ea"/>
              </a:rPr>
              <a:t>카메라 제조 공정 </a:t>
            </a:r>
            <a:r>
              <a:rPr lang="ko-KR" altLang="en-US" sz="1400" dirty="0">
                <a:latin typeface="+mn-ea"/>
              </a:rPr>
              <a:t>적용을 위한 </a:t>
            </a:r>
            <a:r>
              <a:rPr lang="en-US" altLang="ko-KR" sz="1400" dirty="0" smtClean="0">
                <a:latin typeface="+mn-ea"/>
              </a:rPr>
              <a:t>C++ or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C# </a:t>
            </a:r>
            <a:r>
              <a:rPr lang="ko-KR" altLang="en-US" sz="1400" dirty="0" smtClean="0">
                <a:latin typeface="+mn-ea"/>
              </a:rPr>
              <a:t>으로 </a:t>
            </a:r>
            <a:r>
              <a:rPr lang="ko-KR" altLang="en-US" sz="1400" dirty="0">
                <a:latin typeface="+mn-ea"/>
              </a:rPr>
              <a:t>실시간 분류 시스템 개발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보다 정확하고 빠른 </a:t>
            </a: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</a:t>
            </a:r>
            <a:r>
              <a:rPr lang="ko-KR" altLang="en-US" sz="1400" dirty="0" smtClean="0">
                <a:latin typeface="+mn-ea"/>
              </a:rPr>
              <a:t>분류 및 검출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딥러닝</a:t>
            </a:r>
            <a:r>
              <a:rPr lang="ko-KR" altLang="en-US" sz="1400" dirty="0" smtClean="0">
                <a:latin typeface="+mn-ea"/>
              </a:rPr>
              <a:t> 기반 </a:t>
            </a:r>
            <a:r>
              <a:rPr lang="en-US" altLang="ko-KR" sz="1400" dirty="0" smtClean="0">
                <a:latin typeface="+mn-ea"/>
              </a:rPr>
              <a:t>YOLO </a:t>
            </a:r>
            <a:r>
              <a:rPr lang="ko-KR" altLang="en-US" sz="1400" dirty="0" smtClean="0">
                <a:latin typeface="+mn-ea"/>
              </a:rPr>
              <a:t>모델을 통해 제조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공정 시간 단축 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제조공정 시간 단축으로 인한 생산성 향상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4272323" cy="381458"/>
            <a:chOff x="430306" y="1408458"/>
            <a:chExt cx="4272323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3982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이미지센서에서 </a:t>
              </a:r>
              <a:r>
                <a:rPr lang="ko-KR" altLang="en-US" sz="1800" b="1" dirty="0" err="1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불량화소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69" y="1810989"/>
            <a:ext cx="949521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CMOS </a:t>
            </a:r>
            <a:r>
              <a:rPr lang="ko-KR" altLang="en-US" sz="1400" dirty="0" smtClean="0">
                <a:latin typeface="+mn-ea"/>
              </a:rPr>
              <a:t>이미지 센서에서의 효율적인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검출을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위한 알고리</a:t>
            </a:r>
            <a:r>
              <a:rPr lang="ko-KR" altLang="en-US" sz="1400" dirty="0">
                <a:latin typeface="+mn-ea"/>
              </a:rPr>
              <a:t>즘</a:t>
            </a:r>
            <a:r>
              <a:rPr lang="ko-KR" altLang="en-US" sz="1400" dirty="0" smtClean="0">
                <a:latin typeface="+mn-ea"/>
              </a:rPr>
              <a:t> 및 하드웨어 설계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안지훈 등 </a:t>
            </a:r>
            <a:r>
              <a:rPr lang="en-US" altLang="ko-KR" sz="1400" dirty="0" smtClean="0">
                <a:latin typeface="+mn-ea"/>
              </a:rPr>
              <a:t>(2007)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단일 화면내에서는 </a:t>
            </a:r>
            <a:r>
              <a:rPr lang="ko-KR" altLang="en-US" sz="1400" dirty="0" err="1" smtClean="0">
                <a:latin typeface="+mn-ea"/>
              </a:rPr>
              <a:t>경계영역을</a:t>
            </a:r>
            <a:r>
              <a:rPr lang="ko-KR" altLang="en-US" sz="1400" dirty="0" smtClean="0">
                <a:latin typeface="+mn-ea"/>
              </a:rPr>
              <a:t> 고려하여 검출하고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여러프레임에 걸친 확인 과정을 거치되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화면 전환 여부를 확인 하여 화면 전환이 일어날때마다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불량화소</a:t>
            </a:r>
            <a:r>
              <a:rPr lang="ko-KR" altLang="en-US" sz="1400" dirty="0" smtClean="0">
                <a:latin typeface="+mn-ea"/>
              </a:rPr>
              <a:t> 여부를 판단하고 확인 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모바일 카메라 화질 개성을 위한 실시간 불량 </a:t>
            </a:r>
            <a:r>
              <a:rPr lang="ko-KR" altLang="en-US" sz="1400" dirty="0" err="1" smtClean="0">
                <a:latin typeface="+mn-ea"/>
              </a:rPr>
              <a:t>화소</a:t>
            </a:r>
            <a:r>
              <a:rPr lang="ko-KR" altLang="en-US" sz="1400" dirty="0" smtClean="0">
                <a:latin typeface="+mn-ea"/>
              </a:rPr>
              <a:t> 검출 및 보정 시스템의 설계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송진근</a:t>
            </a:r>
            <a:r>
              <a:rPr lang="ko-KR" altLang="en-US" sz="1400" dirty="0" smtClean="0">
                <a:latin typeface="+mn-ea"/>
              </a:rPr>
              <a:t> 등 </a:t>
            </a:r>
            <a:r>
              <a:rPr lang="en-US" altLang="ko-KR" sz="1400" dirty="0" smtClean="0">
                <a:latin typeface="+mn-ea"/>
              </a:rPr>
              <a:t>(2007)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학 </a:t>
            </a:r>
            <a:r>
              <a:rPr lang="ko-KR" altLang="en-US" sz="1400" dirty="0" err="1" smtClean="0">
                <a:latin typeface="+mn-ea"/>
              </a:rPr>
              <a:t>핏셀과</a:t>
            </a:r>
            <a:r>
              <a:rPr lang="ko-KR" altLang="en-US" sz="1400" dirty="0" smtClean="0">
                <a:latin typeface="+mn-ea"/>
              </a:rPr>
              <a:t> 콜드 픽셀로 분류하여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라인 </a:t>
            </a:r>
            <a:r>
              <a:rPr lang="ko-KR" altLang="en-US" sz="1400" dirty="0" err="1" smtClean="0">
                <a:latin typeface="+mn-ea"/>
              </a:rPr>
              <a:t>검출방법과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방법을 순차적으로 처리하여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불량 </a:t>
            </a:r>
            <a:r>
              <a:rPr lang="ko-KR" altLang="en-US" sz="1400" dirty="0" err="1" smtClean="0">
                <a:latin typeface="+mn-ea"/>
              </a:rPr>
              <a:t>화소의</a:t>
            </a:r>
            <a:r>
              <a:rPr lang="ko-KR" altLang="en-US" sz="1400" dirty="0" smtClean="0">
                <a:latin typeface="+mn-ea"/>
              </a:rPr>
              <a:t> 특성에 따라 검출 및 보정하는 방법을 제안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라인 검출 알고리즘은 수평 </a:t>
            </a:r>
            <a:r>
              <a:rPr lang="ko-KR" altLang="en-US" sz="1400" dirty="0" err="1" smtClean="0">
                <a:latin typeface="+mn-ea"/>
              </a:rPr>
              <a:t>저주차</a:t>
            </a:r>
            <a:r>
              <a:rPr lang="ko-KR" altLang="en-US" sz="1400" dirty="0" smtClean="0">
                <a:latin typeface="+mn-ea"/>
              </a:rPr>
              <a:t> 영역의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5x5 </a:t>
            </a:r>
            <a:r>
              <a:rPr lang="ko-KR" altLang="en-US" sz="1400" dirty="0" smtClean="0">
                <a:latin typeface="+mn-ea"/>
              </a:rPr>
              <a:t>창 검출 알고리즘은 수직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대각 저주파 영역과 고주파 영역에 대한 불량 </a:t>
            </a:r>
            <a:r>
              <a:rPr lang="ko-KR" altLang="en-US" sz="1400" dirty="0" err="1" smtClean="0">
                <a:latin typeface="+mn-ea"/>
              </a:rPr>
              <a:t>화소를</a:t>
            </a:r>
            <a:r>
              <a:rPr lang="ko-KR" altLang="en-US" sz="1400" dirty="0" smtClean="0">
                <a:latin typeface="+mn-ea"/>
              </a:rPr>
              <a:t> 검출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2" y="316791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장치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제품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5" y="3594494"/>
            <a:ext cx="494122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테스트 데이터 수집을 위한 </a:t>
            </a:r>
            <a:r>
              <a:rPr lang="en-US" altLang="ko-KR" dirty="0" smtClean="0"/>
              <a:t>Software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/>
            <a:r>
              <a:rPr lang="ko-KR" altLang="en-US" dirty="0"/>
              <a:t>대량의</a:t>
            </a:r>
            <a:r>
              <a:rPr lang="en-US" altLang="ko-KR" dirty="0"/>
              <a:t> </a:t>
            </a:r>
            <a:r>
              <a:rPr lang="ko-KR" altLang="en-US" dirty="0"/>
              <a:t>이미지 테스트 데이터 수집 가능</a:t>
            </a:r>
            <a:endParaRPr lang="en-US" altLang="ko-KR" dirty="0"/>
          </a:p>
          <a:p>
            <a:pPr lvl="1"/>
            <a:r>
              <a:rPr lang="ko-KR" altLang="en-US" dirty="0"/>
              <a:t>실제 분류 환경과 유사한 테스트 데이터 </a:t>
            </a:r>
            <a:r>
              <a:rPr lang="ko-KR" altLang="en-US" dirty="0" smtClean="0"/>
              <a:t>확보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Image Sensor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-&gt; </a:t>
            </a:r>
            <a:r>
              <a:rPr lang="ko-KR" altLang="en-US" sz="1400" dirty="0" err="1" smtClean="0">
                <a:latin typeface="+mn-ea"/>
              </a:rPr>
              <a:t>머신비전</a:t>
            </a:r>
            <a:r>
              <a:rPr lang="ko-KR" altLang="en-US" sz="1400" dirty="0" smtClean="0">
                <a:latin typeface="+mn-ea"/>
              </a:rPr>
              <a:t> 카메라 제조 공정 중 </a:t>
            </a:r>
            <a:r>
              <a:rPr lang="ko-KR" altLang="en-US" sz="1400" dirty="0" err="1" smtClean="0">
                <a:latin typeface="+mn-ea"/>
              </a:rPr>
              <a:t>반조립</a:t>
            </a:r>
            <a:r>
              <a:rPr lang="ko-KR" altLang="en-US" sz="1400" dirty="0" smtClean="0">
                <a:latin typeface="+mn-ea"/>
              </a:rPr>
              <a:t> 상태에서 영상 획득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BDC5-6923-DE39-A0A5-2909072A04F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1762" y="1242563"/>
            <a:ext cx="3514016" cy="36151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60285" y="5303520"/>
            <a:ext cx="1896424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 조립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22722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 조건 </a:t>
            </a:r>
            <a:r>
              <a:rPr lang="en-US" altLang="ko-KR" dirty="0" smtClean="0"/>
              <a:t>Setting(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492433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</a:t>
            </a:r>
            <a:r>
              <a:rPr lang="ko-KR" altLang="en-US" dirty="0" smtClean="0"/>
              <a:t>에서 카메라 연결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953011" y="5303520"/>
            <a:ext cx="1900258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획득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29" idx="1"/>
          </p:cNvCxnSpPr>
          <p:nvPr/>
        </p:nvCxnSpPr>
        <p:spPr>
          <a:xfrm>
            <a:off x="3056709" y="5819503"/>
            <a:ext cx="435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3"/>
            <a:endCxn id="6" idx="1"/>
          </p:cNvCxnSpPr>
          <p:nvPr/>
        </p:nvCxnSpPr>
        <p:spPr>
          <a:xfrm>
            <a:off x="5392691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3"/>
            <a:endCxn id="30" idx="1"/>
          </p:cNvCxnSpPr>
          <p:nvPr/>
        </p:nvCxnSpPr>
        <p:spPr>
          <a:xfrm>
            <a:off x="7622980" y="5819503"/>
            <a:ext cx="330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0" idx="3"/>
            <a:endCxn id="4" idx="1"/>
          </p:cNvCxnSpPr>
          <p:nvPr/>
        </p:nvCxnSpPr>
        <p:spPr>
          <a:xfrm flipH="1">
            <a:off x="1160285" y="5819503"/>
            <a:ext cx="8692984" cy="12700"/>
          </a:xfrm>
          <a:prstGeom prst="bentConnector5">
            <a:avLst>
              <a:gd name="adj1" fmla="val -2630"/>
              <a:gd name="adj2" fmla="val 5862858"/>
              <a:gd name="adj3" fmla="val 102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230974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카메라 제조공정에서 </a:t>
            </a:r>
            <a:r>
              <a:rPr lang="en-US" altLang="ko-KR" sz="1400" dirty="0" smtClean="0">
                <a:latin typeface="+mn-ea"/>
              </a:rPr>
              <a:t>429</a:t>
            </a:r>
            <a:r>
              <a:rPr lang="ko-KR" altLang="en-US" sz="1400" dirty="0" smtClean="0">
                <a:latin typeface="+mn-ea"/>
              </a:rPr>
              <a:t>개 이미지 </a:t>
            </a:r>
            <a:r>
              <a:rPr lang="ko-KR" altLang="en-US" sz="1400" dirty="0">
                <a:latin typeface="+mn-ea"/>
              </a:rPr>
              <a:t>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해상도 </a:t>
            </a:r>
            <a:r>
              <a:rPr lang="en-US" altLang="ko-KR" sz="1400" dirty="0" smtClean="0">
                <a:latin typeface="+mn-ea"/>
              </a:rPr>
              <a:t>: 10M, 18M, 25M, 50M </a:t>
            </a:r>
            <a:r>
              <a:rPr lang="ko-KR" altLang="en-US" sz="1400" dirty="0" smtClean="0">
                <a:latin typeface="+mn-ea"/>
              </a:rPr>
              <a:t>등 다양한 해상도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744033"/>
            <a:ext cx="8804227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원본 데이터를 </a:t>
            </a:r>
            <a:r>
              <a:rPr lang="ko-KR" altLang="en-US" dirty="0" smtClean="0"/>
              <a:t>무작위로 </a:t>
            </a:r>
            <a:r>
              <a:rPr lang="ko-KR" altLang="en-US" dirty="0" err="1" smtClean="0"/>
              <a:t>증량시킴으로써</a:t>
            </a:r>
            <a:r>
              <a:rPr lang="ko-KR" altLang="en-US" dirty="0" smtClean="0"/>
              <a:t> </a:t>
            </a:r>
            <a:r>
              <a:rPr lang="ko-KR" altLang="en-US" dirty="0" err="1"/>
              <a:t>데이터셋의</a:t>
            </a:r>
            <a:r>
              <a:rPr lang="ko-KR" altLang="en-US" dirty="0"/>
              <a:t> 다양성과 크기를 모두 향상</a:t>
            </a:r>
          </a:p>
          <a:p>
            <a:r>
              <a:rPr lang="ko-KR" altLang="en-US" dirty="0"/>
              <a:t>기하학적</a:t>
            </a:r>
            <a:r>
              <a:rPr lang="en-US" altLang="ko-KR" dirty="0"/>
              <a:t> </a:t>
            </a:r>
            <a:r>
              <a:rPr lang="ko-KR" altLang="en-US" dirty="0"/>
              <a:t>데이터 증강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대칭</a:t>
            </a:r>
            <a:r>
              <a:rPr lang="en-US" altLang="ko-KR" dirty="0"/>
              <a:t>, </a:t>
            </a:r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endParaRPr lang="en-US" altLang="ko-KR" dirty="0"/>
          </a:p>
          <a:p>
            <a:pPr lvl="1"/>
            <a:r>
              <a:rPr lang="ko-KR" altLang="en-US" dirty="0"/>
              <a:t>불량의 크기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방향 변화에 대한 내성을 갖도록 함 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A9DEAA-703E-AE3E-797E-831293556A85}"/>
              </a:ext>
            </a:extLst>
          </p:cNvPr>
          <p:cNvSpPr/>
          <p:nvPr/>
        </p:nvSpPr>
        <p:spPr>
          <a:xfrm>
            <a:off x="4685327" y="3396387"/>
            <a:ext cx="1138715" cy="4727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etc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148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(53.23%)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6BD77D-FE9C-B9A4-EFCC-1D05BFC61DA8}"/>
              </a:ext>
            </a:extLst>
          </p:cNvPr>
          <p:cNvSpPr/>
          <p:nvPr/>
        </p:nvSpPr>
        <p:spPr>
          <a:xfrm>
            <a:off x="6258332" y="3400259"/>
            <a:ext cx="1138715" cy="4843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Particle / Scratch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6 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(2.15%)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B294BF-F6DC-7656-3ED2-D988893D9D06}"/>
              </a:ext>
            </a:extLst>
          </p:cNvPr>
          <p:cNvSpPr/>
          <p:nvPr/>
        </p:nvSpPr>
        <p:spPr>
          <a:xfrm>
            <a:off x="7605498" y="3390345"/>
            <a:ext cx="1138715" cy="4803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DP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58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en-US" altLang="ko-KR" sz="1000" dirty="0" smtClean="0"/>
              <a:t>(20.86%)</a:t>
            </a:r>
            <a:endParaRPr lang="ko-KR" altLang="en-US" sz="10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6FAFEB8-5741-0F2D-CA51-0572FE9D7DB8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251374" y="2031410"/>
            <a:ext cx="368288" cy="23616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E224943-91F3-0F08-2D93-E54EE9027B70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8407406" y="2237045"/>
            <a:ext cx="366953" cy="19490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2">
            <a:extLst>
              <a:ext uri="{FF2B5EF4-FFF2-40B4-BE49-F238E27FC236}">
                <a16:creationId xmlns:a16="http://schemas.microsoft.com/office/drawing/2014/main" id="{02B294BF-F6DC-7656-3ED2-D988893D9D06}"/>
              </a:ext>
            </a:extLst>
          </p:cNvPr>
          <p:cNvSpPr/>
          <p:nvPr/>
        </p:nvSpPr>
        <p:spPr>
          <a:xfrm>
            <a:off x="8996054" y="3395052"/>
            <a:ext cx="1138715" cy="494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Stain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66</a:t>
            </a:r>
            <a:endParaRPr lang="en-US" altLang="ko-KR" sz="1000" dirty="0"/>
          </a:p>
          <a:p>
            <a:pPr algn="ctr"/>
            <a:r>
              <a:rPr lang="en-US" altLang="ko-KR" sz="1000" dirty="0"/>
              <a:t> </a:t>
            </a:r>
            <a:r>
              <a:rPr lang="en-US" altLang="ko-KR" sz="1000" dirty="0" smtClean="0"/>
              <a:t>(23.74%)</a:t>
            </a:r>
            <a:endParaRPr lang="ko-KR" altLang="en-US" sz="1000" dirty="0"/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id="{F595DDD7-D7FA-4E4C-42D2-E7D0B7E9D75C}"/>
              </a:ext>
            </a:extLst>
          </p:cNvPr>
          <p:cNvSpPr/>
          <p:nvPr/>
        </p:nvSpPr>
        <p:spPr>
          <a:xfrm>
            <a:off x="7057845" y="2699664"/>
            <a:ext cx="1117011" cy="324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Total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429(100</a:t>
            </a:r>
            <a:r>
              <a:rPr lang="en-US" altLang="ko-KR" sz="1000" dirty="0" smtClean="0"/>
              <a:t>%)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4453821" y="3155795"/>
            <a:ext cx="5944162" cy="107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Labeling </a:t>
            </a:r>
            <a:r>
              <a:rPr lang="ko-KR" altLang="en-US" dirty="0" smtClean="0"/>
              <a:t>완료 후 업데이트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 Only Look Once v5(YOLOv5)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569176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환경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7227668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 smtClean="0"/>
              <a:t>높은 프레임 속도로 실시간 객체 탐지 가능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기반으로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직관적인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예제가 많이 있음</a:t>
            </a:r>
            <a:endParaRPr lang="en-US" altLang="ko-KR" dirty="0"/>
          </a:p>
          <a:p>
            <a:r>
              <a:rPr lang="ko-KR" altLang="en-US" dirty="0" smtClean="0"/>
              <a:t>속도와 정확도에 따라 작은 모델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큰 모델 까지 제공</a:t>
            </a:r>
            <a:endParaRPr lang="en-US" altLang="ko-KR" dirty="0" smtClean="0"/>
          </a:p>
          <a:p>
            <a:r>
              <a:rPr lang="ko-KR" altLang="en-US" dirty="0" smtClean="0"/>
              <a:t>사전 훈련된 모델을 제공 하여</a:t>
            </a:r>
            <a:r>
              <a:rPr lang="en-US" altLang="ko-KR" dirty="0"/>
              <a:t> </a:t>
            </a:r>
            <a:r>
              <a:rPr lang="ko-KR" altLang="en-US" dirty="0" err="1" smtClean="0"/>
              <a:t>전이학습</a:t>
            </a:r>
            <a:r>
              <a:rPr lang="ko-KR" altLang="en-US" dirty="0" smtClean="0"/>
              <a:t> 용이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적은 양의 데이터로 모델 학습 가능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719709" y="3931662"/>
            <a:ext cx="9139575" cy="181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컴퓨터 </a:t>
            </a:r>
            <a:r>
              <a:rPr lang="ko-KR" altLang="en-US" sz="1400" dirty="0">
                <a:latin typeface="+mn-ea"/>
              </a:rPr>
              <a:t>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11th Gen Intel(R) Core(TM) i5-11400H @ 2.70GHz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</a:t>
            </a:r>
            <a:r>
              <a:rPr lang="en-US" altLang="ko-KR" sz="1400" dirty="0" smtClean="0">
                <a:latin typeface="+mn-ea"/>
              </a:rPr>
              <a:t>16GB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NVIDIA GeForce RTX 3060 Laptop </a:t>
            </a:r>
            <a:r>
              <a:rPr lang="en-US" altLang="ko-KR" sz="1400" dirty="0" smtClean="0">
                <a:latin typeface="+mn-ea"/>
              </a:rPr>
              <a:t>GPU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+mn-ea"/>
              </a:rPr>
              <a:t>Pytorch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7080</TotalTime>
  <Words>915</Words>
  <Application>Microsoft Office PowerPoint</Application>
  <PresentationFormat>사용자 지정</PresentationFormat>
  <Paragraphs>190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최현동</cp:lastModifiedBy>
  <cp:revision>319</cp:revision>
  <cp:lastPrinted>2024-05-22T02:14:19Z</cp:lastPrinted>
  <dcterms:created xsi:type="dcterms:W3CDTF">2021-11-09T05:01:52Z</dcterms:created>
  <dcterms:modified xsi:type="dcterms:W3CDTF">2024-09-09T01:54:04Z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