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1"/>
  </p:notesMasterIdLst>
  <p:handoutMasterIdLst>
    <p:handoutMasterId r:id="rId22"/>
  </p:handoutMasterIdLst>
  <p:sldIdLst>
    <p:sldId id="281" r:id="rId5"/>
    <p:sldId id="982" r:id="rId6"/>
    <p:sldId id="939" r:id="rId7"/>
    <p:sldId id="997" r:id="rId8"/>
    <p:sldId id="994" r:id="rId9"/>
    <p:sldId id="998" r:id="rId10"/>
    <p:sldId id="999" r:id="rId11"/>
    <p:sldId id="995" r:id="rId12"/>
    <p:sldId id="1001" r:id="rId13"/>
    <p:sldId id="1002" r:id="rId14"/>
    <p:sldId id="1003" r:id="rId15"/>
    <p:sldId id="1004" r:id="rId16"/>
    <p:sldId id="1007" r:id="rId17"/>
    <p:sldId id="1005" r:id="rId18"/>
    <p:sldId id="1006" r:id="rId19"/>
    <p:sldId id="385" r:id="rId20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85268" autoAdjust="0"/>
  </p:normalViewPr>
  <p:slideViewPr>
    <p:cSldViewPr snapToGrid="0">
      <p:cViewPr varScale="1">
        <p:scale>
          <a:sx n="83" d="100"/>
          <a:sy n="83" d="100"/>
        </p:scale>
        <p:origin x="120" y="45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05" d="100"/>
          <a:sy n="105" d="100"/>
        </p:scale>
        <p:origin x="25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8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12/11/2023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2023-12-11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978408"/>
            <a:ext cx="4927413" cy="515113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978406"/>
            <a:ext cx="2871216" cy="1929385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978408"/>
            <a:ext cx="2871216" cy="192938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1046374"/>
            <a:ext cx="4517136" cy="5080487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110386"/>
            <a:ext cx="3721608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1046374"/>
            <a:ext cx="3246120" cy="227289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1046374"/>
            <a:ext cx="3246120" cy="2272897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01" y="6356350"/>
            <a:ext cx="886609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51025" y="1502407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3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3234431" y="2455656"/>
            <a:ext cx="57231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1861-C854-9E9A-DBBA-C0BA06A10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10" y="5597591"/>
            <a:ext cx="162167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573710"/>
            <a:ext cx="6272784" cy="104147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848" y="6313320"/>
            <a:ext cx="42923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73710"/>
            <a:ext cx="4050792" cy="460763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44854"/>
            <a:ext cx="6272784" cy="137033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93" y="6324077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563723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651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961534"/>
            <a:ext cx="10890504" cy="37933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713" y="6324077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679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745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6559" y="6356350"/>
            <a:ext cx="886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A1A1-772A-9B48-0540-0DE346C4B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6054"/>
          <a:stretch/>
        </p:blipFill>
        <p:spPr>
          <a:xfrm>
            <a:off x="-1256" y="-3606"/>
            <a:ext cx="12193256" cy="79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1987B-B7E1-F416-51B6-8EB915B6C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44548" y="411780"/>
            <a:ext cx="2038488" cy="3772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07894" y="6356350"/>
            <a:ext cx="1621677" cy="3109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691375" y="115445"/>
            <a:ext cx="5687910" cy="5601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43" r:id="rId16"/>
    <p:sldLayoutId id="214748374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Tx/>
        <a:buChar char="«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070C0"/>
          </a:solidFill>
        </p:spPr>
        <p:txBody>
          <a:bodyPr rtlCol="0">
            <a:normAutofit/>
          </a:bodyPr>
          <a:lstStyle/>
          <a:p>
            <a:r>
              <a:rPr lang="ko-KR" altLang="en-US" sz="5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어프렌티스</a:t>
            </a:r>
            <a:r>
              <a:rPr lang="ko-KR" altLang="en-US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131AE24-4A9A-F189-48CD-1E84B082B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368" y="3359803"/>
            <a:ext cx="8586216" cy="685800"/>
          </a:xfrm>
          <a:solidFill>
            <a:srgbClr val="0070C0"/>
          </a:solidFill>
        </p:spPr>
        <p:txBody>
          <a:bodyPr/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기말 프로젝트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9A3E-B7A3-2D6C-B3C0-E634F34D8DE0}"/>
              </a:ext>
            </a:extLst>
          </p:cNvPr>
          <p:cNvSpPr txBox="1"/>
          <p:nvPr/>
        </p:nvSpPr>
        <p:spPr>
          <a:xfrm>
            <a:off x="2505993" y="4500970"/>
            <a:ext cx="681148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충북대학교 </a:t>
            </a:r>
            <a:r>
              <a:rPr lang="ko-KR" altLang="en-US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산업인공지능학과    최현동</a:t>
            </a:r>
            <a:endParaRPr lang="ko-KR" altLang="en-US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9307" y="1075795"/>
            <a:ext cx="11547443" cy="258665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4: </a:t>
            </a:r>
            <a:r>
              <a:rPr lang="ko-KR" altLang="en-US" b="1" dirty="0"/>
              <a:t>데이터 스케일링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스케일링의 필요성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데이터의 특성들을 일정한 범위나 표준화된 분포로 변환하여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모델의 성능을 향상시키고 수렴 속도를</a:t>
            </a:r>
            <a:r>
              <a:rPr lang="en-US" altLang="ko-KR" dirty="0" smtClean="0"/>
              <a:t>/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높이는데 필요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사용한 스케일링 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정규화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로그 변환 사용</a:t>
            </a:r>
            <a:endParaRPr lang="en-US" altLang="ko-KR" dirty="0" smtClean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스케일링 이후의 데이터 분포 시각화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662451"/>
            <a:ext cx="4832180" cy="30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187" y="1068443"/>
            <a:ext cx="8987590" cy="91953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5: </a:t>
            </a:r>
            <a:r>
              <a:rPr lang="ko-KR" altLang="en-US" b="1" dirty="0" smtClean="0"/>
              <a:t>파이프라인 </a:t>
            </a:r>
            <a:r>
              <a:rPr lang="ko-KR" altLang="en-US" b="1" dirty="0"/>
              <a:t>구성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8" y="2634306"/>
            <a:ext cx="3610479" cy="25911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16" y="2634306"/>
            <a:ext cx="5325218" cy="2229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458" y="1528209"/>
            <a:ext cx="762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pipeline, </a:t>
            </a:r>
            <a:r>
              <a:rPr lang="en-US" altLang="ko-KR" dirty="0" err="1" smtClean="0"/>
              <a:t>make_pipeline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이용하여 생성</a:t>
            </a:r>
            <a:endParaRPr lang="en-US" altLang="ko-KR" dirty="0" smtClean="0"/>
          </a:p>
          <a:p>
            <a:r>
              <a:rPr lang="en-US" altLang="ko-KR" dirty="0" smtClean="0"/>
              <a:t>- simple-impute / Standard Scaler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8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187" y="1095274"/>
            <a:ext cx="8987590" cy="1919807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6: </a:t>
            </a:r>
            <a:r>
              <a:rPr lang="ko-KR" altLang="en-US" dirty="0" smtClean="0"/>
              <a:t> </a:t>
            </a:r>
            <a:r>
              <a:rPr lang="ko-KR" altLang="en-US" b="1" dirty="0"/>
              <a:t>모델 선택 및 훈련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후보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Linear Regression, Decision Tree </a:t>
            </a:r>
            <a:r>
              <a:rPr lang="en-US" altLang="ko-KR" dirty="0" err="1" smtClean="0"/>
              <a:t>Regressor</a:t>
            </a: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선택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: RMSE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 </a:t>
            </a:r>
            <a:r>
              <a:rPr lang="ko-KR" altLang="en-US" dirty="0"/>
              <a:t>성능 평가 및 결과 해석 </a:t>
            </a:r>
            <a:r>
              <a:rPr lang="en-US" altLang="ko-KR" dirty="0"/>
              <a:t>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2" y="3015081"/>
            <a:ext cx="4719803" cy="20893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02" y="5185980"/>
            <a:ext cx="3877216" cy="1162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952" y="3015081"/>
            <a:ext cx="5772956" cy="2089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952" y="5188457"/>
            <a:ext cx="3982006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187" y="1095274"/>
            <a:ext cx="8987590" cy="91953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6: </a:t>
            </a:r>
            <a:r>
              <a:rPr lang="ko-KR" altLang="en-US" dirty="0" smtClean="0"/>
              <a:t> </a:t>
            </a:r>
            <a:r>
              <a:rPr lang="ko-KR" altLang="en-US" b="1" dirty="0"/>
              <a:t>모델 선택 및 훈련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교차검증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9" y="1930327"/>
            <a:ext cx="522042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0086" y="1012472"/>
            <a:ext cx="10876682" cy="91953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7: </a:t>
            </a:r>
            <a:r>
              <a:rPr lang="ko-KR" altLang="en-US" b="1" dirty="0" smtClean="0"/>
              <a:t>모델 세부 튜닝</a:t>
            </a:r>
            <a:endParaRPr lang="ko-KR" altLang="en-US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조정에 사용된 방법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GridSearchCV</a:t>
            </a:r>
            <a:r>
              <a:rPr lang="en-US" altLang="ko-KR" dirty="0" smtClean="0"/>
              <a:t>, Random Search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93" y="1932005"/>
            <a:ext cx="5376563" cy="24085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63" y="1932005"/>
            <a:ext cx="5376563" cy="24085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93" y="4428786"/>
            <a:ext cx="5376563" cy="19372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663" y="4428787"/>
            <a:ext cx="5376563" cy="19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0086" y="1012472"/>
            <a:ext cx="10876682" cy="43222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8: </a:t>
            </a:r>
            <a:r>
              <a:rPr lang="ko-KR" altLang="en-US" dirty="0" smtClean="0"/>
              <a:t> </a:t>
            </a:r>
            <a:r>
              <a:rPr lang="ko-KR" altLang="en-US" b="1" dirty="0"/>
              <a:t>결과와 </a:t>
            </a:r>
            <a:r>
              <a:rPr lang="ko-KR" altLang="en-US" b="1" dirty="0" smtClean="0"/>
              <a:t>결론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05" y="1354504"/>
            <a:ext cx="523948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893" y="1489853"/>
            <a:ext cx="6162972" cy="35619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4" y="1047226"/>
            <a:ext cx="4777331" cy="462824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Cover Page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자동차 연비데이터를 이용한 연비 예측</a:t>
            </a: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최 현 동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2023.11.06 ~ 2023.12.10</a:t>
            </a:r>
          </a:p>
          <a:p>
            <a:endParaRPr lang="ko-KR" altLang="en-US" dirty="0"/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 smtClean="0"/>
              <a:t>프로젝트 개요 </a:t>
            </a:r>
            <a:r>
              <a:rPr lang="ko-KR" altLang="en-US" dirty="0"/>
              <a:t>및 데이터 </a:t>
            </a:r>
            <a:r>
              <a:rPr lang="ko-KR" altLang="en-US" dirty="0" smtClean="0"/>
              <a:t>소개</a:t>
            </a: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사용한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pPr marL="176213">
              <a:lnSpc>
                <a:spcPts val="2600"/>
              </a:lnSpc>
            </a:pPr>
            <a:r>
              <a:rPr lang="en-US" altLang="ko-KR" dirty="0" smtClean="0"/>
              <a:t>   - UCI Machine Learning </a:t>
            </a:r>
            <a:r>
              <a:rPr lang="en-US" altLang="ko-KR" dirty="0" err="1" smtClean="0"/>
              <a:t>Repositoty</a:t>
            </a:r>
            <a:endParaRPr lang="ko-KR" altLang="en-US" dirty="0" smtClean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출처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형식 설명</a:t>
            </a:r>
            <a:endParaRPr lang="en-US" altLang="ko-KR" dirty="0" smtClean="0"/>
          </a:p>
          <a:p>
            <a:pPr marL="176213">
              <a:lnSpc>
                <a:spcPts val="2600"/>
              </a:lnSpc>
            </a:pPr>
            <a:r>
              <a:rPr lang="en-US" altLang="ko-KR" dirty="0" smtClean="0"/>
              <a:t>   - </a:t>
            </a:r>
            <a:r>
              <a:rPr lang="en-US" altLang="ko-KR" dirty="0"/>
              <a:t>UCI Machine Learning </a:t>
            </a:r>
            <a:r>
              <a:rPr lang="en-US" altLang="ko-KR" dirty="0" err="1" smtClean="0"/>
              <a:t>Repositoty</a:t>
            </a:r>
            <a:endParaRPr lang="en-US" altLang="ko-KR" dirty="0" smtClean="0"/>
          </a:p>
          <a:p>
            <a:pPr marL="176213"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- 398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Data, csv</a:t>
            </a:r>
            <a:r>
              <a:rPr lang="ko-KR" altLang="en-US" dirty="0" smtClean="0"/>
              <a:t>파일 형태</a:t>
            </a: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예측하려는 특성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종속 변수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176213">
              <a:lnSpc>
                <a:spcPts val="2600"/>
              </a:lnSpc>
            </a:pPr>
            <a:r>
              <a:rPr lang="en-US" altLang="ko-KR" dirty="0" smtClean="0"/>
              <a:t>   - MPG(Mile per </a:t>
            </a:r>
            <a:r>
              <a:rPr lang="en-US" altLang="ko-KR" dirty="0" err="1" smtClean="0"/>
              <a:t>Gallen</a:t>
            </a:r>
            <a:r>
              <a:rPr lang="en-US" altLang="ko-KR" dirty="0" smtClean="0"/>
              <a:t>) </a:t>
            </a:r>
            <a:endParaRPr lang="ko-KR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576646" y="1213338"/>
            <a:ext cx="5134708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특성</a:t>
            </a:r>
            <a:r>
              <a:rPr lang="en-US" altLang="ko-KR" dirty="0"/>
              <a:t>(</a:t>
            </a:r>
            <a:r>
              <a:rPr lang="ko-KR" altLang="en-US" dirty="0"/>
              <a:t>독립 변수</a:t>
            </a:r>
            <a:r>
              <a:rPr lang="en-US" altLang="ko-KR" dirty="0"/>
              <a:t>)</a:t>
            </a:r>
            <a:r>
              <a:rPr lang="ko-KR" altLang="en-US" dirty="0"/>
              <a:t>의 목록과 설명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en-US" altLang="ko-KR" dirty="0"/>
              <a:t>   - c</a:t>
            </a:r>
            <a:r>
              <a:rPr lang="en-US" altLang="ko-KR" dirty="0" smtClean="0"/>
              <a:t>ylinder (</a:t>
            </a:r>
            <a:r>
              <a:rPr lang="ko-KR" altLang="en-US" dirty="0" smtClean="0"/>
              <a:t>실린더 개수</a:t>
            </a:r>
            <a:r>
              <a:rPr lang="en-US" altLang="ko-KR" dirty="0" smtClean="0"/>
              <a:t>)</a:t>
            </a:r>
          </a:p>
          <a:p>
            <a:pPr marL="176213"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displacement (</a:t>
            </a:r>
            <a:r>
              <a:rPr lang="ko-KR" altLang="en-US" dirty="0" smtClean="0"/>
              <a:t>배기량</a:t>
            </a:r>
            <a:r>
              <a:rPr lang="en-US" altLang="ko-KR" dirty="0" smtClean="0"/>
              <a:t>)</a:t>
            </a:r>
          </a:p>
          <a:p>
            <a:pPr marL="176213">
              <a:lnSpc>
                <a:spcPts val="2600"/>
              </a:lnSpc>
            </a:pPr>
            <a:r>
              <a:rPr lang="en-US" altLang="ko-KR" dirty="0" smtClean="0"/>
              <a:t>   - horsepower (</a:t>
            </a:r>
            <a:r>
              <a:rPr lang="ko-KR" altLang="en-US" dirty="0" smtClean="0"/>
              <a:t>마력</a:t>
            </a:r>
            <a:r>
              <a:rPr lang="en-US" altLang="ko-KR" dirty="0" smtClean="0"/>
              <a:t>)</a:t>
            </a:r>
          </a:p>
          <a:p>
            <a:pPr marL="176213"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weight (</a:t>
            </a:r>
            <a:r>
              <a:rPr lang="ko-KR" altLang="en-US" dirty="0" smtClean="0"/>
              <a:t>무게</a:t>
            </a:r>
            <a:r>
              <a:rPr lang="en-US" altLang="ko-KR" dirty="0" smtClean="0"/>
              <a:t>)</a:t>
            </a:r>
          </a:p>
          <a:p>
            <a:pPr marL="176213"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acceleration (</a:t>
            </a:r>
            <a:r>
              <a:rPr lang="ko-KR" altLang="en-US" dirty="0" err="1" smtClean="0"/>
              <a:t>가속시간</a:t>
            </a:r>
            <a:r>
              <a:rPr lang="en-US" altLang="ko-KR" dirty="0" smtClean="0"/>
              <a:t>)</a:t>
            </a:r>
          </a:p>
          <a:p>
            <a:pPr marL="176213"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dirty="0" err="1" smtClean="0"/>
              <a:t>modelyear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연식</a:t>
            </a:r>
            <a:r>
              <a:rPr lang="en-US" altLang="ko-KR" dirty="0" smtClean="0"/>
              <a:t>)</a:t>
            </a:r>
          </a:p>
          <a:p>
            <a:pPr marL="176213"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origin (</a:t>
            </a:r>
            <a:r>
              <a:rPr lang="ko-KR" altLang="en-US" dirty="0" err="1" smtClean="0"/>
              <a:t>제조국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6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187" y="1012726"/>
            <a:ext cx="11060900" cy="4920628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1: </a:t>
            </a:r>
            <a:r>
              <a:rPr lang="ko-KR" altLang="en-US" b="1" dirty="0"/>
              <a:t>훈련 세트와 테스트 세트 만들기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/>
              <a:t>분할</a:t>
            </a:r>
            <a:r>
              <a:rPr lang="en-US" altLang="ko-KR" dirty="0"/>
              <a:t>: </a:t>
            </a:r>
            <a:r>
              <a:rPr lang="ko-KR" altLang="en-US" dirty="0"/>
              <a:t>원본 데이터를 훈련 세트와 테스트 세트로 어떻게 분할했는지 </a:t>
            </a:r>
            <a:r>
              <a:rPr lang="ko-KR" altLang="en-US" dirty="0" smtClean="0"/>
              <a:t>설명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/>
              <a:t>패키지 함수로 </a:t>
            </a:r>
            <a:r>
              <a:rPr lang="ko-KR" altLang="en-US" dirty="0" err="1"/>
              <a:t>훈련셋</a:t>
            </a:r>
            <a:r>
              <a:rPr lang="en-US" altLang="ko-KR" dirty="0"/>
              <a:t>, </a:t>
            </a:r>
            <a:r>
              <a:rPr lang="ko-KR" altLang="en-US" dirty="0"/>
              <a:t>테스트 셋 </a:t>
            </a:r>
            <a:r>
              <a:rPr lang="ko-KR" altLang="en-US" dirty="0" smtClean="0"/>
              <a:t>분할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분할 </a:t>
            </a:r>
            <a:r>
              <a:rPr lang="ko-KR" altLang="en-US" dirty="0"/>
              <a:t>비율</a:t>
            </a:r>
            <a:r>
              <a:rPr lang="en-US" altLang="ko-KR" dirty="0"/>
              <a:t>: </a:t>
            </a:r>
            <a:r>
              <a:rPr lang="ko-KR" altLang="en-US" dirty="0"/>
              <a:t>훈련과 테스트 세트의 분할 비율 </a:t>
            </a:r>
            <a:r>
              <a:rPr lang="ko-KR" altLang="en-US" dirty="0" smtClean="0"/>
              <a:t>설명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훈련 셋 </a:t>
            </a:r>
            <a:r>
              <a:rPr lang="en-US" altLang="ko-KR" dirty="0"/>
              <a:t>– 80%, </a:t>
            </a:r>
            <a:r>
              <a:rPr lang="ko-KR" altLang="en-US" dirty="0"/>
              <a:t>테스트 셋 </a:t>
            </a:r>
            <a:r>
              <a:rPr lang="en-US" altLang="ko-KR" dirty="0"/>
              <a:t>– 20</a:t>
            </a:r>
            <a:r>
              <a:rPr lang="en-US" altLang="ko-KR" dirty="0" smtClean="0"/>
              <a:t>%</a:t>
            </a:r>
          </a:p>
          <a:p>
            <a:pPr marL="176213">
              <a:lnSpc>
                <a:spcPts val="2600"/>
              </a:lnSpc>
            </a:pP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랜덤성</a:t>
            </a:r>
            <a:r>
              <a:rPr lang="ko-KR" altLang="en-US" dirty="0" smtClean="0"/>
              <a:t> 및 계층적 샘플링</a:t>
            </a:r>
            <a:r>
              <a:rPr lang="en-US" altLang="ko-KR" dirty="0" smtClean="0"/>
              <a:t>: </a:t>
            </a:r>
            <a:r>
              <a:rPr lang="ko-KR" altLang="en-US" dirty="0"/>
              <a:t>데이터 분할에서의 </a:t>
            </a:r>
            <a:r>
              <a:rPr lang="ko-KR" altLang="en-US" dirty="0" err="1" smtClean="0"/>
              <a:t>랜덤성</a:t>
            </a:r>
            <a:r>
              <a:rPr lang="ko-KR" altLang="en-US" dirty="0" smtClean="0"/>
              <a:t> </a:t>
            </a:r>
            <a:r>
              <a:rPr lang="ko-KR" altLang="en-US" dirty="0"/>
              <a:t>시드 </a:t>
            </a:r>
            <a:r>
              <a:rPr lang="ko-KR" altLang="en-US" dirty="0" smtClean="0"/>
              <a:t>설정과 </a:t>
            </a:r>
            <a:r>
              <a:rPr lang="ko-KR" altLang="en-US" dirty="0"/>
              <a:t>계</a:t>
            </a:r>
            <a:r>
              <a:rPr lang="ko-KR" altLang="en-US" dirty="0" smtClean="0"/>
              <a:t>층적 샘플링 필요성과 방법 설명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랜덤성</a:t>
            </a:r>
            <a:r>
              <a:rPr lang="ko-KR" altLang="en-US" dirty="0" smtClean="0"/>
              <a:t> 시드 설정의 필요성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: </a:t>
            </a:r>
            <a:r>
              <a:rPr lang="ko-KR" altLang="en-US" dirty="0" smtClean="0"/>
              <a:t>고정된 </a:t>
            </a:r>
            <a:r>
              <a:rPr lang="ko-KR" altLang="en-US" dirty="0" err="1" smtClean="0"/>
              <a:t>랜덤값을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얻을수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같은결과를</a:t>
            </a:r>
            <a:r>
              <a:rPr lang="ko-KR" altLang="en-US" dirty="0" smtClean="0"/>
              <a:t> 반복해서 확인 할 수 있음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/>
              <a:t>계층적 샘플링의 필요성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smtClean="0"/>
              <a:t> : </a:t>
            </a:r>
            <a:r>
              <a:rPr lang="ko-KR" altLang="en-US" dirty="0" err="1"/>
              <a:t>테이터가</a:t>
            </a:r>
            <a:r>
              <a:rPr lang="ko-KR" altLang="en-US" dirty="0"/>
              <a:t> 편향적으로 전체에서 추출된 경우</a:t>
            </a:r>
            <a:r>
              <a:rPr lang="en-US" altLang="ko-KR" dirty="0"/>
              <a:t>, </a:t>
            </a:r>
            <a:r>
              <a:rPr lang="ko-KR" altLang="en-US" dirty="0"/>
              <a:t>학습의 일반화가 제대로 진행 되지 않기 때문에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 smtClean="0"/>
              <a:t>  </a:t>
            </a:r>
            <a:r>
              <a:rPr lang="ko-KR" altLang="en-US" dirty="0"/>
              <a:t>계층에 따라 나누고</a:t>
            </a:r>
            <a:r>
              <a:rPr lang="en-US" altLang="ko-KR" dirty="0"/>
              <a:t>, </a:t>
            </a:r>
            <a:r>
              <a:rPr lang="ko-KR" altLang="en-US" dirty="0"/>
              <a:t>추출된 데이터가 각 계층을 대표 하도록 하여</a:t>
            </a:r>
            <a:r>
              <a:rPr lang="en-US" altLang="ko-KR" dirty="0"/>
              <a:t> </a:t>
            </a:r>
            <a:r>
              <a:rPr lang="ko-KR" altLang="en-US" dirty="0"/>
              <a:t>편향을 방지하기 위함</a:t>
            </a:r>
            <a:r>
              <a:rPr lang="en-US" altLang="ko-KR" dirty="0"/>
              <a:t>.</a:t>
            </a: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2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187" y="1047227"/>
            <a:ext cx="11060900" cy="91953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</a:t>
            </a:r>
            <a:r>
              <a:rPr lang="en-US" altLang="ko-KR" dirty="0"/>
              <a:t>2</a:t>
            </a:r>
            <a:r>
              <a:rPr lang="en-US" altLang="ko-KR" dirty="0" smtClean="0"/>
              <a:t>: </a:t>
            </a:r>
            <a:r>
              <a:rPr lang="ko-KR" altLang="en-US" b="1" dirty="0"/>
              <a:t>데이터 탐색 및 시각화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피처들의 기초 통계량 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중앙값</a:t>
            </a:r>
            <a:r>
              <a:rPr lang="en-US" altLang="ko-KR" dirty="0"/>
              <a:t>, </a:t>
            </a:r>
            <a:r>
              <a:rPr lang="ko-KR" altLang="en-US" dirty="0"/>
              <a:t>분산 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5" y="1966760"/>
            <a:ext cx="7030564" cy="31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187" y="1047227"/>
            <a:ext cx="11060900" cy="91953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2: </a:t>
            </a:r>
            <a:r>
              <a:rPr lang="ko-KR" altLang="en-US" b="1" dirty="0" smtClean="0"/>
              <a:t>데이터 탐색 및 시각화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히스토그램</a:t>
            </a:r>
            <a:r>
              <a:rPr lang="en-US" altLang="ko-KR" dirty="0"/>
              <a:t>, </a:t>
            </a:r>
            <a:r>
              <a:rPr lang="ko-KR" altLang="en-US" dirty="0"/>
              <a:t>상자 그림</a:t>
            </a:r>
            <a:r>
              <a:rPr lang="en-US" altLang="ko-KR" dirty="0"/>
              <a:t>(Box Plot) </a:t>
            </a:r>
            <a:r>
              <a:rPr lang="ko-KR" altLang="en-US" dirty="0"/>
              <a:t>등을 사용한 피처들의 데이터 분포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77" y="1820984"/>
            <a:ext cx="7107115" cy="473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187" y="952574"/>
            <a:ext cx="11060900" cy="91953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2: </a:t>
            </a:r>
            <a:r>
              <a:rPr lang="ko-KR" altLang="en-US" b="1" dirty="0" smtClean="0"/>
              <a:t>데이터 탐색 및 시각화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피처 간 상관 관계 시각화 </a:t>
            </a:r>
            <a:r>
              <a:rPr lang="en-US" altLang="ko-KR" dirty="0"/>
              <a:t>(</a:t>
            </a:r>
            <a:r>
              <a:rPr lang="ko-KR" altLang="en-US" dirty="0"/>
              <a:t>상관 행렬</a:t>
            </a:r>
            <a:r>
              <a:rPr lang="en-US" altLang="ko-KR" dirty="0"/>
              <a:t>, </a:t>
            </a:r>
            <a:r>
              <a:rPr lang="ko-KR" altLang="en-US" dirty="0" err="1"/>
              <a:t>히트맵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87" y="1966760"/>
            <a:ext cx="5544324" cy="36427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12" y="1836345"/>
            <a:ext cx="54292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187" y="1014888"/>
            <a:ext cx="8987590" cy="91953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3: </a:t>
            </a:r>
            <a:r>
              <a:rPr lang="ko-KR" altLang="en-US" b="1" dirty="0"/>
              <a:t>데이터 </a:t>
            </a:r>
            <a:r>
              <a:rPr lang="ko-KR" altLang="en-US" b="1" dirty="0" smtClean="0"/>
              <a:t>전처리</a:t>
            </a:r>
            <a:endParaRPr lang="ko-KR" altLang="en-US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r>
              <a:rPr lang="en-US" altLang="ko-KR" dirty="0"/>
              <a:t>: </a:t>
            </a:r>
            <a:r>
              <a:rPr lang="en-US" altLang="ko-KR" dirty="0" smtClean="0"/>
              <a:t>median </a:t>
            </a:r>
            <a:r>
              <a:rPr lang="ko-KR" altLang="en-US" dirty="0" smtClean="0"/>
              <a:t>값으로 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채움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5" y="1934421"/>
            <a:ext cx="393437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187" y="1014888"/>
            <a:ext cx="8987590" cy="919533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3: </a:t>
            </a:r>
            <a:r>
              <a:rPr lang="ko-KR" altLang="en-US" b="1" dirty="0"/>
              <a:t>데이터 </a:t>
            </a:r>
            <a:r>
              <a:rPr lang="ko-KR" altLang="en-US" b="1" dirty="0" smtClean="0"/>
              <a:t>전처리</a:t>
            </a:r>
            <a:endParaRPr lang="ko-KR" altLang="en-US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피처 </a:t>
            </a:r>
            <a:r>
              <a:rPr lang="ko-KR" altLang="en-US" dirty="0"/>
              <a:t>엔지니어링</a:t>
            </a:r>
            <a:r>
              <a:rPr lang="en-US" altLang="ko-KR" dirty="0"/>
              <a:t>: </a:t>
            </a:r>
            <a:r>
              <a:rPr lang="ko-KR" altLang="en-US" dirty="0"/>
              <a:t>새로운 피처 생성 또는 기존 피처 변환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2" y="1934421"/>
            <a:ext cx="6811848" cy="415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50788</TotalTime>
  <Words>349</Words>
  <Application>Microsoft Office PowerPoint</Application>
  <PresentationFormat>와이드스크린</PresentationFormat>
  <Paragraphs>73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Avenir Next LT Pro</vt:lpstr>
      <vt:lpstr>굴림체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Wingdings</vt:lpstr>
      <vt:lpstr>AccentBoxVTI</vt:lpstr>
      <vt:lpstr>어프렌티스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jae kim</dc:creator>
  <cp:lastModifiedBy>최현동</cp:lastModifiedBy>
  <cp:revision>602</cp:revision>
  <cp:lastPrinted>2023-07-21T02:20:09Z</cp:lastPrinted>
  <dcterms:created xsi:type="dcterms:W3CDTF">2023-07-03T05:14:07Z</dcterms:created>
  <dcterms:modified xsi:type="dcterms:W3CDTF">2023-12-11T02:11:17Z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