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5" r:id="rId3"/>
    <p:sldId id="269" r:id="rId4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9" autoAdjust="0"/>
    <p:restoredTop sz="94660"/>
  </p:normalViewPr>
  <p:slideViewPr>
    <p:cSldViewPr snapToGrid="0">
      <p:cViewPr>
        <p:scale>
          <a:sx n="100" d="100"/>
          <a:sy n="100" d="100"/>
        </p:scale>
        <p:origin x="7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BA34B-670B-440E-B124-B66CFC77B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5308DB-905E-4760-8C81-E1CC4913B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2EBC1-58F9-439C-BDBE-2654C8EF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C63B4-DA0E-414C-AE6A-3DE6CEC6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D8EF9-65EF-4055-8F1B-1AC67F29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30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F029A-2E60-4B44-9A6A-80D3AE05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4D337-072C-4B16-B51D-759528DF5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6624E-7E89-4C0C-8615-FBBD7D8C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43811-3DEF-4855-B90F-8B9168CD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CDEAE-2B92-420D-858B-AD5BC5D7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8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6B0B40-188B-47A3-B53B-C65F8C093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C49200-0A12-413C-93C2-BE9D4111A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F6E5F-07B0-453D-B753-F871D972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F5147-4937-417C-862B-087EAFB6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A07A36-1CBA-449C-A4BC-8173853B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63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251CA-8218-423C-9212-458B740F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8" y="136525"/>
            <a:ext cx="11330246" cy="6116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A85B9-1097-4605-9D18-1C5F4B229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" y="872836"/>
            <a:ext cx="11330247" cy="5345084"/>
          </a:xfrm>
        </p:spPr>
        <p:txBody>
          <a:bodyPr>
            <a:normAutofit/>
          </a:bodyPr>
          <a:lstStyle>
            <a:lvl1pPr>
              <a:defRPr sz="1800"/>
            </a:lvl1pPr>
            <a:lvl2pPr marL="685800" indent="-228600">
              <a:lnSpc>
                <a:spcPct val="125000"/>
              </a:lnSpc>
              <a:buFont typeface="Wingdings" panose="05000000000000000000" pitchFamily="2" charset="2"/>
              <a:buChar char="ü"/>
              <a:defRPr sz="1600"/>
            </a:lvl2pPr>
            <a:lvl3pPr marL="1143000" indent="-228600">
              <a:lnSpc>
                <a:spcPct val="125000"/>
              </a:lnSpc>
              <a:buFont typeface="Wingdings" panose="05000000000000000000" pitchFamily="2" charset="2"/>
              <a:buChar char="§"/>
              <a:defRPr sz="1400"/>
            </a:lvl3pPr>
            <a:lvl4pPr>
              <a:lnSpc>
                <a:spcPct val="125000"/>
              </a:lnSpc>
              <a:defRPr sz="1200"/>
            </a:lvl4pPr>
            <a:lvl5pPr>
              <a:lnSpc>
                <a:spcPct val="125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749E0-E0E8-4884-8782-5762146A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7E8FC-B196-419C-86FF-21637ED2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6EC23-2404-48EB-AAC2-4F1FBD92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43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285DA-C465-462C-B702-C68EC8A0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61BA5F-DF45-4C0A-A622-EFCDF57FF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74978-CE22-4B97-89CA-2DC69664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9DD5FE-BCB7-4DDB-85CD-C2A7223A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35DFD-2A78-4DAF-BC3B-C9C76736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2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E42A3-749B-49E0-9240-65691547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0ADA7-BD77-4203-B831-537B834C5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11AEC7-017C-4580-A4BF-918401B90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2BFB15-863C-405A-B71D-5CDAD6F4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DCD5C-152E-4B26-ABF1-5784ECEF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E8B57B-6BA8-41B3-AF35-9D09A784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88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D9940-EE9E-4DDA-8DC9-469390A6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4F9D33-831F-4117-9DEC-4EC02729C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251BE3-B3E0-4FE7-B176-9C086D371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FFBD1F-96D0-4507-A927-8EE477F30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4451FA-3305-4F03-8F5B-DA76BFA0E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CF4F63-A659-46F9-AA11-C97A7AAB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B7CA12-BF3A-4AC4-B9CC-E5EAA6CF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1975ED-851D-4134-8F58-0EFBB290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7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73913-C3A0-403A-A0A8-06F3F311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D952CD-6864-443B-A1D9-95657E13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5D91A6-63E0-4A50-ACBD-25556DAC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382175-5F9F-47C4-BF6C-C050012E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5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76E33D-F8EB-492F-A8B0-24D43FE9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C6168F-0CF2-4313-83B5-B019431C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9098A3-53F9-44CB-80D4-FD030A21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9A5B8-489A-42DA-B489-DA8A1900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2FE2C-A4B1-40AF-8647-B90928235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B92C47-8FEC-4D81-9987-E625737A8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728B39-BFB3-4ACD-B5BE-0BD4CCAD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E755FC-FB78-4226-B45F-7234EA9B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ACEF6-DC6C-4D23-8AB4-5A05EA27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66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283BA-09E2-4414-BF6D-A23F7388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38071C-7C62-4AB1-851B-F9DC9BEF6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2EC905-315A-4D63-A12D-5ECAE27BC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FB5ABA-E619-47C8-B23A-C05857CA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7035FB-841C-4046-AADD-FC6A3F4E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228E3-FC97-4B03-87CD-2F038AB8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3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8729E5-53EC-48FB-B133-DB4FC277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373C5-C2E8-45EC-908B-B737AB737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A3C51-E34B-43B4-B613-28876249E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0325B-BE43-4DCC-9D10-1BD3DDE4B94C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DD3B1-A137-45AC-8727-8770B4053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1B0F5-2C6F-41B2-95AD-0C9988754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5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3C71F-8A13-4931-A763-4F9A70E7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영상처리 실제 프로젝트</a:t>
            </a:r>
            <a:r>
              <a:rPr lang="en-US" altLang="ko-KR" dirty="0"/>
              <a:t> – </a:t>
            </a:r>
            <a:r>
              <a:rPr lang="ko-KR" altLang="en-US" dirty="0"/>
              <a:t>차량 자세 추정 프로그램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9A27E-E08B-42D0-9B1E-6C89F400B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개요</a:t>
            </a:r>
            <a:endParaRPr lang="en-US" altLang="ko-KR" dirty="0"/>
          </a:p>
          <a:p>
            <a:pPr lvl="1"/>
            <a:r>
              <a:rPr lang="ko-KR" altLang="en-US" dirty="0"/>
              <a:t>시퀀스 영상의 </a:t>
            </a:r>
            <a:r>
              <a:rPr lang="en-US" altLang="ko-KR" dirty="0" err="1"/>
              <a:t>Keypoint</a:t>
            </a:r>
            <a:r>
              <a:rPr lang="en-US" altLang="ko-KR" dirty="0"/>
              <a:t> </a:t>
            </a:r>
            <a:r>
              <a:rPr lang="ko-KR" altLang="en-US" dirty="0"/>
              <a:t>간의 차이를 이용하여 차량을 자세를 추정하는 프로그램 개발</a:t>
            </a:r>
            <a:endParaRPr lang="en-US" altLang="ko-KR" dirty="0"/>
          </a:p>
          <a:p>
            <a:pPr lvl="1"/>
            <a:r>
              <a:rPr lang="ko-KR" altLang="en-US" dirty="0"/>
              <a:t>입력으로는 </a:t>
            </a:r>
            <a:r>
              <a:rPr lang="en-US" altLang="ko-KR" dirty="0"/>
              <a:t>Kitty Dataset </a:t>
            </a:r>
            <a:r>
              <a:rPr lang="ko-KR" altLang="en-US" dirty="0"/>
              <a:t>도로 주행 이미지 사용 </a:t>
            </a:r>
            <a:r>
              <a:rPr lang="en-US" altLang="ko-KR" dirty="0"/>
              <a:t>(1241 X</a:t>
            </a:r>
            <a:r>
              <a:rPr lang="ko-KR" altLang="en-US" dirty="0"/>
              <a:t> </a:t>
            </a:r>
            <a:r>
              <a:rPr lang="en-US" altLang="ko-KR" dirty="0"/>
              <a:t>376)</a:t>
            </a:r>
          </a:p>
          <a:p>
            <a:pPr lvl="1"/>
            <a:r>
              <a:rPr lang="ko-KR" altLang="en-US" dirty="0"/>
              <a:t>검출한 차량에 대한 자세 데이터 </a:t>
            </a:r>
            <a:r>
              <a:rPr lang="en-US" altLang="ko-KR" dirty="0"/>
              <a:t>x, y, yaw(</a:t>
            </a:r>
            <a:r>
              <a:rPr lang="el-GR" altLang="ko-KR" dirty="0">
                <a:ea typeface="맑은 고딕" panose="020B0503020000020004" pitchFamily="50" charset="-127"/>
              </a:rPr>
              <a:t>θ</a:t>
            </a:r>
            <a:r>
              <a:rPr lang="en-US" altLang="ko-KR" dirty="0"/>
              <a:t>) </a:t>
            </a:r>
            <a:r>
              <a:rPr lang="ko-KR" altLang="en-US" dirty="0"/>
              <a:t>만 </a:t>
            </a:r>
            <a:r>
              <a:rPr lang="en-US" altLang="ko-KR" dirty="0"/>
              <a:t>.txt </a:t>
            </a:r>
            <a:r>
              <a:rPr lang="ko-KR" altLang="en-US" dirty="0"/>
              <a:t>파일로 저장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※ </a:t>
            </a:r>
            <a:r>
              <a:rPr lang="ko-KR" altLang="en-US" dirty="0"/>
              <a:t>예시 이미지와 예시 </a:t>
            </a:r>
            <a:r>
              <a:rPr lang="en-US" altLang="ko-KR" dirty="0"/>
              <a:t>.txt </a:t>
            </a:r>
            <a:r>
              <a:rPr lang="ko-KR" altLang="en-US" dirty="0"/>
              <a:t>파일 제공 </a:t>
            </a:r>
            <a:r>
              <a:rPr lang="en-US" altLang="ko-KR" dirty="0"/>
              <a:t>(</a:t>
            </a:r>
            <a:r>
              <a:rPr lang="en-US" altLang="ko-KR" dirty="0" err="1"/>
              <a:t>eCampus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0DC2D3D-336D-547B-F051-648B648A4A2C}"/>
              </a:ext>
            </a:extLst>
          </p:cNvPr>
          <p:cNvGrpSpPr/>
          <p:nvPr/>
        </p:nvGrpSpPr>
        <p:grpSpPr>
          <a:xfrm>
            <a:off x="10001291" y="442335"/>
            <a:ext cx="1962110" cy="1931144"/>
            <a:chOff x="9447628" y="4364767"/>
            <a:chExt cx="2295485" cy="220967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3A31FE3-A194-B411-24DB-ADA8C6A41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47628" y="4364767"/>
              <a:ext cx="2295485" cy="2209672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E6A1DF4-206B-4A90-C57C-50E81A92BBC3}"/>
                </a:ext>
              </a:extLst>
            </p:cNvPr>
            <p:cNvSpPr/>
            <p:nvPr/>
          </p:nvSpPr>
          <p:spPr>
            <a:xfrm>
              <a:off x="10567988" y="4905375"/>
              <a:ext cx="302418" cy="1756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A5B3805-AD7D-01FC-8B7C-69DED6230879}"/>
              </a:ext>
            </a:extLst>
          </p:cNvPr>
          <p:cNvGrpSpPr/>
          <p:nvPr/>
        </p:nvGrpSpPr>
        <p:grpSpPr>
          <a:xfrm>
            <a:off x="596918" y="2781996"/>
            <a:ext cx="10478763" cy="3918205"/>
            <a:chOff x="596918" y="2781996"/>
            <a:chExt cx="10478763" cy="391820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C2DF2677-A2C2-2208-650F-B784723E0500}"/>
                </a:ext>
              </a:extLst>
            </p:cNvPr>
            <p:cNvGrpSpPr/>
            <p:nvPr/>
          </p:nvGrpSpPr>
          <p:grpSpPr>
            <a:xfrm>
              <a:off x="596918" y="2781996"/>
              <a:ext cx="10478763" cy="3918205"/>
              <a:chOff x="-1793857" y="2545720"/>
              <a:chExt cx="10478763" cy="3918205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ADAA8799-F034-C27B-A3F9-41FBE8B5F820}"/>
                  </a:ext>
                </a:extLst>
              </p:cNvPr>
              <p:cNvGrpSpPr/>
              <p:nvPr/>
            </p:nvGrpSpPr>
            <p:grpSpPr>
              <a:xfrm>
                <a:off x="1040517" y="2902239"/>
                <a:ext cx="3787746" cy="3082925"/>
                <a:chOff x="270933" y="3918181"/>
                <a:chExt cx="2844800" cy="2582163"/>
              </a:xfrm>
            </p:grpSpPr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E96AD901-185A-6210-7A7E-05527CA650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3318" r="3816"/>
                <a:stretch/>
              </p:blipFill>
              <p:spPr>
                <a:xfrm>
                  <a:off x="270933" y="3918181"/>
                  <a:ext cx="2844800" cy="2582163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4D6E693A-AC4A-FBAC-CF39-AA925A28A6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87454" y="5903814"/>
                      <a:ext cx="720390" cy="25391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05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050" dirty="0"/>
                    </a:p>
                  </p:txBody>
                </p:sp>
              </mc:Choice>
              <mc:Fallback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4D6E693A-AC4A-FBAC-CF39-AA925A28A6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87454" y="5903814"/>
                      <a:ext cx="720390" cy="25391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120D79C2-507E-DF6D-7D0F-623CDAA0A1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6054" y="5027514"/>
                      <a:ext cx="729815" cy="25391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05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050" dirty="0"/>
                    </a:p>
                  </p:txBody>
                </p:sp>
              </mc:Choice>
              <mc:Fallback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120D79C2-507E-DF6D-7D0F-623CDAA0A1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16054" y="5027514"/>
                      <a:ext cx="729815" cy="25391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85331B9B-2072-7F70-CD70-D1D2089BD1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24975" y="4898760"/>
                      <a:ext cx="729815" cy="25391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05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050" dirty="0"/>
                    </a:p>
                  </p:txBody>
                </p:sp>
              </mc:Choice>
              <mc:Fallback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85331B9B-2072-7F70-CD70-D1D2089BD1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24975" y="4898760"/>
                      <a:ext cx="729815" cy="25391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290AAB5A-7202-4AFF-0E30-57725FAB4B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222561" y="5316308"/>
                <a:ext cx="3787747" cy="1147617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8CFE1AFD-F8A5-1A2A-CC9C-84F73F7C0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793857" y="2545720"/>
                <a:ext cx="3787747" cy="1147617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82B56792-CC0E-238C-B40B-6979C4E7F4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97160" y="2721143"/>
                <a:ext cx="3787746" cy="1147617"/>
              </a:xfrm>
              <a:prstGeom prst="rect">
                <a:avLst/>
              </a:prstGeom>
            </p:spPr>
          </p:pic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69B18D79-CB15-5C20-7A02-F25475E94A6A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1993890" y="3119529"/>
                <a:ext cx="1078055" cy="10352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2EFE9382-6B1E-3E87-B847-F6216225BCE8}"/>
                  </a:ext>
                </a:extLst>
              </p:cNvPr>
              <p:cNvCxnSpPr>
                <a:cxnSpLocks/>
                <a:stCxn id="19" idx="2"/>
              </p:cNvCxnSpPr>
              <p:nvPr/>
            </p:nvCxnSpPr>
            <p:spPr>
              <a:xfrm flipH="1">
                <a:off x="4559415" y="3868760"/>
                <a:ext cx="2231618" cy="3558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C396D112-6913-63B5-D293-D40E78D41CA9}"/>
                </a:ext>
              </a:extLst>
            </p:cNvPr>
            <p:cNvGrpSpPr/>
            <p:nvPr/>
          </p:nvGrpSpPr>
          <p:grpSpPr>
            <a:xfrm>
              <a:off x="6021307" y="5285536"/>
              <a:ext cx="1261454" cy="1312865"/>
              <a:chOff x="7388128" y="4207879"/>
              <a:chExt cx="2281536" cy="1886992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37B5C2A5-39F6-13FB-A2AA-50D238322D4D}"/>
                  </a:ext>
                </a:extLst>
              </p:cNvPr>
              <p:cNvGrpSpPr/>
              <p:nvPr/>
            </p:nvGrpSpPr>
            <p:grpSpPr>
              <a:xfrm>
                <a:off x="7388128" y="4518491"/>
                <a:ext cx="1793680" cy="1576380"/>
                <a:chOff x="7388128" y="5282047"/>
                <a:chExt cx="904875" cy="812823"/>
              </a:xfrm>
            </p:grpSpPr>
            <p:cxnSp>
              <p:nvCxnSpPr>
                <p:cNvPr id="28" name="직선 화살표 연결선 27">
                  <a:extLst>
                    <a:ext uri="{FF2B5EF4-FFF2-40B4-BE49-F238E27FC236}">
                      <a16:creationId xmlns:a16="http://schemas.microsoft.com/office/drawing/2014/main" id="{F2A56309-4EA4-65B1-C7FC-2CBA2BCB7CFD}"/>
                    </a:ext>
                  </a:extLst>
                </p:cNvPr>
                <p:cNvCxnSpPr/>
                <p:nvPr/>
              </p:nvCxnSpPr>
              <p:spPr>
                <a:xfrm>
                  <a:off x="7388128" y="5722329"/>
                  <a:ext cx="90487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화살표 연결선 28">
                  <a:extLst>
                    <a:ext uri="{FF2B5EF4-FFF2-40B4-BE49-F238E27FC236}">
                      <a16:creationId xmlns:a16="http://schemas.microsoft.com/office/drawing/2014/main" id="{2AC85AF9-8A19-16F0-A2FA-808226A9B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07228" y="5282047"/>
                  <a:ext cx="0" cy="8128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739BC6E-591B-47A4-7066-0EB012A7FF7E}"/>
                      </a:ext>
                    </a:extLst>
                  </p:cNvPr>
                  <p:cNvSpPr txBox="1"/>
                  <p:nvPr/>
                </p:nvSpPr>
                <p:spPr>
                  <a:xfrm>
                    <a:off x="8306168" y="4207879"/>
                    <a:ext cx="423065" cy="4001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739BC6E-591B-47A4-7066-0EB012A7F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6168" y="4207879"/>
                    <a:ext cx="423065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42105" b="-5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A4144F6-5A2F-BBDD-9627-C9A92E587197}"/>
                      </a:ext>
                    </a:extLst>
                  </p:cNvPr>
                  <p:cNvSpPr txBox="1"/>
                  <p:nvPr/>
                </p:nvSpPr>
                <p:spPr>
                  <a:xfrm>
                    <a:off x="9251216" y="5106626"/>
                    <a:ext cx="418448" cy="4001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sz="2000" dirty="0"/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A4144F6-5A2F-BBDD-9627-C9A92E5871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1216" y="5106626"/>
                    <a:ext cx="418448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3684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8BDD7D8D-0DE7-B06D-D9AF-DBF453BC98DD}"/>
                </a:ext>
              </a:extLst>
            </p:cNvPr>
            <p:cNvCxnSpPr>
              <a:cxnSpLocks/>
              <a:stCxn id="15" idx="3"/>
              <a:endCxn id="8" idx="2"/>
            </p:cNvCxnSpPr>
            <p:nvPr/>
          </p:nvCxnSpPr>
          <p:spPr>
            <a:xfrm flipV="1">
              <a:off x="4955961" y="5812382"/>
              <a:ext cx="441524" cy="3140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853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2F59E-2BCC-4896-A0C3-F9212000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영상처리 실제 프로젝트</a:t>
            </a:r>
            <a:r>
              <a:rPr lang="en-US" altLang="ko-KR" dirty="0"/>
              <a:t> – </a:t>
            </a:r>
            <a:r>
              <a:rPr lang="ko-KR" altLang="en-US" dirty="0"/>
              <a:t>차량 자세 추정 프로그램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983A05-9332-4EAA-BE68-30303C762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" y="872836"/>
            <a:ext cx="11330247" cy="5345084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프로그램 입력 및 출력</a:t>
            </a:r>
            <a:endParaRPr lang="en-US" altLang="ko-KR" dirty="0"/>
          </a:p>
          <a:p>
            <a:pPr lvl="1"/>
            <a:r>
              <a:rPr lang="ko-KR" altLang="en-US" dirty="0"/>
              <a:t>프로그램 입력 </a:t>
            </a:r>
            <a:r>
              <a:rPr lang="en-US" altLang="ko-KR" dirty="0"/>
              <a:t>: JPG</a:t>
            </a:r>
            <a:r>
              <a:rPr lang="ko-KR" altLang="en-US" dirty="0"/>
              <a:t> 이미지 파일 </a:t>
            </a:r>
            <a:r>
              <a:rPr lang="en-US" altLang="ko-KR" dirty="0"/>
              <a:t>10</a:t>
            </a:r>
            <a:r>
              <a:rPr lang="ko-KR" altLang="en-US" dirty="0"/>
              <a:t>장</a:t>
            </a:r>
            <a:r>
              <a:rPr lang="en-US" altLang="ko-KR" dirty="0"/>
              <a:t> [0.png</a:t>
            </a:r>
            <a:r>
              <a:rPr lang="ko-KR" altLang="en-US" dirty="0"/>
              <a:t>가 초기 위치 </a:t>
            </a:r>
            <a:r>
              <a:rPr lang="en-US" altLang="ko-KR" dirty="0"/>
              <a:t>(0, 0, 0)]</a:t>
            </a:r>
          </a:p>
          <a:p>
            <a:pPr lvl="1"/>
            <a:r>
              <a:rPr lang="ko-KR" altLang="en-US" dirty="0"/>
              <a:t>프로그램 출력 </a:t>
            </a:r>
            <a:r>
              <a:rPr lang="en-US" altLang="ko-KR" dirty="0"/>
              <a:t>: </a:t>
            </a:r>
            <a:r>
              <a:rPr lang="ko-KR" altLang="en-US" dirty="0"/>
              <a:t>각 이미지당 </a:t>
            </a:r>
            <a:r>
              <a:rPr lang="en-US" altLang="ko-KR" dirty="0"/>
              <a:t>x, y, yaw(</a:t>
            </a:r>
            <a:r>
              <a:rPr lang="el-GR" altLang="ko-KR" dirty="0">
                <a:ea typeface="맑은 고딕" panose="020B0503020000020004" pitchFamily="50" charset="-127"/>
              </a:rPr>
              <a:t>θ</a:t>
            </a:r>
            <a:r>
              <a:rPr lang="en-US" altLang="ko-KR" dirty="0"/>
              <a:t>)</a:t>
            </a:r>
            <a:r>
              <a:rPr lang="ko-KR" altLang="en-US" dirty="0"/>
              <a:t>이 기재된</a:t>
            </a:r>
            <a:r>
              <a:rPr lang="en-US" altLang="ko-KR" dirty="0"/>
              <a:t> .txt </a:t>
            </a:r>
            <a:r>
              <a:rPr lang="ko-KR" altLang="en-US" dirty="0"/>
              <a:t>파일 </a:t>
            </a:r>
            <a:endParaRPr lang="en-US" altLang="ko-KR" dirty="0"/>
          </a:p>
          <a:p>
            <a:pPr lvl="1"/>
            <a:r>
              <a:rPr lang="en-US" altLang="ko-KR" dirty="0"/>
              <a:t>Txt</a:t>
            </a:r>
            <a:r>
              <a:rPr lang="ko-KR" altLang="en-US" dirty="0"/>
              <a:t> 파일 이름 </a:t>
            </a:r>
            <a:r>
              <a:rPr lang="en-US" altLang="ko-KR" dirty="0"/>
              <a:t>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/>
              <a:t>“odometry.txt”  </a:t>
            </a:r>
          </a:p>
          <a:p>
            <a:pPr marL="457200" lvl="1" indent="0">
              <a:buNone/>
            </a:pPr>
            <a:r>
              <a:rPr lang="ko-KR" altLang="en-US" b="1" dirty="0">
                <a:solidFill>
                  <a:srgbClr val="FF0000"/>
                </a:solidFill>
              </a:rPr>
              <a:t> 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C8E0A819-1712-4E4C-BC96-06BEA8A478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9841089"/>
                  </p:ext>
                </p:extLst>
              </p:nvPr>
            </p:nvGraphicFramePr>
            <p:xfrm>
              <a:off x="3461304" y="3287311"/>
              <a:ext cx="37800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60000">
                      <a:extLst>
                        <a:ext uri="{9D8B030D-6E8A-4147-A177-3AD203B41FA5}">
                          <a16:colId xmlns:a16="http://schemas.microsoft.com/office/drawing/2014/main" val="1177948613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1256326117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16980934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X#1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Y#1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Yaw#1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3556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X#2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Y#2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Yaw#2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9495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ko-KR" alt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1960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X#10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Y#10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Yaw#10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259309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C8E0A819-1712-4E4C-BC96-06BEA8A478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9841089"/>
                  </p:ext>
                </p:extLst>
              </p:nvPr>
            </p:nvGraphicFramePr>
            <p:xfrm>
              <a:off x="3461304" y="3287311"/>
              <a:ext cx="37800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60000">
                      <a:extLst>
                        <a:ext uri="{9D8B030D-6E8A-4147-A177-3AD203B41FA5}">
                          <a16:colId xmlns:a16="http://schemas.microsoft.com/office/drawing/2014/main" val="1177948613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1256326117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16980934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X#1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Y#1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Yaw#1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3556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X#2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Y#2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Yaw#2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9495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83" t="-201639" r="-200966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83" t="-201639" r="-100966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483" t="-201639" r="-966" b="-1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960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X#10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Y#10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Yaw#10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259309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3F8BFAC-0002-4F01-8BD9-266B1FC3851D}"/>
              </a:ext>
            </a:extLst>
          </p:cNvPr>
          <p:cNvSpPr txBox="1"/>
          <p:nvPr/>
        </p:nvSpPr>
        <p:spPr>
          <a:xfrm>
            <a:off x="4065412" y="2693040"/>
            <a:ext cx="2233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&lt; txt </a:t>
            </a:r>
            <a:r>
              <a:rPr lang="ko-KR" altLang="en-US" sz="1600" dirty="0"/>
              <a:t>파일 형식</a:t>
            </a:r>
            <a:r>
              <a:rPr lang="en-US" altLang="ko-KR" sz="1600" dirty="0"/>
              <a:t> </a:t>
            </a:r>
            <a:r>
              <a:rPr lang="ko-KR" altLang="en-US" sz="1600" dirty="0"/>
              <a:t>예시</a:t>
            </a:r>
            <a:r>
              <a:rPr lang="en-US" altLang="ko-KR" sz="1600" dirty="0"/>
              <a:t>&gt;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CCEBD6-3377-421C-2FE5-6E5F5E84B1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56" t="11703" r="30750" b="60202"/>
          <a:stretch/>
        </p:blipFill>
        <p:spPr>
          <a:xfrm>
            <a:off x="8547124" y="3287311"/>
            <a:ext cx="2221721" cy="1665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B04560-FCF8-6D14-F710-C6F692E1E2DB}"/>
              </a:ext>
            </a:extLst>
          </p:cNvPr>
          <p:cNvSpPr txBox="1"/>
          <p:nvPr/>
        </p:nvSpPr>
        <p:spPr>
          <a:xfrm>
            <a:off x="8939718" y="240359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B55FA-D644-F300-28C1-34413E189D57}"/>
              </a:ext>
            </a:extLst>
          </p:cNvPr>
          <p:cNvSpPr txBox="1"/>
          <p:nvPr/>
        </p:nvSpPr>
        <p:spPr>
          <a:xfrm>
            <a:off x="9426180" y="240359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y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E9F7FA-2842-9634-CB70-E32540C15177}"/>
              </a:ext>
            </a:extLst>
          </p:cNvPr>
          <p:cNvSpPr txBox="1"/>
          <p:nvPr/>
        </p:nvSpPr>
        <p:spPr>
          <a:xfrm>
            <a:off x="9919055" y="240359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yaw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0041B72-9933-86C2-6DA4-EE77103BB084}"/>
              </a:ext>
            </a:extLst>
          </p:cNvPr>
          <p:cNvCxnSpPr>
            <a:stCxn id="7" idx="2"/>
          </p:cNvCxnSpPr>
          <p:nvPr/>
        </p:nvCxnSpPr>
        <p:spPr>
          <a:xfrm>
            <a:off x="9085752" y="2772931"/>
            <a:ext cx="1098" cy="40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83259DC-4A40-7631-2A21-BAAECFE4E919}"/>
              </a:ext>
            </a:extLst>
          </p:cNvPr>
          <p:cNvCxnSpPr/>
          <p:nvPr/>
        </p:nvCxnSpPr>
        <p:spPr>
          <a:xfrm>
            <a:off x="9587840" y="2772931"/>
            <a:ext cx="1098" cy="40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67DFAC2-2D60-03DD-8EB4-74888277ED0E}"/>
              </a:ext>
            </a:extLst>
          </p:cNvPr>
          <p:cNvCxnSpPr/>
          <p:nvPr/>
        </p:nvCxnSpPr>
        <p:spPr>
          <a:xfrm>
            <a:off x="10244949" y="2772931"/>
            <a:ext cx="1098" cy="40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6BAD2C8-3046-76D5-0BDB-4153A070754C}"/>
              </a:ext>
            </a:extLst>
          </p:cNvPr>
          <p:cNvGrpSpPr/>
          <p:nvPr/>
        </p:nvGrpSpPr>
        <p:grpSpPr>
          <a:xfrm>
            <a:off x="8287627" y="5162245"/>
            <a:ext cx="1596249" cy="1425007"/>
            <a:chOff x="7388128" y="4207879"/>
            <a:chExt cx="2281536" cy="188699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2B24662-C364-126B-B1FC-637E6DC9C9F4}"/>
                </a:ext>
              </a:extLst>
            </p:cNvPr>
            <p:cNvGrpSpPr/>
            <p:nvPr/>
          </p:nvGrpSpPr>
          <p:grpSpPr>
            <a:xfrm>
              <a:off x="7388128" y="4518491"/>
              <a:ext cx="1793680" cy="1576380"/>
              <a:chOff x="7388128" y="5282047"/>
              <a:chExt cx="904875" cy="812823"/>
            </a:xfrm>
          </p:grpSpPr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875F8473-D0F3-5D89-3410-43921E8F891D}"/>
                  </a:ext>
                </a:extLst>
              </p:cNvPr>
              <p:cNvCxnSpPr/>
              <p:nvPr/>
            </p:nvCxnSpPr>
            <p:spPr>
              <a:xfrm>
                <a:off x="7388128" y="5722329"/>
                <a:ext cx="9048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924DC9A5-4FCD-4488-760D-DE710CD9EE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7228" y="5282047"/>
                <a:ext cx="0" cy="8128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70C0953-7F40-3E34-433D-A350118E2591}"/>
                    </a:ext>
                  </a:extLst>
                </p:cNvPr>
                <p:cNvSpPr txBox="1"/>
                <p:nvPr/>
              </p:nvSpPr>
              <p:spPr>
                <a:xfrm>
                  <a:off x="8306168" y="4207879"/>
                  <a:ext cx="423065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70C0953-7F40-3E34-433D-A350118E25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6168" y="4207879"/>
                  <a:ext cx="423065" cy="400110"/>
                </a:xfrm>
                <a:prstGeom prst="rect">
                  <a:avLst/>
                </a:prstGeom>
                <a:blipFill>
                  <a:blip r:embed="rId4"/>
                  <a:stretch>
                    <a:fillRect r="-12500" b="-469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2160EFA-B1F3-5E45-6216-13B4622ADE07}"/>
                    </a:ext>
                  </a:extLst>
                </p:cNvPr>
                <p:cNvSpPr txBox="1"/>
                <p:nvPr/>
              </p:nvSpPr>
              <p:spPr>
                <a:xfrm>
                  <a:off x="9251216" y="5106626"/>
                  <a:ext cx="418448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2160EFA-B1F3-5E45-6216-13B4622AD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1216" y="5106626"/>
                  <a:ext cx="418448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2154A34-B75A-4F08-A62C-A5EC27842A85}"/>
              </a:ext>
            </a:extLst>
          </p:cNvPr>
          <p:cNvSpPr txBox="1"/>
          <p:nvPr/>
        </p:nvSpPr>
        <p:spPr>
          <a:xfrm>
            <a:off x="6482371" y="2693040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‘\t’ </a:t>
            </a:r>
            <a:r>
              <a:rPr lang="ko-KR" altLang="en-US" sz="1600" dirty="0"/>
              <a:t>로 구분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98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3C71F-8A13-4931-A763-4F9A70E7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영상처리 실제 프로젝트</a:t>
            </a:r>
            <a:r>
              <a:rPr lang="en-US" altLang="ko-KR" dirty="0"/>
              <a:t> – </a:t>
            </a:r>
            <a:r>
              <a:rPr lang="ko-KR" altLang="en-US" dirty="0"/>
              <a:t>차량 자세 추정 프로그램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9A27E-E08B-42D0-9B1E-6C89F400B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" y="885536"/>
            <a:ext cx="11330247" cy="5345084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ko-KR" altLang="en-US" dirty="0"/>
              <a:t>평가</a:t>
            </a:r>
            <a:r>
              <a:rPr lang="en-US" altLang="ko-KR" dirty="0"/>
              <a:t> </a:t>
            </a:r>
            <a:r>
              <a:rPr lang="ko-KR" altLang="en-US" dirty="0"/>
              <a:t>방법 </a:t>
            </a:r>
            <a:r>
              <a:rPr lang="en-US" altLang="ko-KR" dirty="0"/>
              <a:t>:  </a:t>
            </a:r>
            <a:r>
              <a:rPr lang="ko-KR" altLang="en-US" dirty="0"/>
              <a:t>위치 오차율</a:t>
            </a:r>
            <a:r>
              <a:rPr lang="en-US" altLang="ko-KR" dirty="0"/>
              <a:t>(Root Mean Square Error)</a:t>
            </a:r>
          </a:p>
          <a:p>
            <a:pPr lvl="1"/>
            <a:r>
              <a:rPr lang="ko-KR" altLang="en-US" dirty="0"/>
              <a:t>평가</a:t>
            </a:r>
            <a:r>
              <a:rPr lang="en-US" altLang="ko-KR" dirty="0"/>
              <a:t> </a:t>
            </a:r>
            <a:r>
              <a:rPr lang="ko-KR" altLang="en-US" dirty="0"/>
              <a:t>시퀀스 이미지는 제공된 시퀀스 이미지에 포함되지 않은 이미지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제한사항</a:t>
            </a:r>
            <a:endParaRPr lang="en-US" altLang="ko-KR" dirty="0"/>
          </a:p>
          <a:p>
            <a:pPr lvl="1"/>
            <a:r>
              <a:rPr lang="en-US" altLang="ko-KR" dirty="0"/>
              <a:t>OpenCV </a:t>
            </a:r>
            <a:r>
              <a:rPr lang="ko-KR" altLang="en-US" dirty="0"/>
              <a:t>만 사용 가능</a:t>
            </a:r>
            <a:r>
              <a:rPr lang="en-US" altLang="ko-KR" dirty="0"/>
              <a:t>, </a:t>
            </a:r>
            <a:r>
              <a:rPr lang="ko-KR" altLang="en-US" dirty="0"/>
              <a:t>수업에 배웠던 함수만 사용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학습 기반 알고리즘 </a:t>
            </a:r>
            <a:r>
              <a:rPr lang="en-US" altLang="ko-KR" b="1" dirty="0">
                <a:solidFill>
                  <a:srgbClr val="FF0000"/>
                </a:solidFill>
              </a:rPr>
              <a:t>(MLP, SVM, Decision Tree, DNN </a:t>
            </a:r>
            <a:r>
              <a:rPr lang="ko-KR" altLang="en-US" b="1" dirty="0">
                <a:solidFill>
                  <a:srgbClr val="FF0000"/>
                </a:solidFill>
              </a:rPr>
              <a:t>등</a:t>
            </a:r>
            <a:r>
              <a:rPr lang="en-US" altLang="ko-KR" b="1" dirty="0">
                <a:solidFill>
                  <a:srgbClr val="FF0000"/>
                </a:solidFill>
              </a:rPr>
              <a:t>) </a:t>
            </a:r>
            <a:r>
              <a:rPr lang="ko-KR" altLang="en-US" b="1" dirty="0">
                <a:solidFill>
                  <a:srgbClr val="FF0000"/>
                </a:solidFill>
              </a:rPr>
              <a:t>사용 불가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파일 미출력시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ko-KR" altLang="en-US" b="1" dirty="0">
                <a:solidFill>
                  <a:srgbClr val="FF0000"/>
                </a:solidFill>
              </a:rPr>
              <a:t>점 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txt</a:t>
            </a:r>
            <a:r>
              <a:rPr lang="ko-KR" altLang="en-US" b="1" dirty="0">
                <a:solidFill>
                  <a:srgbClr val="FF0000"/>
                </a:solidFill>
              </a:rPr>
              <a:t> 파일 형식이 명시한 형식과 다를 시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  <a:r>
              <a:rPr lang="ko-KR" altLang="en-US" b="1" dirty="0">
                <a:solidFill>
                  <a:srgbClr val="FF0000"/>
                </a:solidFill>
              </a:rPr>
              <a:t> 발생하는 문제는 제출자 책임</a:t>
            </a:r>
            <a:r>
              <a:rPr lang="en-US" altLang="ko-KR" b="1" dirty="0">
                <a:solidFill>
                  <a:srgbClr val="FF0000"/>
                </a:solidFill>
              </a:rPr>
              <a:t> (</a:t>
            </a:r>
            <a:r>
              <a:rPr lang="ko-KR" altLang="en-US" b="1" dirty="0">
                <a:solidFill>
                  <a:srgbClr val="FF0000"/>
                </a:solidFill>
              </a:rPr>
              <a:t>예시 </a:t>
            </a:r>
            <a:r>
              <a:rPr lang="en-US" altLang="ko-KR" b="1" dirty="0">
                <a:solidFill>
                  <a:srgbClr val="FF0000"/>
                </a:solidFill>
              </a:rPr>
              <a:t>txt</a:t>
            </a:r>
            <a:r>
              <a:rPr lang="ko-KR" altLang="en-US" b="1" dirty="0">
                <a:solidFill>
                  <a:srgbClr val="FF0000"/>
                </a:solidFill>
              </a:rPr>
              <a:t>와 비교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반드시 </a:t>
            </a:r>
            <a:r>
              <a:rPr lang="en-US" altLang="ko-KR" b="1" dirty="0">
                <a:solidFill>
                  <a:srgbClr val="FF0000"/>
                </a:solidFill>
              </a:rPr>
              <a:t>2~3</a:t>
            </a:r>
            <a:r>
              <a:rPr lang="ko-KR" altLang="en-US" b="1" dirty="0">
                <a:solidFill>
                  <a:srgbClr val="FF0000"/>
                </a:solidFill>
              </a:rPr>
              <a:t>번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확인 후 제출</a:t>
            </a:r>
            <a:r>
              <a:rPr lang="en-US" altLang="ko-KR" b="1" dirty="0">
                <a:solidFill>
                  <a:srgbClr val="FF0000"/>
                </a:solidFill>
              </a:rPr>
              <a:t>!)</a:t>
            </a:r>
            <a:endParaRPr lang="ko-KR" altLang="en-US" dirty="0"/>
          </a:p>
          <a:p>
            <a:pPr lvl="1"/>
            <a:endParaRPr lang="en-US" altLang="ko-KR" dirty="0"/>
          </a:p>
          <a:p>
            <a:r>
              <a:rPr lang="ko-KR" altLang="en-US" dirty="0"/>
              <a:t>프로젝트 제출</a:t>
            </a:r>
            <a:endParaRPr lang="en-US" altLang="ko-KR" dirty="0"/>
          </a:p>
          <a:p>
            <a:pPr lvl="1"/>
            <a:r>
              <a:rPr lang="ko-KR" altLang="en-US" dirty="0"/>
              <a:t>솔루션 파일을 전체 압축하여 </a:t>
            </a:r>
            <a:r>
              <a:rPr lang="en-US" altLang="ko-KR" dirty="0"/>
              <a:t>“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.zip” </a:t>
            </a:r>
            <a:r>
              <a:rPr lang="ko-KR" altLang="en-US" dirty="0"/>
              <a:t>으로 제출</a:t>
            </a:r>
            <a:endParaRPr lang="en-US" altLang="ko-KR" dirty="0"/>
          </a:p>
          <a:p>
            <a:pPr lvl="1"/>
            <a:r>
              <a:rPr lang="ko-KR" altLang="en-US" dirty="0"/>
              <a:t>결과보고서 </a:t>
            </a:r>
            <a:r>
              <a:rPr lang="en-US" altLang="ko-KR" dirty="0"/>
              <a:t>PPT </a:t>
            </a:r>
            <a:r>
              <a:rPr lang="ko-KR" altLang="en-US" dirty="0"/>
              <a:t>제작 </a:t>
            </a:r>
            <a:r>
              <a:rPr lang="en-US" altLang="ko-KR" dirty="0"/>
              <a:t>(</a:t>
            </a:r>
            <a:r>
              <a:rPr lang="ko-KR" altLang="en-US" dirty="0"/>
              <a:t>문제 해결 방법 서술 및 사용 함수 설명</a:t>
            </a:r>
            <a:r>
              <a:rPr lang="en-US" altLang="ko-KR" dirty="0"/>
              <a:t>) </a:t>
            </a:r>
            <a:r>
              <a:rPr lang="ko-KR" altLang="en-US" dirty="0"/>
              <a:t>하여 함께 제출 </a:t>
            </a:r>
            <a:r>
              <a:rPr lang="en-US" altLang="ko-KR" dirty="0"/>
              <a:t>(5 </a:t>
            </a:r>
            <a:r>
              <a:rPr lang="ko-KR" altLang="en-US" dirty="0"/>
              <a:t>페이지 이상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12</a:t>
            </a:r>
            <a:r>
              <a:rPr lang="ko-KR" altLang="en-US" b="1" dirty="0">
                <a:solidFill>
                  <a:srgbClr val="FF0000"/>
                </a:solidFill>
              </a:rPr>
              <a:t>월 </a:t>
            </a:r>
            <a:r>
              <a:rPr lang="en-US" altLang="ko-KR" b="1" dirty="0">
                <a:solidFill>
                  <a:srgbClr val="FF0000"/>
                </a:solidFill>
              </a:rPr>
              <a:t>20</a:t>
            </a:r>
            <a:r>
              <a:rPr lang="ko-KR" altLang="en-US" b="1" dirty="0">
                <a:solidFill>
                  <a:srgbClr val="FF0000"/>
                </a:solidFill>
              </a:rPr>
              <a:t>일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ko-KR" altLang="en-US" b="1" dirty="0">
                <a:solidFill>
                  <a:srgbClr val="FF0000"/>
                </a:solidFill>
              </a:rPr>
              <a:t>시 까지</a:t>
            </a:r>
            <a:r>
              <a:rPr lang="en-US" altLang="ko-KR" dirty="0"/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eCampus</a:t>
            </a:r>
            <a:r>
              <a:rPr lang="ko-KR" altLang="en-US" b="1" dirty="0">
                <a:solidFill>
                  <a:srgbClr val="FF0000"/>
                </a:solidFill>
              </a:rPr>
              <a:t> 업로드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기한 이후 제출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ko-KR" altLang="en-US" b="1" dirty="0">
                <a:solidFill>
                  <a:srgbClr val="FF0000"/>
                </a:solidFill>
              </a:rPr>
              <a:t>점</a:t>
            </a:r>
            <a:endParaRPr lang="en-US" altLang="ko-KR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93D84C-3990-C088-F011-34F9B2089413}"/>
                  </a:ext>
                </a:extLst>
              </p:cNvPr>
              <p:cNvSpPr txBox="1"/>
              <p:nvPr/>
            </p:nvSpPr>
            <p:spPr>
              <a:xfrm>
                <a:off x="6243551" y="885536"/>
                <a:ext cx="4561954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𝑔𝑡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𝑔𝑡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𝑔𝑡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93D84C-3990-C088-F011-34F9B2089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551" y="885536"/>
                <a:ext cx="4561954" cy="563680"/>
              </a:xfrm>
              <a:prstGeom prst="rect">
                <a:avLst/>
              </a:prstGeom>
              <a:blipFill>
                <a:blip r:embed="rId2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8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5505</TotalTime>
  <Words>330</Words>
  <Application>Microsoft Office PowerPoint</Application>
  <PresentationFormat>와이드스크린</PresentationFormat>
  <Paragraphs>56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Cambria Math</vt:lpstr>
      <vt:lpstr>Wingdings</vt:lpstr>
      <vt:lpstr>Office 테마</vt:lpstr>
      <vt:lpstr>영상처리 실제 프로젝트 – 차량 자세 추정 프로그램 작성</vt:lpstr>
      <vt:lpstr>영상처리 실제 프로젝트 – 차량 자세 추정 프로그램 작성</vt:lpstr>
      <vt:lpstr>영상처리 실제 프로젝트 – 차량 자세 추정 프로그램 작성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컴비전 프로젝트 – 신호등 분류 프로그램</dc:title>
  <dc:creator>김영규</dc:creator>
  <cp:lastModifiedBy>하민호</cp:lastModifiedBy>
  <cp:revision>178</cp:revision>
  <cp:lastPrinted>2023-11-08T08:19:10Z</cp:lastPrinted>
  <dcterms:created xsi:type="dcterms:W3CDTF">2019-10-14T00:15:00Z</dcterms:created>
  <dcterms:modified xsi:type="dcterms:W3CDTF">2023-12-12T02:35:25Z</dcterms:modified>
</cp:coreProperties>
</file>